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9"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gvnMF3S7AIX65ZIcdfGeMBE0ix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10" d="100"/>
          <a:sy n="110" d="100"/>
        </p:scale>
        <p:origin x="-552"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jpeg"/><Relationship Id="rId3" Type="http://schemas.openxmlformats.org/officeDocument/2006/relationships/notesSlide" Target="../notesSlides/notesSlide11.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l-GR" sz="2800" b="1" dirty="0" smtClean="0">
                <a:solidFill>
                  <a:srgbClr val="FFFFFF"/>
                </a:solidFill>
                <a:latin typeface="Candara"/>
                <a:ea typeface="Candara"/>
                <a:cs typeface="Candara"/>
                <a:sym typeface="Candara"/>
              </a:rPr>
              <a:t>ΠΡΟΓΡΑΜΜΑ ΚΑΤΑΡΤΙΣΗΣ</a:t>
            </a:r>
            <a:endParaRPr lang="en-GB" sz="2800" b="1" dirty="0" smtClean="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algn="ctr">
              <a:buSzPts val="2800"/>
            </a:pPr>
            <a:r>
              <a:rPr lang="el-GR" sz="2800" b="1" dirty="0" smtClean="0">
                <a:solidFill>
                  <a:srgbClr val="FFFFFF"/>
                </a:solidFill>
                <a:latin typeface="Candara"/>
                <a:ea typeface="Candara"/>
                <a:cs typeface="Candara"/>
                <a:sym typeface="Candara"/>
              </a:rPr>
              <a:t>ΜΑΘΗΣΙΑΚΗ ΕΝΟΤΗΤΑ 6: Δικτύωση</a:t>
            </a:r>
            <a:r>
              <a:rPr lang="en-GB" sz="2800" b="1" dirty="0" smtClean="0">
                <a:solidFill>
                  <a:srgbClr val="FFFFFF"/>
                </a:solidFill>
                <a:latin typeface="Candara"/>
                <a:ea typeface="Candara"/>
                <a:cs typeface="Candara"/>
                <a:sym typeface="Candara"/>
              </a:rPr>
              <a:t> </a:t>
            </a:r>
            <a:endParaRPr lang="en-GB" sz="2800" b="1" dirty="0">
              <a:solidFill>
                <a:srgbClr val="FFFFFF"/>
              </a:solidFill>
              <a:latin typeface="Candara"/>
              <a:ea typeface="Candara"/>
              <a:cs typeface="Candara"/>
              <a:sym typeface="Candara"/>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5" name="Google Shape;175;p2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2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28"/>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rgbClr val="FFFFFF"/>
                </a:solidFill>
                <a:latin typeface="Candara"/>
                <a:ea typeface="Candara"/>
                <a:cs typeface="Candara"/>
                <a:sym typeface="Candara"/>
              </a:rPr>
              <a:t>Καλή πρακτική</a:t>
            </a:r>
            <a:endParaRPr lang="el-GR" sz="3600" dirty="0">
              <a:solidFill>
                <a:schemeClr val="dk1"/>
              </a:solidFill>
              <a:latin typeface="Times New Roman"/>
              <a:ea typeface="Times New Roman"/>
              <a:cs typeface="Times New Roman"/>
              <a:sym typeface="Times New Roman"/>
            </a:endParaRPr>
          </a:p>
        </p:txBody>
      </p:sp>
      <p:sp>
        <p:nvSpPr>
          <p:cNvPr id="178" name="Google Shape;178;p28"/>
          <p:cNvSpPr txBox="1"/>
          <p:nvPr/>
        </p:nvSpPr>
        <p:spPr>
          <a:xfrm>
            <a:off x="351861" y="1847959"/>
            <a:ext cx="6527601" cy="4770496"/>
          </a:xfrm>
          <a:prstGeom prst="rect">
            <a:avLst/>
          </a:prstGeom>
          <a:noFill/>
          <a:ln>
            <a:noFill/>
          </a:ln>
        </p:spPr>
        <p:txBody>
          <a:bodyPr spcFirstLastPara="1" wrap="square" lIns="91425" tIns="45700" rIns="91425" bIns="45700" anchor="t" anchorCtr="0">
            <a:spAutoFit/>
          </a:bodyPr>
          <a:lstStyle/>
          <a:p>
            <a:r>
              <a:rPr lang="el-GR" sz="1600" dirty="0" smtClean="0">
                <a:latin typeface="Candara"/>
                <a:ea typeface="Candara"/>
                <a:cs typeface="Candara"/>
                <a:sym typeface="Candara"/>
              </a:rPr>
              <a:t>Ο βασικός στόχος του έργου «</a:t>
            </a:r>
            <a:r>
              <a:rPr lang="el-GR" sz="1600" dirty="0" err="1" smtClean="0">
                <a:latin typeface="Candara"/>
                <a:ea typeface="Candara"/>
                <a:cs typeface="Candara"/>
                <a:sym typeface="Candara"/>
              </a:rPr>
              <a:t>Children’s</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Summer</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Creative</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Plein</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Air</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Meadow</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Plants</a:t>
            </a:r>
            <a:r>
              <a:rPr lang="el-GR" sz="1600" dirty="0" smtClean="0">
                <a:latin typeface="Candara"/>
                <a:ea typeface="Candara"/>
                <a:cs typeface="Candara"/>
                <a:sym typeface="Candara"/>
              </a:rPr>
              <a:t> – a </a:t>
            </a:r>
            <a:r>
              <a:rPr lang="el-GR" sz="1600" dirty="0" err="1" smtClean="0">
                <a:latin typeface="Candara"/>
                <a:ea typeface="Candara"/>
                <a:cs typeface="Candara"/>
                <a:sym typeface="Candara"/>
              </a:rPr>
              <a:t>Source</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of</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Creativity</a:t>
            </a:r>
            <a:r>
              <a:rPr lang="el-GR" sz="1600" dirty="0" smtClean="0">
                <a:latin typeface="Candara"/>
                <a:ea typeface="Candara"/>
                <a:cs typeface="Candara"/>
                <a:sym typeface="Candara"/>
              </a:rPr>
              <a:t>”» είναι η ανάπτυξη της κατανόησης της πολιτιστικής ομορφιάς της εθνικής κοινότητας, της προσωπικής και κοινωνικής αμοιβαίας ευθύνης των συμμετεχόντων, καθώς και η καλλιέργεια δεξιοτήτων επικοινωνίας και η επαφή με τον κόσμο των φυτών και των αρχαίων εκφράσεων τέχνης.</a:t>
            </a:r>
          </a:p>
          <a:p>
            <a:r>
              <a:rPr lang="el-GR" sz="1600" dirty="0" smtClean="0">
                <a:latin typeface="Candara"/>
                <a:ea typeface="Candara"/>
                <a:cs typeface="Candara"/>
                <a:sym typeface="Candara"/>
              </a:rPr>
              <a:t>Η υπαίθρια δημιουργική δράση ήταν αφιερωμένη στην 100ή επέτειο από τη γέννηση της Ευγενίας </a:t>
            </a:r>
            <a:r>
              <a:rPr lang="el-GR" sz="1600" dirty="0" err="1" smtClean="0">
                <a:latin typeface="Candara"/>
                <a:ea typeface="Candara"/>
                <a:cs typeface="Candara"/>
                <a:sym typeface="Candara"/>
              </a:rPr>
              <a:t>Σιμκουνάιτε</a:t>
            </a:r>
            <a:r>
              <a:rPr lang="el-GR" sz="1600" dirty="0" smtClean="0">
                <a:latin typeface="Candara"/>
                <a:ea typeface="Candara"/>
                <a:cs typeface="Candara"/>
                <a:sym typeface="Candara"/>
              </a:rPr>
              <a:t>, καταξιωμένης διδάκτορος βιολογικών επιστημών. Η Ε. </a:t>
            </a:r>
            <a:r>
              <a:rPr lang="el-GR" sz="1600" dirty="0" err="1" smtClean="0">
                <a:latin typeface="Candara"/>
                <a:ea typeface="Candara"/>
                <a:cs typeface="Candara"/>
                <a:sym typeface="Candara"/>
              </a:rPr>
              <a:t>Σιμκουνάιτε</a:t>
            </a:r>
            <a:r>
              <a:rPr lang="el-GR" sz="1600" dirty="0" smtClean="0">
                <a:latin typeface="Candara"/>
                <a:ea typeface="Candara"/>
                <a:cs typeface="Candara"/>
                <a:sym typeface="Candara"/>
              </a:rPr>
              <a:t> μελέτησε και περιέγραψε φαρμακευτικά φυτά και συνέβαλε σημαντικά στην εμπειρία των </a:t>
            </a:r>
            <a:r>
              <a:rPr lang="el-GR" sz="1600" dirty="0" err="1" smtClean="0">
                <a:latin typeface="Candara"/>
                <a:ea typeface="Candara"/>
                <a:cs typeface="Candara"/>
                <a:sym typeface="Candara"/>
              </a:rPr>
              <a:t>Λιθουανών</a:t>
            </a:r>
            <a:r>
              <a:rPr lang="el-GR" sz="1600" dirty="0" smtClean="0">
                <a:latin typeface="Candara"/>
                <a:ea typeface="Candara"/>
                <a:cs typeface="Candara"/>
                <a:sym typeface="Candara"/>
              </a:rPr>
              <a:t> πάνω στα φαρμακευτικά φυτά και τη λαϊκή ιατρική, καθώς αφιέρωσε ολόκληρη τη ζωή της στη μελέτη των φαρμακευτικών φυτών, της λαϊκής ιατρικής και της τοπικής ιστορίας.</a:t>
            </a:r>
          </a:p>
          <a:p>
            <a:r>
              <a:rPr lang="el-GR" sz="1600" dirty="0" smtClean="0">
                <a:latin typeface="Candara"/>
                <a:ea typeface="Candara"/>
                <a:cs typeface="Candara"/>
                <a:sym typeface="Candara"/>
              </a:rPr>
              <a:t>Συνεπώς, στόχος της υπαίθριας δημιουργικής δράσης «</a:t>
            </a:r>
            <a:r>
              <a:rPr lang="el-GR" sz="1600" dirty="0" err="1" smtClean="0">
                <a:latin typeface="Candara"/>
                <a:ea typeface="Candara"/>
                <a:cs typeface="Candara"/>
                <a:sym typeface="Candara"/>
              </a:rPr>
              <a:t>Meadow</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Plants</a:t>
            </a:r>
            <a:r>
              <a:rPr lang="el-GR" sz="1600" dirty="0" smtClean="0">
                <a:latin typeface="Candara"/>
                <a:ea typeface="Candara"/>
                <a:cs typeface="Candara"/>
                <a:sym typeface="Candara"/>
              </a:rPr>
              <a:t> – a </a:t>
            </a:r>
            <a:r>
              <a:rPr lang="el-GR" sz="1600" dirty="0" err="1" smtClean="0">
                <a:latin typeface="Candara"/>
                <a:ea typeface="Candara"/>
                <a:cs typeface="Candara"/>
                <a:sym typeface="Candara"/>
              </a:rPr>
              <a:t>Source</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of</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Creativity</a:t>
            </a:r>
            <a:r>
              <a:rPr lang="el-GR" sz="1600" dirty="0" smtClean="0">
                <a:latin typeface="Candara"/>
                <a:ea typeface="Candara"/>
                <a:cs typeface="Candara"/>
                <a:sym typeface="Candara"/>
              </a:rPr>
              <a:t>» ήταν να ενθαρρύνει τη λιθουανική κοινωνία να ενδιαφερθεί για τα φαρμακευτικά φυτά, τη λαϊκή ιατρική, να ανακαλύψει τα οφέλη της θεραπευτικής φύσης και να γνωρίσει ποικίλες τεχνικές σχεδίου και καλλιτεχνικής αναπαράστασης, όπως η κοπή χαρτιού, το κέντημα και άλλες τεχνικές.</a:t>
            </a:r>
            <a:endParaRPr sz="1400" b="0" i="0" u="none" strike="noStrike" cap="none" dirty="0">
              <a:solidFill>
                <a:srgbClr val="000000"/>
              </a:solidFill>
              <a:latin typeface="Candara"/>
              <a:ea typeface="Candara"/>
              <a:cs typeface="Candara"/>
              <a:sym typeface="Candara"/>
            </a:endParaRPr>
          </a:p>
        </p:txBody>
      </p:sp>
      <p:sp>
        <p:nvSpPr>
          <p:cNvPr id="179" name="Google Shape;179;p28"/>
          <p:cNvSpPr txBox="1"/>
          <p:nvPr/>
        </p:nvSpPr>
        <p:spPr>
          <a:xfrm>
            <a:off x="351860" y="1044474"/>
            <a:ext cx="10698811" cy="707846"/>
          </a:xfrm>
          <a:prstGeom prst="rect">
            <a:avLst/>
          </a:prstGeom>
          <a:noFill/>
          <a:ln>
            <a:noFill/>
          </a:ln>
        </p:spPr>
        <p:txBody>
          <a:bodyPr spcFirstLastPara="1" wrap="square" lIns="91425" tIns="45700" rIns="91425" bIns="45700" anchor="t" anchorCtr="0">
            <a:spAutoFit/>
          </a:bodyPr>
          <a:lstStyle/>
          <a:p>
            <a:pPr lvl="0"/>
            <a:r>
              <a:rPr lang="el-GR" sz="2000" b="1" dirty="0" smtClean="0">
                <a:solidFill>
                  <a:srgbClr val="A99374"/>
                </a:solidFill>
                <a:latin typeface="Candara"/>
                <a:ea typeface="Candara"/>
                <a:cs typeface="Candara"/>
                <a:sym typeface="Candara"/>
              </a:rPr>
              <a:t>Παράδειγμα 2 δημιουργικών εργαστηρίων για νέους, με αξιοποίηση της πολιτιστικής κληρονομιάς, στη θερινή δημιουργική κατασκήνωση παιδιών «I </a:t>
            </a:r>
            <a:r>
              <a:rPr lang="el-GR" sz="2000" b="1" dirty="0" err="1" smtClean="0">
                <a:solidFill>
                  <a:srgbClr val="A99374"/>
                </a:solidFill>
                <a:latin typeface="Candara"/>
                <a:ea typeface="Candara"/>
                <a:cs typeface="Candara"/>
                <a:sym typeface="Candara"/>
              </a:rPr>
              <a:t>draw</a:t>
            </a:r>
            <a:r>
              <a:rPr lang="el-GR" sz="2000" b="1" dirty="0" smtClean="0">
                <a:solidFill>
                  <a:srgbClr val="A99374"/>
                </a:solidFill>
                <a:latin typeface="Candara"/>
                <a:ea typeface="Candara"/>
                <a:cs typeface="Candara"/>
                <a:sym typeface="Candara"/>
              </a:rPr>
              <a:t> </a:t>
            </a:r>
            <a:r>
              <a:rPr lang="el-GR" sz="2000" b="1" dirty="0" err="1" smtClean="0">
                <a:solidFill>
                  <a:srgbClr val="A99374"/>
                </a:solidFill>
                <a:latin typeface="Candara"/>
                <a:ea typeface="Candara"/>
                <a:cs typeface="Candara"/>
                <a:sym typeface="Candara"/>
              </a:rPr>
              <a:t>Lithuania</a:t>
            </a:r>
            <a:r>
              <a:rPr lang="el-GR" sz="2000" b="1" dirty="0" smtClean="0">
                <a:solidFill>
                  <a:srgbClr val="A99374"/>
                </a:solidFill>
                <a:latin typeface="Candara"/>
                <a:ea typeface="Candara"/>
                <a:cs typeface="Candara"/>
                <a:sym typeface="Candara"/>
              </a:rPr>
              <a:t>»</a:t>
            </a:r>
            <a:endParaRPr lang="en-GB" sz="2000" b="1" dirty="0">
              <a:solidFill>
                <a:srgbClr val="A99374"/>
              </a:solidFill>
              <a:latin typeface="Candara"/>
              <a:ea typeface="Candara"/>
              <a:cs typeface="Candara"/>
              <a:sym typeface="Candara"/>
            </a:endParaRPr>
          </a:p>
        </p:txBody>
      </p:sp>
      <p:pic>
        <p:nvPicPr>
          <p:cNvPr id="180" name="Google Shape;180;p28"/>
          <p:cNvPicPr preferRelativeResize="0"/>
          <p:nvPr/>
        </p:nvPicPr>
        <p:blipFill rotWithShape="1">
          <a:blip r:embed="rId4">
            <a:alphaModFix/>
          </a:blip>
          <a:srcRect/>
          <a:stretch/>
        </p:blipFill>
        <p:spPr>
          <a:xfrm>
            <a:off x="7104111" y="2276872"/>
            <a:ext cx="3987117" cy="26580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800179"/>
          </a:xfrm>
          <a:prstGeom prst="rect">
            <a:avLst/>
          </a:prstGeom>
          <a:noFill/>
          <a:ln>
            <a:noFill/>
          </a:ln>
        </p:spPr>
        <p:txBody>
          <a:bodyPr spcFirstLastPara="1" wrap="square" lIns="91425" tIns="45700" rIns="91425" bIns="45700" anchor="t" anchorCtr="0">
            <a:spAutoFit/>
          </a:bodyPr>
          <a:lstStyle/>
          <a:p>
            <a:pPr algn="ctr">
              <a:spcBef>
                <a:spcPts val="1200"/>
              </a:spcBef>
              <a:buSzPts val="3600"/>
            </a:pPr>
            <a:r>
              <a:rPr lang="el-GR" sz="3600" b="1" dirty="0" smtClean="0">
                <a:solidFill>
                  <a:srgbClr val="FFFFFF"/>
                </a:solidFill>
                <a:latin typeface="Candara"/>
                <a:ea typeface="Candara"/>
                <a:cs typeface="Candara"/>
                <a:sym typeface="Candara"/>
              </a:rPr>
              <a:t>ΜΑΘΗΜΑ 1: Τι είναι η δικτύωση;</a:t>
            </a:r>
            <a:endParaRPr lang="en-GB" sz="3600" b="1" dirty="0">
              <a:solidFill>
                <a:srgbClr val="FFFFFF"/>
              </a:solidFill>
              <a:latin typeface="Candara"/>
              <a:ea typeface="Candara"/>
              <a:cs typeface="Candara"/>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5"/>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ΟΡΙΣΜΟΣ ΤΗΣ ΔΙΚΤΥΩΣΗΣ</a:t>
            </a:r>
            <a:endParaRPr lang="en-GB" sz="3600" b="1" dirty="0">
              <a:solidFill>
                <a:schemeClr val="lt1"/>
              </a:solidFill>
              <a:latin typeface="Candara"/>
              <a:ea typeface="Candara"/>
              <a:cs typeface="Candara"/>
              <a:sym typeface="Candara"/>
            </a:endParaRPr>
          </a:p>
        </p:txBody>
      </p:sp>
      <p:sp>
        <p:nvSpPr>
          <p:cNvPr id="104" name="Google Shape;104;p25"/>
          <p:cNvSpPr txBox="1"/>
          <p:nvPr/>
        </p:nvSpPr>
        <p:spPr>
          <a:xfrm>
            <a:off x="5447929" y="1340768"/>
            <a:ext cx="5611368" cy="38471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342900" indent="-342900">
              <a:buSzPts val="1600"/>
              <a:buFont typeface="Noto Sans Symbols"/>
              <a:buChar char="⮚"/>
            </a:pPr>
            <a:r>
              <a:rPr lang="el-GR" sz="1600" dirty="0" smtClean="0">
                <a:latin typeface="Candara"/>
                <a:ea typeface="Candara"/>
                <a:cs typeface="Candara"/>
                <a:sym typeface="Candara"/>
              </a:rPr>
              <a:t>Η δικτύωση είναι η διαδικασία σύνδεσης με άλλους ανθρώπους στον τομέα ή στον κλάδο σας. Αυτό μπορεί να γίνει διά ζώσης, μέσω διαδικτυακών πλατφορμών ή με τη συμμετοχή σε εκδηλώσεις ή εργαστήρια.</a:t>
            </a:r>
          </a:p>
          <a:p>
            <a:pPr marL="342900" indent="-342900">
              <a:buSzPts val="1600"/>
              <a:buFont typeface="Noto Sans Symbols"/>
              <a:buChar char="⮚"/>
            </a:pPr>
            <a:r>
              <a:rPr lang="el-GR" sz="1600" dirty="0" smtClean="0">
                <a:latin typeface="Candara"/>
                <a:ea typeface="Candara"/>
                <a:cs typeface="Candara"/>
                <a:sym typeface="Candara"/>
              </a:rPr>
              <a:t>Η δικτύωση είναι η διαδικασία δημιουργίας επαφών και οικοδόμησης σχέσεων. Αυτές οι επαφές μπορούν να σας προσφέρουν συμβουλές και γνωριμίες, οι οποίες μπορούν να σας βοηθήσουν να λάβετε τεκμηριωμένες επαγγελματικές αποφάσεις.</a:t>
            </a:r>
          </a:p>
          <a:p>
            <a:pPr marL="342900" indent="-342900">
              <a:buSzPts val="1600"/>
              <a:buFont typeface="Noto Sans Symbols"/>
              <a:buChar char="⮚"/>
            </a:pPr>
            <a:r>
              <a:rPr lang="el-GR" sz="1600" dirty="0" smtClean="0">
                <a:latin typeface="Candara"/>
                <a:ea typeface="Candara"/>
                <a:cs typeface="Candara"/>
                <a:sym typeface="Candara"/>
              </a:rPr>
              <a:t>Η δικτύωση είναι η πράξη αλληλεπίδρασης με άλλους ανθρώπους με σκοπό την ανταλλαγή πληροφοριών και την ανάπτυξη επαγγελματικών ή κοινωνικών επαφών.</a:t>
            </a: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105" name="Google Shape;105;p25"/>
          <p:cNvPicPr preferRelativeResize="0"/>
          <p:nvPr/>
        </p:nvPicPr>
        <p:blipFill rotWithShape="1">
          <a:blip r:embed="rId4">
            <a:alphaModFix/>
          </a:blip>
          <a:srcRect/>
          <a:stretch/>
        </p:blipFill>
        <p:spPr>
          <a:xfrm>
            <a:off x="539057" y="2708920"/>
            <a:ext cx="4305265" cy="2956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ΟΡΙΣΜΟΣ ΤΗΣ ΔΙΚΤΥΩΣΗΣ</a:t>
            </a:r>
            <a:endParaRPr lang="en-GB" sz="3600" b="1" dirty="0">
              <a:solidFill>
                <a:schemeClr val="lt1"/>
              </a:solidFill>
              <a:latin typeface="Candara"/>
              <a:ea typeface="Candara"/>
              <a:cs typeface="Candara"/>
              <a:sym typeface="Candara"/>
            </a:endParaRPr>
          </a:p>
        </p:txBody>
      </p:sp>
      <p:sp>
        <p:nvSpPr>
          <p:cNvPr id="114" name="Google Shape;114;p3"/>
          <p:cNvSpPr txBox="1"/>
          <p:nvPr/>
        </p:nvSpPr>
        <p:spPr>
          <a:xfrm>
            <a:off x="5234780" y="1196752"/>
            <a:ext cx="5827392" cy="38163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Η δικτύωση μπορεί να είναι ωφέλιμη τόσο για τα άτομα όσο και για τις επιχειρήσεις. Για τα άτομα, μπορεί να βοηθήσει στην οικοδόμηση σχέσεων, στην απόκτηση νέων πληροφοριών και στη δημιουργία νέων ευκαιριών.</a:t>
            </a:r>
          </a:p>
          <a:p>
            <a:pPr marL="285750" indent="-285750">
              <a:buSzPts val="1600"/>
            </a:pPr>
            <a:endParaRPr lang="el-GR" sz="1600" dirty="0" smtClean="0">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Η δικτύωση μπορεί να συμβάλει στη δημιουργία νέων προοπτικών και ευκαιριών συνεργασίας. Ανεξάρτητα από τον λόγο για τον οποίο επιλέγει κανείς να δικτυωθεί, το σημαντικό είναι να είναι αυθεντικός και ειλικρινής στις αλληλεπιδράσεις του. Όταν γίνεται σωστά, η δικτύωση μπορεί να αποτελέσει ένα ισχυρό εργαλείο για την οικοδόμηση σχέσεων και την επίτευξη επιτυχίας.</a:t>
            </a:r>
          </a:p>
          <a:p>
            <a:pPr marL="0" marR="0" lvl="0" indent="0" algn="l"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1415480" y="1988840"/>
            <a:ext cx="3168352" cy="3331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1" name="Google Shape;121;p2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2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 name="Google Shape;123;p26"/>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ΔΙΚΤΥΩΣΗ</a:t>
            </a:r>
            <a:endParaRPr lang="en-GB" sz="3600" b="1" dirty="0">
              <a:solidFill>
                <a:schemeClr val="lt1"/>
              </a:solidFill>
              <a:latin typeface="Candara"/>
              <a:ea typeface="Candara"/>
              <a:cs typeface="Candara"/>
              <a:sym typeface="Candara"/>
            </a:endParaRPr>
          </a:p>
        </p:txBody>
      </p:sp>
      <p:sp>
        <p:nvSpPr>
          <p:cNvPr id="124" name="Google Shape;124;p26"/>
          <p:cNvSpPr txBox="1"/>
          <p:nvPr/>
        </p:nvSpPr>
        <p:spPr>
          <a:xfrm>
            <a:off x="5519936" y="1324885"/>
            <a:ext cx="5539361" cy="4201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endParaRPr sz="1800" b="0" i="0" u="none" strike="noStrike" cap="none" dirty="0">
              <a:solidFill>
                <a:srgbClr val="000000"/>
              </a:solidFill>
              <a:latin typeface="Arial"/>
              <a:ea typeface="Arial"/>
              <a:cs typeface="Arial"/>
              <a:sym typeface="Arial"/>
            </a:endParaRPr>
          </a:p>
          <a:p>
            <a:pPr>
              <a:spcBef>
                <a:spcPts val="600"/>
              </a:spcBef>
            </a:pPr>
            <a:r>
              <a:rPr lang="el-GR" sz="1600" dirty="0" smtClean="0">
                <a:latin typeface="Candara"/>
                <a:ea typeface="Candara"/>
                <a:cs typeface="Candara"/>
                <a:sym typeface="Candara"/>
              </a:rPr>
              <a:t>Η δικτύωση είναι η βάση της επιτυχίας. Είναι ένα στρατηγικό εργαλείο που ανοίγει δρόμους προς νέες ευκαιρίες.</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Αναπτύσσετε την αυτοπεποίθησή σας</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Ενισχύετε το προσωπικό σας προφίλ</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Αποκτάτε μια διαφορετική οπτική</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Βρίσκετε απαντήσεις σε ερωτήματα</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Αναπτύσσετε το προσωπικό σας </a:t>
            </a:r>
            <a:r>
              <a:rPr lang="el-GR" sz="1600" dirty="0" err="1" smtClean="0">
                <a:solidFill>
                  <a:schemeClr val="dk1"/>
                </a:solidFill>
                <a:latin typeface="Candara"/>
                <a:ea typeface="Candara"/>
                <a:cs typeface="Candara"/>
                <a:sym typeface="Candara"/>
              </a:rPr>
              <a:t>brand</a:t>
            </a:r>
            <a:endParaRPr lang="el-GR" sz="1600" dirty="0" smtClean="0">
              <a:solidFill>
                <a:schemeClr val="dk1"/>
              </a:solidFill>
              <a:latin typeface="Candara"/>
              <a:ea typeface="Candara"/>
              <a:cs typeface="Candara"/>
              <a:sym typeface="Candara"/>
            </a:endParaRP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Ενισχύετε την αυτοπεποίθησή σας</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Δημιουργείτε σταθερές σχέσεις</a:t>
            </a:r>
          </a:p>
          <a:p>
            <a:pPr marL="285750" indent="-285750">
              <a:spcBef>
                <a:spcPts val="600"/>
              </a:spcBef>
              <a:buSzPts val="1600"/>
              <a:buFont typeface="Noto Sans Symbols"/>
              <a:buChar char="⮚"/>
            </a:pPr>
            <a:r>
              <a:rPr lang="el-GR" sz="1600" dirty="0" smtClean="0">
                <a:solidFill>
                  <a:schemeClr val="dk1"/>
                </a:solidFill>
                <a:latin typeface="Candara"/>
                <a:ea typeface="Candara"/>
                <a:cs typeface="Candara"/>
                <a:sym typeface="Candara"/>
              </a:rPr>
              <a:t>Λαμβάνετε επαγγελματικές συμβουλές και υποστήριξη</a:t>
            </a:r>
          </a:p>
          <a:p>
            <a:pPr marL="285750" marR="0" lvl="0" indent="-285750" algn="l" rtl="0">
              <a:lnSpc>
                <a:spcPct val="100000"/>
              </a:lnSpc>
              <a:spcBef>
                <a:spcPts val="600"/>
              </a:spcBef>
              <a:spcAft>
                <a:spcPts val="0"/>
              </a:spcAft>
              <a:buClr>
                <a:srgbClr val="000000"/>
              </a:buClr>
              <a:buSzPts val="1600"/>
            </a:pPr>
            <a:endParaRPr sz="1600" b="0" i="0" u="none" strike="noStrike" cap="none" dirty="0">
              <a:solidFill>
                <a:srgbClr val="1F1F1F"/>
              </a:solidFill>
              <a:latin typeface="Candara"/>
              <a:ea typeface="Candara"/>
              <a:cs typeface="Candara"/>
              <a:sym typeface="Candara"/>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chemeClr val="dk1"/>
              </a:solidFill>
              <a:latin typeface="Arial"/>
              <a:ea typeface="Arial"/>
              <a:cs typeface="Arial"/>
              <a:sym typeface="Arial"/>
            </a:endParaRPr>
          </a:p>
        </p:txBody>
      </p:sp>
      <p:sp>
        <p:nvSpPr>
          <p:cNvPr id="125" name="Google Shape;125;p26"/>
          <p:cNvSpPr txBox="1"/>
          <p:nvPr/>
        </p:nvSpPr>
        <p:spPr>
          <a:xfrm>
            <a:off x="5519936" y="1124744"/>
            <a:ext cx="5539361" cy="400200"/>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A99374"/>
                </a:solidFill>
                <a:latin typeface="Candara"/>
                <a:ea typeface="Candara"/>
                <a:cs typeface="Candara"/>
                <a:sym typeface="Candara"/>
              </a:rPr>
              <a:t>Οφέλη της δικτύωσης</a:t>
            </a:r>
            <a:endParaRPr lang="en-GB" sz="2000" b="1" dirty="0">
              <a:solidFill>
                <a:srgbClr val="A99374"/>
              </a:solidFill>
              <a:latin typeface="Candara"/>
              <a:ea typeface="Candara"/>
              <a:cs typeface="Candara"/>
              <a:sym typeface="Candara"/>
            </a:endParaRPr>
          </a:p>
        </p:txBody>
      </p:sp>
      <p:pic>
        <p:nvPicPr>
          <p:cNvPr id="126" name="Google Shape;126;p26"/>
          <p:cNvPicPr preferRelativeResize="0"/>
          <p:nvPr/>
        </p:nvPicPr>
        <p:blipFill rotWithShape="1">
          <a:blip r:embed="rId4">
            <a:alphaModFix/>
          </a:blip>
          <a:srcRect/>
          <a:stretch/>
        </p:blipFill>
        <p:spPr>
          <a:xfrm>
            <a:off x="1631504" y="3227798"/>
            <a:ext cx="2606045" cy="22981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2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 name="Google Shape;133;p2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4" name="Google Shape;134;p27"/>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rgbClr val="FFFFFF"/>
                </a:solidFill>
                <a:latin typeface="Candara"/>
                <a:ea typeface="Candara"/>
                <a:cs typeface="Candara"/>
                <a:sym typeface="Candara"/>
              </a:rPr>
              <a:t>ΔΕΞΙΟΤΗΤΕΣ ΔΙΚΤΥΩΣΗΣ</a:t>
            </a:r>
            <a:endParaRPr lang="en-GB" sz="3600" b="1" dirty="0">
              <a:solidFill>
                <a:srgbClr val="FFFFFF"/>
              </a:solidFill>
              <a:latin typeface="Candara"/>
              <a:ea typeface="Candara"/>
              <a:cs typeface="Candara"/>
              <a:sym typeface="Times New Roman"/>
            </a:endParaRPr>
          </a:p>
        </p:txBody>
      </p:sp>
      <p:sp>
        <p:nvSpPr>
          <p:cNvPr id="135" name="Google Shape;135;p27"/>
          <p:cNvSpPr txBox="1"/>
          <p:nvPr/>
        </p:nvSpPr>
        <p:spPr>
          <a:xfrm>
            <a:off x="2711624" y="1471770"/>
            <a:ext cx="8347673" cy="4493497"/>
          </a:xfrm>
          <a:prstGeom prst="rect">
            <a:avLst/>
          </a:prstGeom>
          <a:noFill/>
          <a:ln>
            <a:noFill/>
          </a:ln>
        </p:spPr>
        <p:txBody>
          <a:bodyPr spcFirstLastPara="1" wrap="square" lIns="91425" tIns="45700" rIns="91425" bIns="45700" anchor="t" anchorCtr="0">
            <a:spAutoFit/>
          </a:bodyPr>
          <a:lstStyle/>
          <a:p>
            <a:pPr>
              <a:buFont typeface="Wingdings" pitchFamily="2" charset="2"/>
              <a:buChar char="Ø"/>
            </a:pPr>
            <a:r>
              <a:rPr lang="el-GR" sz="1600" b="1" dirty="0" smtClean="0">
                <a:solidFill>
                  <a:srgbClr val="1F1F1F"/>
                </a:solidFill>
                <a:latin typeface="Candara"/>
                <a:ea typeface="Candara"/>
                <a:cs typeface="Candara"/>
                <a:sym typeface="Candara"/>
              </a:rPr>
              <a:t>Ενεργητική ακρόαση</a:t>
            </a:r>
            <a:r>
              <a:rPr lang="el-GR" sz="1600" dirty="0" smtClean="0"/>
              <a:t/>
            </a:r>
            <a:br>
              <a:rPr lang="el-GR" sz="1600" dirty="0" smtClean="0"/>
            </a:br>
            <a:r>
              <a:rPr lang="el-GR" sz="1600" dirty="0" smtClean="0">
                <a:solidFill>
                  <a:schemeClr val="dk1"/>
                </a:solidFill>
                <a:latin typeface="Candara"/>
                <a:ea typeface="Candara"/>
                <a:cs typeface="Candara"/>
                <a:sym typeface="Candara"/>
              </a:rPr>
              <a:t>είναι κάτι περισσότερο από το να ακούμε απλώς. Είναι η ικανότητα να εστιάζουμε σε αυτό που λέει ο ομιλητής.</a:t>
            </a:r>
          </a:p>
          <a:p>
            <a:pPr>
              <a:buFont typeface="Wingdings" pitchFamily="2" charset="2"/>
              <a:buChar char="Ø"/>
            </a:pPr>
            <a:r>
              <a:rPr lang="el-GR" sz="1600" b="1" dirty="0" smtClean="0">
                <a:solidFill>
                  <a:srgbClr val="1F1F1F"/>
                </a:solidFill>
                <a:latin typeface="Candara"/>
                <a:ea typeface="Candara"/>
                <a:cs typeface="Candara"/>
                <a:sym typeface="Candara"/>
              </a:rPr>
              <a:t>Επικοινωνία</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η δικτύωση σας δίνει την ευκαιρία να επικοινωνήσετε τις ιδέες σας στους άλλους και να εξηγήσετε τις δυνατότητές σας σε αυτούς.</a:t>
            </a:r>
          </a:p>
          <a:p>
            <a:pPr>
              <a:buFont typeface="Wingdings" pitchFamily="2" charset="2"/>
              <a:buChar char="Ø"/>
            </a:pPr>
            <a:r>
              <a:rPr lang="el-GR" sz="1600" b="1" dirty="0" smtClean="0">
                <a:solidFill>
                  <a:srgbClr val="1F1F1F"/>
                </a:solidFill>
                <a:latin typeface="Candara"/>
                <a:ea typeface="Candara"/>
                <a:cs typeface="Candara"/>
                <a:sym typeface="Candara"/>
              </a:rPr>
              <a:t>Θετική στάση</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είναι η στάση, η οπτική και η νοοτροπία που έχετε όταν αλληλεπιδράτε με άλλους ανθρώπους.</a:t>
            </a:r>
          </a:p>
          <a:p>
            <a:pPr>
              <a:buFont typeface="Wingdings" pitchFamily="2" charset="2"/>
              <a:buChar char="Ø"/>
            </a:pPr>
            <a:r>
              <a:rPr lang="el-GR" sz="1600" b="1" dirty="0" smtClean="0">
                <a:solidFill>
                  <a:srgbClr val="1F1F1F"/>
                </a:solidFill>
                <a:latin typeface="Candara"/>
                <a:ea typeface="Candara"/>
                <a:cs typeface="Candara"/>
                <a:sym typeface="Candara"/>
              </a:rPr>
              <a:t>Διαπροσωπικές δεξιότητες</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σημαίνουν να δείχνετε γνήσιο ενδιαφέρον για τους άλλους και να διατηρείτε θετικές σχέσεις.</a:t>
            </a:r>
          </a:p>
          <a:p>
            <a:pPr>
              <a:buFont typeface="Wingdings" pitchFamily="2" charset="2"/>
              <a:buChar char="Ø"/>
            </a:pPr>
            <a:r>
              <a:rPr lang="el-GR" sz="1600" b="1" dirty="0" smtClean="0">
                <a:solidFill>
                  <a:schemeClr val="dk1"/>
                </a:solidFill>
                <a:latin typeface="Candara"/>
                <a:ea typeface="Candara"/>
                <a:cs typeface="Candara"/>
                <a:sym typeface="Candara"/>
              </a:rPr>
              <a:t>Παρουσίαση</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η ικανότητα δημιουργίας και παρουσίασης μιας ελκυστικής παρουσίασης, η οποία μεταδίδει αποτελεσματικά πληροφορίες και ιδέες.</a:t>
            </a:r>
          </a:p>
          <a:p>
            <a:pPr>
              <a:buFont typeface="Wingdings" pitchFamily="2" charset="2"/>
              <a:buChar char="Ø"/>
            </a:pPr>
            <a:r>
              <a:rPr lang="el-GR" sz="1600" b="1" dirty="0" smtClean="0">
                <a:solidFill>
                  <a:schemeClr val="dk1"/>
                </a:solidFill>
                <a:latin typeface="Candara"/>
                <a:ea typeface="Candara"/>
                <a:cs typeface="Candara"/>
                <a:sym typeface="Candara"/>
              </a:rPr>
              <a:t>Δημόσια ομιλία</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η τέχνη της αποτελεσματικής επικοινωνίας με ένα μικρό ή μεγάλο κοινό.</a:t>
            </a: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136" name="Google Shape;136;p27"/>
          <p:cNvSpPr txBox="1"/>
          <p:nvPr/>
        </p:nvSpPr>
        <p:spPr>
          <a:xfrm>
            <a:off x="2711625" y="1052736"/>
            <a:ext cx="8347672" cy="400069"/>
          </a:xfrm>
          <a:prstGeom prst="rect">
            <a:avLst/>
          </a:prstGeom>
          <a:noFill/>
          <a:ln>
            <a:noFill/>
          </a:ln>
        </p:spPr>
        <p:txBody>
          <a:bodyPr spcFirstLastPara="1" wrap="square" lIns="91425" tIns="45700" rIns="91425" bIns="45700" anchor="t" anchorCtr="0">
            <a:spAutoFit/>
          </a:bodyPr>
          <a:lstStyle/>
          <a:p>
            <a:pPr lvl="0"/>
            <a:r>
              <a:rPr lang="el-GR" sz="2000" b="1" dirty="0" smtClean="0">
                <a:solidFill>
                  <a:srgbClr val="C55A11"/>
                </a:solidFill>
                <a:latin typeface="Candara"/>
                <a:ea typeface="Candara"/>
                <a:cs typeface="Candara"/>
                <a:sym typeface="Candara"/>
              </a:rPr>
              <a:t>Βασικές δεξιότητες δικτύωσης</a:t>
            </a:r>
            <a:endParaRPr lang="en-GB" sz="2000" b="1" dirty="0">
              <a:solidFill>
                <a:srgbClr val="C55A11"/>
              </a:solidFill>
              <a:latin typeface="Candara"/>
              <a:ea typeface="Candara"/>
              <a:cs typeface="Candara"/>
              <a:sym typeface="Candara"/>
            </a:endParaRPr>
          </a:p>
        </p:txBody>
      </p:sp>
      <p:pic>
        <p:nvPicPr>
          <p:cNvPr id="137" name="Google Shape;137;p27"/>
          <p:cNvPicPr preferRelativeResize="0"/>
          <p:nvPr/>
        </p:nvPicPr>
        <p:blipFill rotWithShape="1">
          <a:blip r:embed="rId4">
            <a:alphaModFix/>
          </a:blip>
          <a:srcRect/>
          <a:stretch/>
        </p:blipFill>
        <p:spPr>
          <a:xfrm>
            <a:off x="983432" y="2348880"/>
            <a:ext cx="1154717" cy="292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4"/>
          <p:cNvSpPr txBox="1"/>
          <p:nvPr/>
        </p:nvSpPr>
        <p:spPr>
          <a:xfrm>
            <a:off x="0" y="89588"/>
            <a:ext cx="10848528"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Η ΚΛΗΡΟΝΟΜΙΑ ΚΑΙ Η ΔΙΚΤΥΩΣΗ</a:t>
            </a:r>
            <a:endParaRPr lang="en-GB" sz="3600" b="1" dirty="0">
              <a:solidFill>
                <a:schemeClr val="lt1"/>
              </a:solidFill>
              <a:latin typeface="Candara"/>
              <a:ea typeface="Candara"/>
              <a:cs typeface="Candara"/>
              <a:sym typeface="Candara"/>
            </a:endParaRPr>
          </a:p>
        </p:txBody>
      </p:sp>
      <p:sp>
        <p:nvSpPr>
          <p:cNvPr id="146" name="Google Shape;146;p4"/>
          <p:cNvSpPr txBox="1"/>
          <p:nvPr/>
        </p:nvSpPr>
        <p:spPr>
          <a:xfrm>
            <a:off x="2783633" y="1124744"/>
            <a:ext cx="8275664" cy="5755381"/>
          </a:xfrm>
          <a:prstGeom prst="rect">
            <a:avLst/>
          </a:prstGeom>
          <a:noFill/>
          <a:ln>
            <a:noFill/>
          </a:ln>
        </p:spPr>
        <p:txBody>
          <a:bodyPr spcFirstLastPara="1" wrap="square" lIns="91425" tIns="45700" rIns="91425" bIns="45700" anchor="t" anchorCtr="0">
            <a:spAutoFit/>
          </a:bodyPr>
          <a:lstStyle/>
          <a:p>
            <a:r>
              <a:rPr lang="el-GR" sz="1600" dirty="0" smtClean="0">
                <a:solidFill>
                  <a:srgbClr val="3F3F3F"/>
                </a:solidFill>
                <a:latin typeface="Candara"/>
                <a:ea typeface="Candara"/>
                <a:cs typeface="Candara"/>
                <a:sym typeface="Candara"/>
              </a:rPr>
              <a:t>Η κληρονομιά διαμορφώνει τον τρόπο με τον οποίο οι άνθρωποι ταυτίζονται με τους τόπους όπου ζουν, εργάζονται και παίζουν. Ωστόσο, ο ρόλος της κληρονομιάς συχνά απουσιάζει από τις συζητήσεις και τα σχέδια που αφορούν τον τρόπο με τον οποίο επιθυμούμε να εξελιχθούν οι τόποι στο μέλλον.</a:t>
            </a:r>
          </a:p>
          <a:p>
            <a:endParaRPr lang="el-GR" sz="1600" dirty="0" smtClean="0">
              <a:solidFill>
                <a:srgbClr val="3F3F3F"/>
              </a:solidFill>
              <a:latin typeface="Candara"/>
              <a:ea typeface="Candara"/>
              <a:cs typeface="Candara"/>
              <a:sym typeface="Candara"/>
            </a:endParaRPr>
          </a:p>
          <a:p>
            <a:r>
              <a:rPr lang="el-GR" sz="1600" dirty="0" smtClean="0">
                <a:solidFill>
                  <a:srgbClr val="3F3F3F"/>
                </a:solidFill>
                <a:latin typeface="Candara"/>
                <a:ea typeface="Candara"/>
                <a:cs typeface="Candara"/>
                <a:sym typeface="Candara"/>
              </a:rPr>
              <a:t>Σε μια εποχή όπου οι κυβερνήσεις μεταβιβάζουν περισσότερες αρμοδιότητες στις πόλεις και στις τοπικές αρχές, η κληρονομιά πρέπει να θεωρείται βασικό στοιχείο διαφοροποίησης: ένα στρατηγικό αγαθό που εμπλουτίζει το κοινωνικό και οικονομικό δυναμικό των περιοχών σε όλη τη χώρα.</a:t>
            </a:r>
          </a:p>
          <a:p>
            <a:endParaRPr lang="el-GR" sz="1600" dirty="0" smtClean="0">
              <a:solidFill>
                <a:srgbClr val="3F3F3F"/>
              </a:solidFill>
              <a:latin typeface="Candara"/>
              <a:ea typeface="Candara"/>
              <a:cs typeface="Candara"/>
              <a:sym typeface="Candara"/>
            </a:endParaRPr>
          </a:p>
          <a:p>
            <a:r>
              <a:rPr lang="el-GR" sz="1600" dirty="0" smtClean="0">
                <a:solidFill>
                  <a:srgbClr val="3F3F3F"/>
                </a:solidFill>
                <a:latin typeface="Candara"/>
                <a:ea typeface="Candara"/>
                <a:cs typeface="Candara"/>
                <a:sym typeface="Candara"/>
              </a:rPr>
              <a:t>Τα στοιχεία και οι δραστηριότητες κληρονομιάς παίζουν θεμελιώδη ρόλο στη διαμόρφωση των τοπίων, των αστικών τοπίων και των ταυτοτήτων μας. Η έρευνα εξηγεί πώς οι πολίτες, οι οργανισμοί, οι επιχειρήσεις και τα διαφορετικά επίπεδα διακυβέρνησης μπορούν να αξιοποιήσουν τη δυναμική της κληρονομιάς, ώστε να στηρίξουν ξεχωριστές τοπικές ταυτότητες και να βοηθήσουν τους τόπους να ευημερήσουν.</a:t>
            </a:r>
          </a:p>
          <a:p>
            <a:endParaRPr lang="el-GR" sz="1600" dirty="0" smtClean="0">
              <a:solidFill>
                <a:srgbClr val="3F3F3F"/>
              </a:solidFill>
              <a:latin typeface="Candara"/>
              <a:ea typeface="Candara"/>
              <a:cs typeface="Candara"/>
              <a:sym typeface="Candara"/>
            </a:endParaRPr>
          </a:p>
          <a:p>
            <a:r>
              <a:rPr lang="el-GR" sz="1600" dirty="0" smtClean="0">
                <a:solidFill>
                  <a:srgbClr val="3F3F3F"/>
                </a:solidFill>
                <a:latin typeface="Candara"/>
                <a:ea typeface="Candara"/>
                <a:cs typeface="Candara"/>
                <a:sym typeface="Candara"/>
              </a:rPr>
              <a:t>Συνιστάται οι οργανισμοί κληρονομιάς, μεγάλοι και μικροί, να γίνουν πιο ανοιχτοί και καλύτερα συνδεδεμένοι — τόσο μεταξύ τους όσο και με οργανισμούς εντός και εκτός του τομέα της κληρονομιάς. Αυτό θα βοηθήσει τους ενεργούς πολίτες της κληρονομιάς να γίνουν δημιουργοί, συμμετέχοντες και συνεργάτες στη διαχείριση και αξιοποίηση της κληρονομιάς — κάτι που ήδη συμβαίνει σε πολλές χώρες. Θέλουμε να δούμε ένα ευρύ, συμπεριληπτικό και δυναμικό μοντέλο κληρονομιάς που παράγει πολύτιμο, ορατό κοινωνικό αντίκτυπο. Αυτό ονομάζεται «δικτυωμένη κληρονομιά».</a:t>
            </a:r>
            <a:endParaRPr lang="el-GR" sz="1600" dirty="0">
              <a:solidFill>
                <a:srgbClr val="3F3F3F"/>
              </a:solidFill>
              <a:latin typeface="Candara"/>
              <a:ea typeface="Candara"/>
              <a:cs typeface="Candara"/>
              <a:sym typeface="Candara"/>
            </a:endParaRPr>
          </a:p>
        </p:txBody>
      </p:sp>
      <p:pic>
        <p:nvPicPr>
          <p:cNvPr id="147" name="Google Shape;147;p4"/>
          <p:cNvPicPr preferRelativeResize="0"/>
          <p:nvPr/>
        </p:nvPicPr>
        <p:blipFill rotWithShape="1">
          <a:blip r:embed="rId4">
            <a:alphaModFix/>
          </a:blip>
          <a:srcRect/>
          <a:stretch/>
        </p:blipFill>
        <p:spPr>
          <a:xfrm>
            <a:off x="551384" y="2182373"/>
            <a:ext cx="1835946" cy="13276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7"/>
          <p:cNvSpPr txBox="1"/>
          <p:nvPr/>
        </p:nvSpPr>
        <p:spPr>
          <a:xfrm>
            <a:off x="0" y="89588"/>
            <a:ext cx="10776520"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Η ΚΛΗΡΟΝΟΜΙΑ ΚΑΙ Η ΔΙΚΤΥΩΣΗ</a:t>
            </a:r>
            <a:endParaRPr lang="en-GB" sz="3600" b="1" dirty="0">
              <a:solidFill>
                <a:schemeClr val="lt1"/>
              </a:solidFill>
              <a:latin typeface="Candara"/>
              <a:ea typeface="Candara"/>
              <a:cs typeface="Candara"/>
              <a:sym typeface="Candara"/>
            </a:endParaRPr>
          </a:p>
        </p:txBody>
      </p:sp>
      <p:sp>
        <p:nvSpPr>
          <p:cNvPr id="156" name="Google Shape;156;p7"/>
          <p:cNvSpPr txBox="1"/>
          <p:nvPr/>
        </p:nvSpPr>
        <p:spPr>
          <a:xfrm>
            <a:off x="2639616" y="1635735"/>
            <a:ext cx="8419681" cy="5016718"/>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solidFill>
                  <a:srgbClr val="3F3F3F"/>
                </a:solidFill>
                <a:latin typeface="Candara"/>
                <a:ea typeface="Candara"/>
                <a:cs typeface="Candara"/>
                <a:sym typeface="Candara"/>
              </a:rPr>
              <a:t>Η κληρονομιά διαμορφώνει τον τρόπο με τον οποίο οι άνθρωποι ταυτίζονται με τους τόπους όπου ζουν, εργάζονται και παίζουν. Ωστόσο, ο ρόλος της κληρονομιάς συχνά απουσιάζει από τις συζητήσεις και τα σχέδια που αφορούν τον τρόπο με τον οποίο επιθυμούμε να εξελιχθούν οι τόποι στο μέλλον.</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Σε μια εποχή όπου οι κυβερνήσεις μεταβιβάζουν περισσότερες αρμοδιότητες στις πόλεις και στις τοπικές αρχές, η κληρονομιά πρέπει να θεωρείται βασικό στοιχείο διαφοροποίησης: ένα στρατηγικό αγαθό που εμπλουτίζει το κοινωνικό και οικονομικό δυναμικό των περιοχών σε όλη τη χώρα.</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Τα στοιχεία και οι δραστηριότητες κληρονομιάς παίζουν θεμελιώδη ρόλο στη διαμόρφωση των τοπίων, των αστικών τοπίων και των ταυτοτήτων μας. Η έρευνα εξηγεί πώς οι πολίτες, οι οργανισμοί, οι επιχειρήσεις και τα διαφορετικά επίπεδα διακυβέρνησης μπορούν να αξιοποιήσουν τη δυναμική της κληρονομιάς, ώστε να στηρίξουν ξεχωριστές τοπικές ταυτότητες και να βοηθήσουν τους τόπους να ευημερήσουν.</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Συνιστάται οι οργανισμοί κληρονομιάς, μεγάλοι και μικροί, να γίνουν πιο ανοιχτοί και καλύτερα συνδεδεμένοι — τόσο μεταξύ τους όσο και με οργανισμούς εντός και εκτός του τομέα της κληρονομιάς. Αυτό θα βοηθήσει τους ενεργούς πολίτες της κληρονομιάς να γίνουν δημιουργοί, συμμετέχοντες και συνεργάτες στη διαχείριση και αξιοποίηση της κληρονομιάς — κάτι που ήδη συμβαίνει σε πολλές χώρες. Θέλουμε να δούμε ένα ευρύ, συμπεριληπτικό και δυναμικό μοντέλο κληρονομιάς που παράγει πολύτιμο, ορατό κοινωνικό αντίκτυπο. Αυτό ονομάζεται «δικτυωμένη κληρονομιά».</a:t>
            </a:r>
            <a:endParaRPr lang="el-GR" sz="1600" dirty="0">
              <a:solidFill>
                <a:srgbClr val="3F3F3F"/>
              </a:solidFill>
              <a:latin typeface="Candara"/>
              <a:ea typeface="Candara"/>
              <a:cs typeface="Candara"/>
              <a:sym typeface="Candara"/>
            </a:endParaRPr>
          </a:p>
        </p:txBody>
      </p:sp>
      <p:sp>
        <p:nvSpPr>
          <p:cNvPr id="157" name="Google Shape;157;p7"/>
          <p:cNvSpPr txBox="1"/>
          <p:nvPr/>
        </p:nvSpPr>
        <p:spPr>
          <a:xfrm>
            <a:off x="2639616" y="1052736"/>
            <a:ext cx="8419681" cy="400069"/>
          </a:xfrm>
          <a:prstGeom prst="rect">
            <a:avLst/>
          </a:prstGeom>
          <a:noFill/>
          <a:ln>
            <a:noFill/>
          </a:ln>
        </p:spPr>
        <p:txBody>
          <a:bodyPr spcFirstLastPara="1" wrap="square" lIns="91425" tIns="45700" rIns="91425" bIns="45700" anchor="t" anchorCtr="0">
            <a:spAutoFit/>
          </a:bodyPr>
          <a:lstStyle/>
          <a:p>
            <a:pPr lvl="0"/>
            <a:r>
              <a:rPr lang="el-GR" sz="2000" b="1" dirty="0" smtClean="0">
                <a:solidFill>
                  <a:srgbClr val="A99374"/>
                </a:solidFill>
                <a:latin typeface="Candara"/>
                <a:ea typeface="Candara"/>
                <a:cs typeface="Candara"/>
                <a:sym typeface="Candara"/>
              </a:rPr>
              <a:t>Η κληρονομιά — σημασία για την αίσθηση και τη λειτουργία του τόπου</a:t>
            </a:r>
            <a:endParaRPr lang="en-GB" sz="2000" b="1" dirty="0">
              <a:solidFill>
                <a:srgbClr val="A99374"/>
              </a:solidFill>
              <a:latin typeface="Candara"/>
              <a:ea typeface="Candara"/>
              <a:cs typeface="Candara"/>
              <a:sym typeface="Candara"/>
            </a:endParaRPr>
          </a:p>
        </p:txBody>
      </p:sp>
      <p:pic>
        <p:nvPicPr>
          <p:cNvPr id="158" name="Google Shape;158;p7"/>
          <p:cNvPicPr preferRelativeResize="0"/>
          <p:nvPr/>
        </p:nvPicPr>
        <p:blipFill rotWithShape="1">
          <a:blip r:embed="rId4">
            <a:alphaModFix/>
          </a:blip>
          <a:srcRect/>
          <a:stretch/>
        </p:blipFill>
        <p:spPr>
          <a:xfrm>
            <a:off x="360486" y="2636912"/>
            <a:ext cx="2202377" cy="21436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4" name="Google Shape;164;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l-GR" sz="3600" b="1" i="0" u="none" strike="noStrike" cap="none" dirty="0" smtClean="0">
                <a:solidFill>
                  <a:srgbClr val="FFFFFF"/>
                </a:solidFill>
                <a:latin typeface="Candara"/>
                <a:ea typeface="Candara"/>
                <a:cs typeface="Candara"/>
                <a:sym typeface="Candara"/>
              </a:rPr>
              <a:t>Καλή πρακτική</a:t>
            </a:r>
            <a:endParaRPr sz="3600" b="0" i="0" u="none" strike="noStrike" cap="none" dirty="0">
              <a:solidFill>
                <a:schemeClr val="dk1"/>
              </a:solidFill>
              <a:latin typeface="Times New Roman"/>
              <a:ea typeface="Times New Roman"/>
              <a:cs typeface="Times New Roman"/>
              <a:sym typeface="Times New Roman"/>
            </a:endParaRPr>
          </a:p>
        </p:txBody>
      </p:sp>
      <p:sp>
        <p:nvSpPr>
          <p:cNvPr id="167" name="Google Shape;167;p8"/>
          <p:cNvSpPr txBox="1"/>
          <p:nvPr/>
        </p:nvSpPr>
        <p:spPr>
          <a:xfrm>
            <a:off x="360486" y="2448120"/>
            <a:ext cx="4817627" cy="4031833"/>
          </a:xfrm>
          <a:prstGeom prst="rect">
            <a:avLst/>
          </a:prstGeom>
          <a:noFill/>
          <a:ln>
            <a:noFill/>
          </a:ln>
        </p:spPr>
        <p:txBody>
          <a:bodyPr spcFirstLastPara="1" wrap="square" lIns="91425" tIns="45700" rIns="91425" bIns="45700" anchor="t" anchorCtr="0">
            <a:spAutoFit/>
          </a:bodyPr>
          <a:lstStyle/>
          <a:p>
            <a:r>
              <a:rPr lang="el-GR" sz="1600" dirty="0" smtClean="0">
                <a:latin typeface="Candara"/>
                <a:ea typeface="Candara"/>
                <a:cs typeface="Candara"/>
                <a:sym typeface="Candara"/>
              </a:rPr>
              <a:t>Το ζήτημα της απασχόλησης των γύρω αγροτικών κοινοτήτων, των παιδιών σχολικής ηλικίας και ιδιαίτερα των νέων κατά τη διάρκεια των καλοκαιρινών διακοπών παραμένει πάντα πολύ σημαντικό.</a:t>
            </a:r>
          </a:p>
          <a:p>
            <a:r>
              <a:rPr lang="el-GR" sz="1600" dirty="0" smtClean="0">
                <a:latin typeface="Candara"/>
                <a:ea typeface="Candara"/>
                <a:cs typeface="Candara"/>
                <a:sym typeface="Candara"/>
              </a:rPr>
              <a:t>Ο σύλλογος κοινότητας «</a:t>
            </a:r>
            <a:r>
              <a:rPr lang="el-GR" sz="1600" dirty="0" err="1" smtClean="0">
                <a:latin typeface="Candara"/>
                <a:ea typeface="Candara"/>
                <a:cs typeface="Candara"/>
                <a:sym typeface="Candara"/>
              </a:rPr>
              <a:t>Melkys</a:t>
            </a:r>
            <a:r>
              <a:rPr lang="el-GR" sz="1600" dirty="0" smtClean="0">
                <a:latin typeface="Candara"/>
                <a:ea typeface="Candara"/>
                <a:cs typeface="Candara"/>
                <a:sym typeface="Candara"/>
              </a:rPr>
              <a:t>» αποφάσισε να υλοποιήσει ένα έργο που θα εξασφάλιζε ουσιαστικές διακοπές στη φύση και θα προσέφερε νέες, μακροχρόνιες εντυπώσεις και δεξιότητες. Στόχος ήταν επίσης να ενώσει τις γειτονικές πολυεθνικές κοινότητες μεταξύ τους, να εντοπίσει τα κοινά στοιχεία του πολιτισμού τους, να αναδείξει πολιτισμικές ομοιότητες και διαφορές και να ενισχύσει την αγάπη για τη χώρα και τον πολιτισμό της. Οι περισσότερες δραστηριότητες υλοποιήθηκαν σε εθελοντική βάση.</a:t>
            </a:r>
            <a:endParaRPr sz="1400" b="0" i="0" u="none" strike="noStrike" cap="none" dirty="0">
              <a:solidFill>
                <a:srgbClr val="000000"/>
              </a:solidFill>
              <a:latin typeface="Candara"/>
              <a:ea typeface="Candara"/>
              <a:cs typeface="Candara"/>
              <a:sym typeface="Candara"/>
            </a:endParaRPr>
          </a:p>
        </p:txBody>
      </p:sp>
      <p:sp>
        <p:nvSpPr>
          <p:cNvPr id="168" name="Google Shape;168;p8"/>
          <p:cNvSpPr txBox="1"/>
          <p:nvPr/>
        </p:nvSpPr>
        <p:spPr>
          <a:xfrm>
            <a:off x="360486" y="1124744"/>
            <a:ext cx="5087442" cy="1323399"/>
          </a:xfrm>
          <a:prstGeom prst="rect">
            <a:avLst/>
          </a:prstGeom>
          <a:noFill/>
          <a:ln>
            <a:noFill/>
          </a:ln>
        </p:spPr>
        <p:txBody>
          <a:bodyPr spcFirstLastPara="1" wrap="square" lIns="91425" tIns="45700" rIns="91425" bIns="45700" anchor="t" anchorCtr="0">
            <a:spAutoFit/>
          </a:bodyPr>
          <a:lstStyle/>
          <a:p>
            <a:pPr lvl="0"/>
            <a:r>
              <a:rPr lang="el-GR" sz="2000" b="1" dirty="0" smtClean="0">
                <a:solidFill>
                  <a:srgbClr val="A99374"/>
                </a:solidFill>
                <a:latin typeface="Candara"/>
                <a:ea typeface="Candara"/>
                <a:cs typeface="Candara"/>
                <a:sym typeface="Candara"/>
              </a:rPr>
              <a:t>Παράδειγμα 1 δημιουργικών εργαστηρίων για νέους, με αξιοποίηση της πολιτιστικής κληρονομιάς, στη θερινή δημιουργική κατασκήνωση παιδιών «I </a:t>
            </a:r>
            <a:r>
              <a:rPr lang="el-GR" sz="2000" b="1" dirty="0" err="1" smtClean="0">
                <a:solidFill>
                  <a:srgbClr val="A99374"/>
                </a:solidFill>
                <a:latin typeface="Candara"/>
                <a:ea typeface="Candara"/>
                <a:cs typeface="Candara"/>
                <a:sym typeface="Candara"/>
              </a:rPr>
              <a:t>draw</a:t>
            </a:r>
            <a:r>
              <a:rPr lang="el-GR" sz="2000" b="1" dirty="0" smtClean="0">
                <a:solidFill>
                  <a:srgbClr val="A99374"/>
                </a:solidFill>
                <a:latin typeface="Candara"/>
                <a:ea typeface="Candara"/>
                <a:cs typeface="Candara"/>
                <a:sym typeface="Candara"/>
              </a:rPr>
              <a:t> </a:t>
            </a:r>
            <a:r>
              <a:rPr lang="el-GR" sz="2000" b="1" dirty="0" err="1" smtClean="0">
                <a:solidFill>
                  <a:srgbClr val="A99374"/>
                </a:solidFill>
                <a:latin typeface="Candara"/>
                <a:ea typeface="Candara"/>
                <a:cs typeface="Candara"/>
                <a:sym typeface="Candara"/>
              </a:rPr>
              <a:t>Lithuania</a:t>
            </a:r>
            <a:r>
              <a:rPr lang="el-GR" sz="2000" b="1" dirty="0" smtClean="0">
                <a:solidFill>
                  <a:srgbClr val="A99374"/>
                </a:solidFill>
                <a:latin typeface="Candara"/>
                <a:ea typeface="Candara"/>
                <a:cs typeface="Candara"/>
                <a:sym typeface="Candara"/>
              </a:rPr>
              <a:t>»</a:t>
            </a:r>
            <a:endParaRPr lang="en-GB" sz="2000" b="1" dirty="0">
              <a:solidFill>
                <a:srgbClr val="A99374"/>
              </a:solidFill>
              <a:latin typeface="Candara"/>
              <a:ea typeface="Candara"/>
              <a:cs typeface="Candara"/>
              <a:sym typeface="Candara"/>
            </a:endParaRPr>
          </a:p>
        </p:txBody>
      </p:sp>
      <p:pic>
        <p:nvPicPr>
          <p:cNvPr id="169" name="Google Shape;169;p8"/>
          <p:cNvPicPr preferRelativeResize="0"/>
          <p:nvPr/>
        </p:nvPicPr>
        <p:blipFill rotWithShape="1">
          <a:blip r:embed="rId4">
            <a:alphaModFix/>
          </a:blip>
          <a:srcRect/>
          <a:stretch/>
        </p:blipFill>
        <p:spPr>
          <a:xfrm>
            <a:off x="7179809" y="1196752"/>
            <a:ext cx="3879488" cy="51726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1235</Words>
  <Application>Microsoft Office PowerPoint</Application>
  <PresentationFormat>Προσαρμογή</PresentationFormat>
  <Paragraphs>63</Paragraphs>
  <Slides>11</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Candara</vt:lpstr>
      <vt:lpstr>Calibri</vt:lpstr>
      <vt:lpstr>Times New Roman</vt:lpstr>
      <vt:lpstr>Noto Sans Symbols</vt:lpstr>
      <vt:lpstr>Wingdings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4</cp:revision>
  <dcterms:created xsi:type="dcterms:W3CDTF">2024-06-10T15:48:53Z</dcterms:created>
  <dcterms:modified xsi:type="dcterms:W3CDTF">2026-05-12T13:21:05Z</dcterms:modified>
</cp:coreProperties>
</file>