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67" r:id="rId4"/>
    <p:sldId id="268" r:id="rId5"/>
    <p:sldId id="269" r:id="rId6"/>
    <p:sldId id="270" r:id="rId7"/>
    <p:sldId id="271" r:id="rId8"/>
  </p:sldIdLst>
  <p:sldSz cx="12192000" cy="6858000"/>
  <p:notesSz cx="6858000" cy="9144000"/>
  <p:embeddedFontLst>
    <p:embeddedFont>
      <p:font typeface="Candara" pitchFamily="34" charset="0"/>
      <p:regular r:id="rId10"/>
      <p:bold r:id="rId11"/>
      <p:italic r:id="rId12"/>
      <p:boldItalic r:id="rId13"/>
    </p:embeddedFont>
    <p:embeddedFont>
      <p:font typeface="Calibri" pitchFamily="3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Wea52NmHPMgdUIlAeQi5ig/y/C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8" Type="http://schemas.openxmlformats.org/officeDocument/2006/relationships/presProps" Target="presProps.xml"/><Relationship Id="rId10"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 name="Google Shape;19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 name="Google Shape;2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 name="Google Shape;227;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jpeg"/><Relationship Id="rId3" Type="http://schemas.openxmlformats.org/officeDocument/2006/relationships/notesSlide" Target="../notesSlides/notesSlide7.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3"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3"/>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lvl="0" algn="ctr">
              <a:buSzPts val="2800"/>
            </a:pPr>
            <a:r>
              <a:rPr lang="el-GR" sz="2800" b="1" dirty="0" smtClean="0">
                <a:solidFill>
                  <a:srgbClr val="FFFFFF"/>
                </a:solidFill>
                <a:latin typeface="Candara"/>
                <a:ea typeface="Candara"/>
                <a:cs typeface="Candara"/>
                <a:sym typeface="Candara"/>
              </a:rPr>
              <a:t>ΕΚΠΑΙΔΕΥΤΙΚΟ ΠΡΟΓΡΑΜΜΑ</a:t>
            </a:r>
            <a:endParaRPr lang="en-GB" sz="2800" b="1" dirty="0" smtClean="0">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Candara"/>
              <a:ea typeface="Candara"/>
              <a:cs typeface="Candara"/>
              <a:sym typeface="Candara"/>
            </a:endParaRPr>
          </a:p>
          <a:p>
            <a:pPr algn="ctr">
              <a:buSzPts val="2800"/>
            </a:pPr>
            <a:r>
              <a:rPr lang="el-GR" sz="2800" b="1" dirty="0" smtClean="0">
                <a:solidFill>
                  <a:srgbClr val="FFFFFF"/>
                </a:solidFill>
                <a:latin typeface="Candara"/>
                <a:ea typeface="Candara"/>
                <a:cs typeface="Candara"/>
                <a:sym typeface="Candara"/>
              </a:rPr>
              <a:t>ΜΑΘΗΣΙΑΚΗ ΕΝΟΤΗΤΑ 6: Δικτύωση</a:t>
            </a:r>
            <a:r>
              <a:rPr lang="en-GB" sz="2800" b="1" dirty="0" smtClean="0">
                <a:solidFill>
                  <a:srgbClr val="FFFFFF"/>
                </a:solidFill>
                <a:latin typeface="Candara"/>
                <a:ea typeface="Candara"/>
                <a:cs typeface="Candara"/>
                <a:sym typeface="Candara"/>
              </a:rPr>
              <a:t> </a:t>
            </a:r>
            <a:endParaRPr lang="en-GB" sz="2800" b="1" dirty="0">
              <a:solidFill>
                <a:srgbClr val="FFFFFF"/>
              </a:solidFill>
              <a:latin typeface="Candara"/>
              <a:ea typeface="Candara"/>
              <a:cs typeface="Candara"/>
              <a:sym typeface="Candara"/>
            </a:endParaRPr>
          </a:p>
        </p:txBody>
      </p:sp>
      <p:sp>
        <p:nvSpPr>
          <p:cNvPr id="86" name="Google Shape;86;p3"/>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pic>
        <p:nvPicPr>
          <p:cNvPr id="7" name="6 - Εικόνα" descr="cc-brand-1.png"/>
          <p:cNvPicPr>
            <a:picLocks noChangeAspect="1"/>
          </p:cNvPicPr>
          <p:nvPr/>
        </p:nvPicPr>
        <p:blipFill>
          <a:blip r:embed="rId4"/>
          <a:stretch>
            <a:fillRect/>
          </a:stretch>
        </p:blipFill>
        <p:spPr>
          <a:xfrm>
            <a:off x="10688715" y="6078746"/>
            <a:ext cx="1503285" cy="779254"/>
          </a:xfrm>
          <a:prstGeom prst="rect">
            <a:avLst/>
          </a:prstGeom>
        </p:spPr>
      </p:pic>
      <p:sp>
        <p:nvSpPr>
          <p:cNvPr id="8"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9"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5"/>
          <a:stretch>
            <a:fillRect/>
          </a:stretch>
        </p:blipFill>
        <p:spPr>
          <a:xfrm>
            <a:off x="311501" y="6252809"/>
            <a:ext cx="2127367" cy="402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79131" y="2074783"/>
            <a:ext cx="12192000" cy="1261844"/>
          </a:xfrm>
          <a:prstGeom prst="rect">
            <a:avLst/>
          </a:prstGeom>
          <a:noFill/>
          <a:ln>
            <a:noFill/>
          </a:ln>
        </p:spPr>
        <p:txBody>
          <a:bodyPr spcFirstLastPara="1" wrap="square" lIns="91425" tIns="45700" rIns="91425" bIns="45700" anchor="t" anchorCtr="0">
            <a:spAutoFit/>
          </a:bodyPr>
          <a:lstStyle/>
          <a:p>
            <a:pPr algn="ctr">
              <a:spcBef>
                <a:spcPts val="1200"/>
              </a:spcBef>
              <a:buSzPts val="3200"/>
            </a:pPr>
            <a:r>
              <a:rPr lang="el-GR" sz="3200" b="1" dirty="0" smtClean="0">
                <a:solidFill>
                  <a:srgbClr val="FFFFFF"/>
                </a:solidFill>
                <a:latin typeface="Candara"/>
                <a:ea typeface="Candara"/>
                <a:cs typeface="Candara"/>
                <a:sym typeface="Candara"/>
              </a:rPr>
              <a:t>ΜΑΘΗΜΑ 2: </a:t>
            </a:r>
          </a:p>
          <a:p>
            <a:pPr algn="ctr">
              <a:spcBef>
                <a:spcPts val="1200"/>
              </a:spcBef>
              <a:buSzPts val="3200"/>
            </a:pPr>
            <a:r>
              <a:rPr lang="el-GR" sz="2400" b="1" dirty="0" smtClean="0">
                <a:solidFill>
                  <a:srgbClr val="FFFFFF"/>
                </a:solidFill>
                <a:latin typeface="Candara"/>
                <a:ea typeface="Candara"/>
                <a:cs typeface="Candara"/>
                <a:sym typeface="Candara"/>
              </a:rPr>
              <a:t>Η πολιτιστική κληρονομιά και η δικτύωση ως οφέλη για την ενεργό </a:t>
            </a:r>
            <a:r>
              <a:rPr lang="el-GR" sz="2400" b="1" dirty="0" err="1" smtClean="0">
                <a:solidFill>
                  <a:srgbClr val="FFFFFF"/>
                </a:solidFill>
                <a:latin typeface="Candara"/>
                <a:ea typeface="Candara"/>
                <a:cs typeface="Candara"/>
                <a:sym typeface="Candara"/>
              </a:rPr>
              <a:t>πολιτειότητα</a:t>
            </a:r>
            <a:endParaRPr lang="en-GB" sz="2400" b="1" dirty="0">
              <a:solidFill>
                <a:srgbClr val="FFFFFF"/>
              </a:solidFill>
              <a:latin typeface="Candara"/>
              <a:ea typeface="Candara"/>
              <a:cs typeface="Candara"/>
              <a:sym typeface="Candar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0" name="Google Shape;200;p9"/>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p9"/>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2" name="Google Shape;202;p9"/>
          <p:cNvSpPr txBox="1"/>
          <p:nvPr/>
        </p:nvSpPr>
        <p:spPr>
          <a:xfrm>
            <a:off x="0" y="89588"/>
            <a:ext cx="10911016" cy="461624"/>
          </a:xfrm>
          <a:prstGeom prst="rect">
            <a:avLst/>
          </a:prstGeom>
          <a:noFill/>
          <a:ln>
            <a:noFill/>
          </a:ln>
        </p:spPr>
        <p:txBody>
          <a:bodyPr spcFirstLastPara="1" wrap="square" lIns="91425" tIns="45700" rIns="91425" bIns="45700" anchor="t" anchorCtr="0">
            <a:spAutoFit/>
          </a:bodyPr>
          <a:lstStyle/>
          <a:p>
            <a:pPr marL="457200" lvl="1">
              <a:buSzPts val="3600"/>
            </a:pPr>
            <a:r>
              <a:rPr lang="el-GR" sz="2400" b="1" dirty="0" smtClean="0">
                <a:solidFill>
                  <a:schemeClr val="lt1"/>
                </a:solidFill>
                <a:latin typeface="Candara"/>
                <a:ea typeface="Candara"/>
                <a:cs typeface="Candara"/>
                <a:sym typeface="Candara"/>
              </a:rPr>
              <a:t>Δραστηριότητα: Άσκηση με τη μέθοδο “</a:t>
            </a:r>
            <a:r>
              <a:rPr lang="el-GR" sz="2400" b="1" dirty="0" err="1" smtClean="0">
                <a:solidFill>
                  <a:schemeClr val="lt1"/>
                </a:solidFill>
                <a:latin typeface="Candara"/>
                <a:ea typeface="Candara"/>
                <a:cs typeface="Candara"/>
                <a:sym typeface="Candara"/>
              </a:rPr>
              <a:t>Social</a:t>
            </a:r>
            <a:r>
              <a:rPr lang="el-GR" sz="2400" b="1" dirty="0" smtClean="0">
                <a:solidFill>
                  <a:schemeClr val="lt1"/>
                </a:solidFill>
                <a:latin typeface="Candara"/>
                <a:ea typeface="Candara"/>
                <a:cs typeface="Candara"/>
                <a:sym typeface="Candara"/>
              </a:rPr>
              <a:t> </a:t>
            </a:r>
            <a:r>
              <a:rPr lang="el-GR" sz="2400" b="1" dirty="0" err="1" smtClean="0">
                <a:solidFill>
                  <a:schemeClr val="lt1"/>
                </a:solidFill>
                <a:latin typeface="Candara"/>
                <a:ea typeface="Candara"/>
                <a:cs typeface="Candara"/>
                <a:sym typeface="Candara"/>
              </a:rPr>
              <a:t>Café</a:t>
            </a:r>
            <a:r>
              <a:rPr lang="el-GR" sz="2400" b="1" dirty="0" smtClean="0">
                <a:solidFill>
                  <a:schemeClr val="lt1"/>
                </a:solidFill>
                <a:latin typeface="Candara"/>
                <a:ea typeface="Candara"/>
                <a:cs typeface="Candara"/>
                <a:sym typeface="Candara"/>
              </a:rPr>
              <a:t>”- «Κοινωνικό καφέ»</a:t>
            </a:r>
            <a:endParaRPr lang="en-GB" sz="2400" b="1" dirty="0">
              <a:solidFill>
                <a:schemeClr val="lt1"/>
              </a:solidFill>
              <a:latin typeface="Candara"/>
              <a:ea typeface="Candara"/>
              <a:cs typeface="Candara"/>
              <a:sym typeface="Candara"/>
            </a:endParaRPr>
          </a:p>
        </p:txBody>
      </p:sp>
      <p:sp>
        <p:nvSpPr>
          <p:cNvPr id="203" name="Google Shape;203;p9"/>
          <p:cNvSpPr txBox="1"/>
          <p:nvPr/>
        </p:nvSpPr>
        <p:spPr>
          <a:xfrm>
            <a:off x="3987882" y="987449"/>
            <a:ext cx="6907514" cy="5724604"/>
          </a:xfrm>
          <a:prstGeom prst="rect">
            <a:avLst/>
          </a:prstGeom>
          <a:noFill/>
          <a:ln>
            <a:noFill/>
          </a:ln>
        </p:spPr>
        <p:txBody>
          <a:bodyPr spcFirstLastPara="1" wrap="square" lIns="91425" tIns="45700" rIns="91425" bIns="45700" anchor="t" anchorCtr="0">
            <a:spAutoFit/>
          </a:bodyPr>
          <a:lstStyle/>
          <a:p>
            <a:pPr marL="285750" lvl="0" indent="-285750">
              <a:spcBef>
                <a:spcPts val="800"/>
              </a:spcBef>
              <a:spcAft>
                <a:spcPts val="800"/>
              </a:spcAft>
              <a:buSzPts val="1800"/>
              <a:buFont typeface="Noto Sans Symbols"/>
              <a:buChar char="⮚"/>
            </a:pPr>
            <a:r>
              <a:rPr lang="el-GR" sz="1800" dirty="0" smtClean="0">
                <a:latin typeface="Candara"/>
                <a:ea typeface="Candara"/>
                <a:cs typeface="Candara"/>
                <a:sym typeface="Candara"/>
              </a:rPr>
              <a:t>Στόχος: </a:t>
            </a:r>
            <a:r>
              <a:rPr lang="el-GR" sz="1600" dirty="0" smtClean="0">
                <a:solidFill>
                  <a:srgbClr val="040C28"/>
                </a:solidFill>
                <a:latin typeface="Candara"/>
                <a:ea typeface="Candara"/>
                <a:cs typeface="Candara"/>
                <a:sym typeface="Candara"/>
              </a:rPr>
              <a:t>Μια μέθοδος που αξιοποιεί ένα άτυπο περιβάλλον, παρόμοιο με καφέ, ώστε οι συμμετέχοντες να διερευνήσουν ένα ζήτημα μέσα από συζήτηση σε μικρές ομάδες. Η φιλοσοφία του «</a:t>
            </a:r>
            <a:r>
              <a:rPr lang="el-GR" sz="1600" dirty="0" err="1" smtClean="0">
                <a:solidFill>
                  <a:srgbClr val="040C28"/>
                </a:solidFill>
                <a:latin typeface="Candara"/>
                <a:ea typeface="Candara"/>
                <a:cs typeface="Candara"/>
                <a:sym typeface="Candara"/>
              </a:rPr>
              <a:t>Social</a:t>
            </a:r>
            <a:r>
              <a:rPr lang="el-GR" sz="1600" dirty="0" smtClean="0">
                <a:solidFill>
                  <a:srgbClr val="040C28"/>
                </a:solidFill>
                <a:latin typeface="Candara"/>
                <a:ea typeface="Candara"/>
                <a:cs typeface="Candara"/>
                <a:sym typeface="Candara"/>
              </a:rPr>
              <a:t> </a:t>
            </a:r>
            <a:r>
              <a:rPr lang="el-GR" sz="1600" dirty="0" err="1" smtClean="0">
                <a:solidFill>
                  <a:srgbClr val="040C28"/>
                </a:solidFill>
                <a:latin typeface="Candara"/>
                <a:ea typeface="Candara"/>
                <a:cs typeface="Candara"/>
                <a:sym typeface="Candara"/>
              </a:rPr>
              <a:t>Café</a:t>
            </a:r>
            <a:r>
              <a:rPr lang="el-GR" sz="1600" dirty="0" smtClean="0">
                <a:solidFill>
                  <a:srgbClr val="040C28"/>
                </a:solidFill>
                <a:latin typeface="Candara"/>
                <a:ea typeface="Candara"/>
                <a:cs typeface="Candara"/>
                <a:sym typeface="Candara"/>
              </a:rPr>
              <a:t>» έχει προσφέρει έναν ασφαλή και ουδέτερο χώρο σε διαφορετικές κοινότητες, ώστε να μοιραστούν πληροφορίες σχετικά με τις απόψεις τους πάνω σε θέματα που αποφασίζονται από τους κατοίκους της περιοχής. </a:t>
            </a:r>
          </a:p>
          <a:p>
            <a:pPr marL="285750" lvl="0" indent="-285750">
              <a:spcBef>
                <a:spcPts val="800"/>
              </a:spcBef>
              <a:spcAft>
                <a:spcPts val="800"/>
              </a:spcAft>
              <a:buSzPts val="1800"/>
              <a:buFont typeface="Noto Sans Symbols"/>
              <a:buChar char="⮚"/>
            </a:pPr>
            <a:r>
              <a:rPr lang="el-GR" sz="1800" dirty="0" smtClean="0">
                <a:latin typeface="Candara"/>
                <a:ea typeface="Candara"/>
                <a:cs typeface="Candara"/>
                <a:sym typeface="Candara"/>
              </a:rPr>
              <a:t>Απαραίτητα υλικά:</a:t>
            </a:r>
            <a:r>
              <a:rPr lang="el-GR" sz="1800" dirty="0" smtClean="0"/>
              <a:t> </a:t>
            </a:r>
            <a:r>
              <a:rPr lang="el-GR" sz="1600" dirty="0" smtClean="0">
                <a:solidFill>
                  <a:srgbClr val="040C28"/>
                </a:solidFill>
                <a:latin typeface="Candara"/>
                <a:ea typeface="Candara"/>
                <a:cs typeface="Candara"/>
                <a:sym typeface="Candara"/>
              </a:rPr>
              <a:t>έντυπο υλικό, πρόσβαση στο διαδίκτυο, προβολέας και οθόνη, χαρτί, καθώς και το απαραίτητο θεωρητικό περιεχόμενο. </a:t>
            </a:r>
          </a:p>
          <a:p>
            <a:pPr marL="285750" lvl="0" indent="-285750">
              <a:spcBef>
                <a:spcPts val="800"/>
              </a:spcBef>
              <a:spcAft>
                <a:spcPts val="800"/>
              </a:spcAft>
              <a:buSzPts val="1800"/>
              <a:buFont typeface="Noto Sans Symbols"/>
              <a:buChar char="⮚"/>
            </a:pPr>
            <a:r>
              <a:rPr lang="el-GR" sz="1800" dirty="0" smtClean="0">
                <a:latin typeface="Candara"/>
                <a:ea typeface="Candara"/>
                <a:cs typeface="Candara"/>
                <a:sym typeface="Candara"/>
              </a:rPr>
              <a:t>Επεξήγηση της μεθόδου: </a:t>
            </a:r>
            <a:r>
              <a:rPr lang="el-GR" sz="1600" dirty="0" smtClean="0">
                <a:solidFill>
                  <a:srgbClr val="040C28"/>
                </a:solidFill>
                <a:latin typeface="Candara"/>
                <a:ea typeface="Candara"/>
                <a:cs typeface="Candara"/>
                <a:sym typeface="Candara"/>
              </a:rPr>
              <a:t>Το «</a:t>
            </a:r>
            <a:r>
              <a:rPr lang="el-GR" sz="1600" dirty="0" err="1" smtClean="0">
                <a:solidFill>
                  <a:srgbClr val="040C28"/>
                </a:solidFill>
                <a:latin typeface="Candara"/>
                <a:ea typeface="Candara"/>
                <a:cs typeface="Candara"/>
                <a:sym typeface="Candara"/>
              </a:rPr>
              <a:t>Social</a:t>
            </a:r>
            <a:r>
              <a:rPr lang="el-GR" sz="1600" dirty="0" smtClean="0">
                <a:solidFill>
                  <a:srgbClr val="040C28"/>
                </a:solidFill>
                <a:latin typeface="Candara"/>
                <a:ea typeface="Candara"/>
                <a:cs typeface="Candara"/>
                <a:sym typeface="Candara"/>
              </a:rPr>
              <a:t> </a:t>
            </a:r>
            <a:r>
              <a:rPr lang="el-GR" sz="1600" dirty="0" err="1" smtClean="0">
                <a:solidFill>
                  <a:srgbClr val="040C28"/>
                </a:solidFill>
                <a:latin typeface="Candara"/>
                <a:ea typeface="Candara"/>
                <a:cs typeface="Candara"/>
                <a:sym typeface="Candara"/>
              </a:rPr>
              <a:t>Café</a:t>
            </a:r>
            <a:r>
              <a:rPr lang="el-GR" sz="1600" dirty="0" smtClean="0">
                <a:solidFill>
                  <a:srgbClr val="040C28"/>
                </a:solidFill>
                <a:latin typeface="Candara"/>
                <a:ea typeface="Candara"/>
                <a:cs typeface="Candara"/>
                <a:sym typeface="Candara"/>
              </a:rPr>
              <a:t>» είναι μια δομημένη διαδικασία συζήτησης και ανταλλαγής γνώσεων, στην οποία ομάδες ανθρώπων συζητούν ένα θέμα σε μικρά τραπέζια, όπως σε ένα καφέ. Διατηρείται ένας βαθμός άτυπης ατμόσφαιρας, ώστε όλοι να έχουν την ευκαιρία να μιλήσουν. Παρότι οι προκαθορισμένες ερωτήσεις συμφωνούνται στην αρχή, τα αποτελέσματα και οι λύσεις δεν αποφασίζονται εκ των προτέρων. Η βασική παραδοχή είναι ότι η συλλογική συζήτηση μπορεί να αλλάξει τις αντιλήψεις των ανθρώπων και να ενθαρρύνει τη συλλογική δράση. Οι εκδηλώσεις πρέπει να έχουν τουλάχιστον δώδεκα συμμετέχοντες, χωρίς ανώτατο όριο.</a:t>
            </a:r>
            <a:endParaRPr lang="el-GR" sz="1600" dirty="0">
              <a:solidFill>
                <a:srgbClr val="040C28"/>
              </a:solidFill>
              <a:latin typeface="Candara"/>
              <a:ea typeface="Candara"/>
              <a:cs typeface="Candara"/>
              <a:sym typeface="Candara"/>
            </a:endParaRPr>
          </a:p>
        </p:txBody>
      </p:sp>
      <p:pic>
        <p:nvPicPr>
          <p:cNvPr id="204" name="Google Shape;204;p9"/>
          <p:cNvPicPr preferRelativeResize="0"/>
          <p:nvPr/>
        </p:nvPicPr>
        <p:blipFill rotWithShape="1">
          <a:blip r:embed="rId4">
            <a:alphaModFix/>
          </a:blip>
          <a:srcRect/>
          <a:stretch/>
        </p:blipFill>
        <p:spPr>
          <a:xfrm>
            <a:off x="695400" y="3717032"/>
            <a:ext cx="2880320" cy="2082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0" name="Google Shape;210;p10"/>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p10"/>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2" name="Google Shape;212;p10"/>
          <p:cNvSpPr txBox="1"/>
          <p:nvPr/>
        </p:nvSpPr>
        <p:spPr>
          <a:xfrm>
            <a:off x="0" y="89588"/>
            <a:ext cx="10911016" cy="461624"/>
          </a:xfrm>
          <a:prstGeom prst="rect">
            <a:avLst/>
          </a:prstGeom>
          <a:noFill/>
          <a:ln>
            <a:noFill/>
          </a:ln>
        </p:spPr>
        <p:txBody>
          <a:bodyPr spcFirstLastPara="1" wrap="square" lIns="91425" tIns="45700" rIns="91425" bIns="45700" anchor="t" anchorCtr="0">
            <a:spAutoFit/>
          </a:bodyPr>
          <a:lstStyle/>
          <a:p>
            <a:pPr marL="457200" lvl="1">
              <a:buSzPts val="3600"/>
            </a:pPr>
            <a:r>
              <a:rPr lang="el-GR" sz="2400" b="1" dirty="0" smtClean="0">
                <a:solidFill>
                  <a:schemeClr val="lt1"/>
                </a:solidFill>
                <a:latin typeface="Candara"/>
                <a:ea typeface="Candara"/>
                <a:cs typeface="Candara"/>
                <a:sym typeface="Candara"/>
              </a:rPr>
              <a:t>Δραστηριότητα: Άσκηση με τη μέθοδο “</a:t>
            </a:r>
            <a:r>
              <a:rPr lang="el-GR" sz="2400" b="1" dirty="0" err="1" smtClean="0">
                <a:solidFill>
                  <a:schemeClr val="lt1"/>
                </a:solidFill>
                <a:latin typeface="Candara"/>
                <a:ea typeface="Candara"/>
                <a:cs typeface="Candara"/>
                <a:sym typeface="Candara"/>
              </a:rPr>
              <a:t>Social</a:t>
            </a:r>
            <a:r>
              <a:rPr lang="el-GR" sz="2400" b="1" dirty="0" smtClean="0">
                <a:solidFill>
                  <a:schemeClr val="lt1"/>
                </a:solidFill>
                <a:latin typeface="Candara"/>
                <a:ea typeface="Candara"/>
                <a:cs typeface="Candara"/>
                <a:sym typeface="Candara"/>
              </a:rPr>
              <a:t> </a:t>
            </a:r>
            <a:r>
              <a:rPr lang="el-GR" sz="2400" b="1" dirty="0" err="1" smtClean="0">
                <a:solidFill>
                  <a:schemeClr val="lt1"/>
                </a:solidFill>
                <a:latin typeface="Candara"/>
                <a:ea typeface="Candara"/>
                <a:cs typeface="Candara"/>
                <a:sym typeface="Candara"/>
              </a:rPr>
              <a:t>Café</a:t>
            </a:r>
            <a:r>
              <a:rPr lang="el-GR" sz="2400" b="1" dirty="0" smtClean="0">
                <a:solidFill>
                  <a:schemeClr val="lt1"/>
                </a:solidFill>
                <a:latin typeface="Candara"/>
                <a:ea typeface="Candara"/>
                <a:cs typeface="Candara"/>
                <a:sym typeface="Candara"/>
              </a:rPr>
              <a:t>”- «Κοινωνικό καφέ»</a:t>
            </a:r>
            <a:endParaRPr lang="en-GB" sz="2400" b="1" dirty="0">
              <a:solidFill>
                <a:schemeClr val="lt1"/>
              </a:solidFill>
              <a:latin typeface="Candara"/>
              <a:ea typeface="Candara"/>
              <a:cs typeface="Candara"/>
              <a:sym typeface="Candara"/>
            </a:endParaRPr>
          </a:p>
        </p:txBody>
      </p:sp>
      <p:sp>
        <p:nvSpPr>
          <p:cNvPr id="213" name="Google Shape;213;p10"/>
          <p:cNvSpPr txBox="1"/>
          <p:nvPr/>
        </p:nvSpPr>
        <p:spPr>
          <a:xfrm>
            <a:off x="6528048" y="1556792"/>
            <a:ext cx="4531249" cy="4770496"/>
          </a:xfrm>
          <a:prstGeom prst="rect">
            <a:avLst/>
          </a:prstGeom>
          <a:noFill/>
          <a:ln>
            <a:noFill/>
          </a:ln>
        </p:spPr>
        <p:txBody>
          <a:bodyPr spcFirstLastPara="1" wrap="square" lIns="91425" tIns="45700" rIns="91425" bIns="45700" anchor="t" anchorCtr="0">
            <a:spAutoFit/>
          </a:bodyPr>
          <a:lstStyle/>
          <a:p>
            <a:pPr marL="285750" indent="-285750">
              <a:buSzPts val="1600"/>
              <a:buFont typeface="Noto Sans Symbols"/>
              <a:buChar char="⮚"/>
            </a:pPr>
            <a:r>
              <a:rPr lang="el-GR" sz="1600" dirty="0" smtClean="0">
                <a:latin typeface="Candara"/>
                <a:ea typeface="Candara"/>
                <a:cs typeface="Candara"/>
                <a:sym typeface="Candara"/>
              </a:rPr>
              <a:t>Για να υλοποιηθεί το </a:t>
            </a:r>
            <a:r>
              <a:rPr lang="el-GR" sz="1600" dirty="0" err="1" smtClean="0">
                <a:latin typeface="Candara"/>
                <a:ea typeface="Candara"/>
                <a:cs typeface="Candara"/>
                <a:sym typeface="Candara"/>
              </a:rPr>
              <a:t>Social</a:t>
            </a:r>
            <a:r>
              <a:rPr lang="el-GR" sz="1600" dirty="0" smtClean="0">
                <a:latin typeface="Candara"/>
                <a:ea typeface="Candara"/>
                <a:cs typeface="Candara"/>
                <a:sym typeface="Candara"/>
              </a:rPr>
              <a:t> </a:t>
            </a:r>
            <a:r>
              <a:rPr lang="el-GR" sz="1600" dirty="0" err="1" smtClean="0">
                <a:latin typeface="Candara"/>
                <a:ea typeface="Candara"/>
                <a:cs typeface="Candara"/>
                <a:sym typeface="Candara"/>
              </a:rPr>
              <a:t>Café</a:t>
            </a:r>
            <a:r>
              <a:rPr lang="el-GR" sz="1600" dirty="0" smtClean="0">
                <a:latin typeface="Candara"/>
                <a:ea typeface="Candara"/>
                <a:cs typeface="Candara"/>
                <a:sym typeface="Candara"/>
              </a:rPr>
              <a:t>, οργανώστε ολόκληρη την ομάδα των συμμετεχόντων σε μικρότερες ομάδες των τριών ή τεσσάρων ατόμων. Στη συνέχεια, αναθέστε σε κάθε ομάδα ένα συγκεκριμένο θέμα προς συζήτηση ή ένα πρόβλημα προς επίλυση. Αυτό μπορεί να είναι μια έννοια που σχετίζεται με τη δικτύωση, ένα υποθετικό σενάριο ή μια ερώτηση βασισμένη σε προσωπικές εμπειρίες. Αφού κάθε ομάδα λάβει το θέμα της, διαθέστε περίπου 20 λεπτά για ομαδική συζήτηση. </a:t>
            </a:r>
          </a:p>
          <a:p>
            <a:pPr marL="285750" indent="-285750">
              <a:buSzPts val="1600"/>
              <a:buFont typeface="Noto Sans Symbols"/>
              <a:buChar char="⮚"/>
            </a:pPr>
            <a:r>
              <a:rPr lang="el-GR" sz="1600" dirty="0" smtClean="0">
                <a:latin typeface="Candara"/>
                <a:ea typeface="Candara"/>
                <a:cs typeface="Candara"/>
                <a:sym typeface="Candara"/>
              </a:rPr>
              <a:t>Όταν τελειώσει ο χρόνος, ζητήστε από τους συμμετέχοντες να αλλάξουν ομάδες και να καθίσουν με διαφορετικά άτομα. Στη συνέχεια, επαναλάβετε τη διαδικασία όσες φορές επιθυμείτε, ώστε οι συμμετέχοντες να γνωρίσουν περισσότερους ανθρώπους και να ανταλλάξουν διαφορετικές απόψεις. </a:t>
            </a:r>
            <a:endParaRPr lang="el-GR" sz="1600" dirty="0">
              <a:latin typeface="Candara"/>
              <a:ea typeface="Candara"/>
              <a:cs typeface="Candara"/>
              <a:sym typeface="Candara"/>
            </a:endParaRPr>
          </a:p>
        </p:txBody>
      </p:sp>
      <p:pic>
        <p:nvPicPr>
          <p:cNvPr id="214" name="Google Shape;214;p10"/>
          <p:cNvPicPr preferRelativeResize="0"/>
          <p:nvPr/>
        </p:nvPicPr>
        <p:blipFill rotWithShape="1">
          <a:blip r:embed="rId4">
            <a:alphaModFix/>
          </a:blip>
          <a:srcRect/>
          <a:stretch/>
        </p:blipFill>
        <p:spPr>
          <a:xfrm>
            <a:off x="839416" y="2060848"/>
            <a:ext cx="4968552" cy="35928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19" name="Google Shape;21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20" name="Google Shape;22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Συζήτηση και </a:t>
            </a:r>
            <a:r>
              <a:rPr lang="el-GR" sz="3600" b="1" dirty="0" err="1" smtClean="0">
                <a:solidFill>
                  <a:schemeClr val="lt1"/>
                </a:solidFill>
                <a:latin typeface="Candara"/>
                <a:ea typeface="Candara"/>
                <a:cs typeface="Candara"/>
                <a:sym typeface="Candara"/>
              </a:rPr>
              <a:t>αναστοχασμός</a:t>
            </a:r>
            <a:endParaRPr lang="en-GB" sz="3600" b="1" dirty="0">
              <a:solidFill>
                <a:schemeClr val="lt1"/>
              </a:solidFill>
              <a:latin typeface="Candara"/>
              <a:ea typeface="Candara"/>
              <a:cs typeface="Candara"/>
              <a:sym typeface="Candara"/>
            </a:endParaRPr>
          </a:p>
        </p:txBody>
      </p:sp>
      <p:sp>
        <p:nvSpPr>
          <p:cNvPr id="223" name="Google Shape;223;p11"/>
          <p:cNvSpPr txBox="1"/>
          <p:nvPr/>
        </p:nvSpPr>
        <p:spPr>
          <a:xfrm>
            <a:off x="4511824" y="1628800"/>
            <a:ext cx="6547473" cy="4047221"/>
          </a:xfrm>
          <a:prstGeom prst="rect">
            <a:avLst/>
          </a:prstGeom>
          <a:noFill/>
          <a:ln>
            <a:noFill/>
          </a:ln>
        </p:spPr>
        <p:txBody>
          <a:bodyPr spcFirstLastPara="1" wrap="square" lIns="91425" tIns="45700" rIns="91425" bIns="45700" anchor="t" anchorCtr="0">
            <a:spAutoFit/>
          </a:bodyPr>
          <a:lstStyle/>
          <a:p>
            <a:pPr lvl="0">
              <a:spcBef>
                <a:spcPts val="600"/>
              </a:spcBef>
              <a:buSzPts val="1800"/>
            </a:pPr>
            <a:r>
              <a:rPr lang="el-GR" sz="1800" b="1" dirty="0" smtClean="0">
                <a:solidFill>
                  <a:srgbClr val="C55A11"/>
                </a:solidFill>
                <a:latin typeface="Candara"/>
                <a:ea typeface="Candara"/>
                <a:cs typeface="Candara"/>
                <a:sym typeface="Candara"/>
              </a:rPr>
              <a:t>Ερωτήσεις για ομαδική συζήτηση:</a:t>
            </a:r>
            <a:endParaRPr lang="en-GB" sz="1800" b="1" dirty="0" smtClean="0">
              <a:solidFill>
                <a:srgbClr val="C55A1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Candara"/>
              <a:ea typeface="Candara"/>
              <a:cs typeface="Candara"/>
              <a:sym typeface="Candara"/>
            </a:endParaRPr>
          </a:p>
          <a:p>
            <a:pPr marL="342900" indent="-342900" algn="just">
              <a:spcBef>
                <a:spcPts val="600"/>
              </a:spcBef>
              <a:buSzPts val="1600"/>
              <a:buFont typeface="Arial"/>
              <a:buAutoNum type="arabicPeriod"/>
            </a:pPr>
            <a:r>
              <a:rPr lang="el-GR" sz="1600" dirty="0" smtClean="0">
                <a:latin typeface="Candara"/>
                <a:ea typeface="Candara"/>
                <a:cs typeface="Candara"/>
                <a:sym typeface="Candara"/>
              </a:rPr>
              <a:t>Ποια μέτρα μπορούν να ληφθούν σε ατομικό, κοινοτικό ή κυβερνητικό επίπεδο, ώστε να διασφαλιστεί η βιωσιμότητα των τόπων πολιτιστικής κληρονομιάς; </a:t>
            </a:r>
          </a:p>
          <a:p>
            <a:pPr marL="342900" indent="-342900" algn="just">
              <a:spcBef>
                <a:spcPts val="600"/>
              </a:spcBef>
              <a:buSzPts val="1600"/>
              <a:buFont typeface="Arial"/>
              <a:buAutoNum type="arabicPeriod"/>
            </a:pPr>
            <a:r>
              <a:rPr lang="el-GR" sz="1600" dirty="0" smtClean="0">
                <a:latin typeface="Candara"/>
                <a:ea typeface="Candara"/>
                <a:cs typeface="Candara"/>
                <a:sym typeface="Candara"/>
              </a:rPr>
              <a:t>Ποιες μέθοδοι μπορούν να χρησιμοποιηθούν για την αξιοποίηση της τεχνολογίας στην προστασία και διατήρηση της πολιτιστικής κληρονομιάς; </a:t>
            </a:r>
          </a:p>
          <a:p>
            <a:pPr marL="342900" indent="-342900" algn="just">
              <a:spcBef>
                <a:spcPts val="600"/>
              </a:spcBef>
              <a:buSzPts val="1600"/>
              <a:buFont typeface="Arial"/>
              <a:buAutoNum type="arabicPeriod"/>
            </a:pPr>
            <a:r>
              <a:rPr lang="el-GR" sz="1600" dirty="0" smtClean="0">
                <a:latin typeface="Candara"/>
                <a:ea typeface="Candara"/>
                <a:cs typeface="Candara"/>
                <a:sym typeface="Candara"/>
              </a:rPr>
              <a:t>Ποια θα πρέπει να είναι η σχέση ανάμεσα στις κοινότητες και στους κρατικούς θεσμούς για τη δημιουργία και την προώθηση της αξίας της πολιτιστικής κληρονομιάς; </a:t>
            </a:r>
          </a:p>
          <a:p>
            <a:r>
              <a:rPr lang="el-GR" sz="1600" b="1" dirty="0" smtClean="0"/>
              <a:t>Παρακαλούμε συνοψίστε τα βασικά σημεία αυτού του μαθήματος.</a:t>
            </a:r>
            <a:endParaRPr sz="1600" b="0" i="0" u="none" strike="noStrike" cap="none" dirty="0">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200"/>
              <a:buFont typeface="Arial"/>
              <a:buNone/>
            </a:pPr>
            <a:endParaRPr sz="1200" b="0" i="0" u="none" strike="noStrike" cap="none" dirty="0">
              <a:solidFill>
                <a:schemeClr val="dk1"/>
              </a:solidFill>
              <a:latin typeface="Candara"/>
              <a:ea typeface="Candara"/>
              <a:cs typeface="Candara"/>
              <a:sym typeface="Candara"/>
            </a:endParaRPr>
          </a:p>
          <a:p>
            <a:pPr marL="0" marR="0" lvl="0" indent="0" algn="just" rtl="0">
              <a:lnSpc>
                <a:spcPct val="100000"/>
              </a:lnSpc>
              <a:spcBef>
                <a:spcPts val="600"/>
              </a:spcBef>
              <a:spcAft>
                <a:spcPts val="600"/>
              </a:spcAft>
              <a:buClr>
                <a:srgbClr val="000000"/>
              </a:buClr>
              <a:buSzPts val="1600"/>
              <a:buFont typeface="Arial"/>
              <a:buNone/>
            </a:pPr>
            <a:endParaRPr sz="1600" b="0" i="0" u="none" strike="noStrike" cap="none" dirty="0">
              <a:solidFill>
                <a:srgbClr val="C00000"/>
              </a:solidFill>
              <a:latin typeface="Candara"/>
              <a:ea typeface="Candara"/>
              <a:cs typeface="Candara"/>
              <a:sym typeface="Candara"/>
            </a:endParaRPr>
          </a:p>
        </p:txBody>
      </p:sp>
      <p:pic>
        <p:nvPicPr>
          <p:cNvPr id="224" name="Google Shape;224;p11"/>
          <p:cNvPicPr preferRelativeResize="0"/>
          <p:nvPr/>
        </p:nvPicPr>
        <p:blipFill rotWithShape="1">
          <a:blip r:embed="rId4">
            <a:alphaModFix/>
          </a:blip>
          <a:srcRect/>
          <a:stretch/>
        </p:blipFill>
        <p:spPr>
          <a:xfrm>
            <a:off x="983432" y="3068960"/>
            <a:ext cx="1801372" cy="25938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30" name="Google Shape;230;p3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1" name="Google Shape;231;p3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2" name="Google Shape;232;p3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lvl="1">
              <a:buSzPts val="3600"/>
            </a:pPr>
            <a:r>
              <a:rPr lang="el-GR" sz="3600" b="1" dirty="0" smtClean="0">
                <a:solidFill>
                  <a:schemeClr val="lt1"/>
                </a:solidFill>
                <a:latin typeface="Candara"/>
                <a:ea typeface="Candara"/>
                <a:cs typeface="Candara"/>
                <a:sym typeface="Candara"/>
              </a:rPr>
              <a:t>Συζήτηση και </a:t>
            </a:r>
            <a:r>
              <a:rPr lang="el-GR" sz="3600" b="1" dirty="0" err="1" smtClean="0">
                <a:solidFill>
                  <a:schemeClr val="lt1"/>
                </a:solidFill>
                <a:latin typeface="Candara"/>
                <a:ea typeface="Candara"/>
                <a:cs typeface="Candara"/>
                <a:sym typeface="Candara"/>
              </a:rPr>
              <a:t>αναστοχασμός</a:t>
            </a:r>
            <a:endParaRPr lang="en-GB" sz="3600" b="1" dirty="0">
              <a:solidFill>
                <a:schemeClr val="lt1"/>
              </a:solidFill>
              <a:latin typeface="Candara"/>
              <a:ea typeface="Candara"/>
              <a:cs typeface="Candara"/>
              <a:sym typeface="Candara"/>
            </a:endParaRPr>
          </a:p>
        </p:txBody>
      </p:sp>
      <p:sp>
        <p:nvSpPr>
          <p:cNvPr id="233" name="Google Shape;233;p31"/>
          <p:cNvSpPr txBox="1"/>
          <p:nvPr/>
        </p:nvSpPr>
        <p:spPr>
          <a:xfrm>
            <a:off x="3950898" y="809749"/>
            <a:ext cx="7082518" cy="60323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600"/>
              </a:spcBef>
              <a:spcAft>
                <a:spcPts val="0"/>
              </a:spcAft>
              <a:buClr>
                <a:srgbClr val="000000"/>
              </a:buClr>
              <a:buSzPts val="2000"/>
              <a:buFont typeface="Arial"/>
              <a:buNone/>
            </a:pPr>
            <a:r>
              <a:rPr lang="el-GR" sz="2000" b="1" i="0" u="none" strike="noStrike" cap="none" dirty="0" smtClean="0">
                <a:solidFill>
                  <a:srgbClr val="833C0B"/>
                </a:solidFill>
                <a:latin typeface="Candara"/>
                <a:ea typeface="Candara"/>
                <a:cs typeface="Candara"/>
                <a:sym typeface="Candara"/>
              </a:rPr>
              <a:t>Συμπεράσματα</a:t>
            </a:r>
            <a:r>
              <a:rPr lang="en-GB" sz="2000" b="1" i="0" u="none" strike="noStrike" cap="none" dirty="0" smtClean="0">
                <a:solidFill>
                  <a:srgbClr val="833C0B"/>
                </a:solidFill>
                <a:latin typeface="Candara"/>
                <a:ea typeface="Candara"/>
                <a:cs typeface="Candara"/>
                <a:sym typeface="Candara"/>
              </a:rPr>
              <a:t>:</a:t>
            </a:r>
            <a:endParaRPr sz="2000" b="0" i="0" u="none" strike="noStrike" cap="none" dirty="0">
              <a:solidFill>
                <a:srgbClr val="833C0B"/>
              </a:solidFill>
              <a:latin typeface="Candara"/>
              <a:ea typeface="Candara"/>
              <a:cs typeface="Candara"/>
              <a:sym typeface="Candara"/>
            </a:endParaRPr>
          </a:p>
          <a:p>
            <a:pPr marL="285750" indent="-285750">
              <a:spcBef>
                <a:spcPts val="600"/>
              </a:spcBef>
              <a:buSzPts val="1600"/>
              <a:buFont typeface="Noto Sans Symbols"/>
              <a:buChar char="⮚"/>
            </a:pPr>
            <a:r>
              <a:rPr lang="el-GR" sz="1600" dirty="0" smtClean="0">
                <a:latin typeface="Candara"/>
                <a:ea typeface="Candara"/>
                <a:cs typeface="Candara"/>
                <a:sym typeface="Candara"/>
              </a:rPr>
              <a:t>Στόχος αυτής της παρουσίασης είναι να εξοικειώσει τους εκπαιδευόμενους με την έννοια της πολιτιστικής κληρονομιάς, να διερευνήσει τη σημασία της </a:t>
            </a:r>
            <a:r>
              <a:rPr lang="el-GR" sz="1600" dirty="0" err="1" smtClean="0">
                <a:latin typeface="Candara"/>
                <a:ea typeface="Candara"/>
                <a:cs typeface="Candara"/>
                <a:sym typeface="Candara"/>
              </a:rPr>
              <a:t>εθνοπολιτισμικής</a:t>
            </a:r>
            <a:r>
              <a:rPr lang="el-GR" sz="1600" dirty="0" smtClean="0">
                <a:latin typeface="Candara"/>
                <a:ea typeface="Candara"/>
                <a:cs typeface="Candara"/>
                <a:sym typeface="Candara"/>
              </a:rPr>
              <a:t> και φυσικής κληρονομιάς και να αναδείξει τον ρόλο τους στη διαμόρφωση της συλλογικής ταυτότητας των περιοχών, διατηρώντας παράλληλα το ιστορικό και περιβαλλοντικό τους πλαίσιο. </a:t>
            </a:r>
          </a:p>
          <a:p>
            <a:pPr marL="285750" indent="-285750">
              <a:spcBef>
                <a:spcPts val="600"/>
              </a:spcBef>
              <a:buSzPts val="1600"/>
              <a:buFont typeface="Noto Sans Symbols"/>
              <a:buChar char="⮚"/>
            </a:pPr>
            <a:r>
              <a:rPr lang="el-GR" sz="1600" dirty="0" smtClean="0">
                <a:latin typeface="Candara"/>
                <a:ea typeface="Candara"/>
                <a:cs typeface="Candara"/>
                <a:sym typeface="Candara"/>
              </a:rPr>
              <a:t>Οι εκπαιδευόμενοι κατανόησαν ότι η διατήρηση πολύτιμων τόπων και παραδόσεων πολιτιστικής κληρονομιάς για τις μελλοντικές γενιές εξαρτάται από την εφαρμογή βιώσιμων πρακτικών και από τη δημιουργία συνδέσεων ανάμεσα στα μέλη της κοινότητας και σε άλλες κοινότητες. </a:t>
            </a:r>
          </a:p>
          <a:p>
            <a:pPr marL="285750" indent="-285750">
              <a:spcBef>
                <a:spcPts val="600"/>
              </a:spcBef>
              <a:buSzPts val="1600"/>
              <a:buFont typeface="Noto Sans Symbols"/>
              <a:buChar char="⮚"/>
            </a:pPr>
            <a:r>
              <a:rPr lang="el-GR" sz="1600" dirty="0" smtClean="0">
                <a:latin typeface="Candara"/>
                <a:ea typeface="Candara"/>
                <a:cs typeface="Candara"/>
                <a:sym typeface="Candara"/>
              </a:rPr>
              <a:t>Οι εκπαιδευόμενοι παρουσίασαν δημιουργικές εργασίες που ανέδειξαν τα προβλήματα που αντιμετωπίζουν οι τόποι πολιτιστικής κληρονομιάς που επέλεξαν και πρότειναν ρεαλιστικές λύσεις. Έδειξαν ότι κατανοούν πως προκλήσεις όπως η έλλειψη επικοινωνίας μεταξύ των μελών της κοινότητας, η απουσία σύνδεσης ανάμεσα σε διαφορετικές γενιές, κοινωνικές τάξεις και </a:t>
            </a:r>
            <a:r>
              <a:rPr lang="el-GR" sz="1600" dirty="0" err="1" smtClean="0">
                <a:latin typeface="Candara"/>
                <a:ea typeface="Candara"/>
                <a:cs typeface="Candara"/>
                <a:sym typeface="Candara"/>
              </a:rPr>
              <a:t>εθνοτικές</a:t>
            </a:r>
            <a:r>
              <a:rPr lang="el-GR" sz="1600" dirty="0" smtClean="0">
                <a:latin typeface="Candara"/>
                <a:ea typeface="Candara"/>
                <a:cs typeface="Candara"/>
                <a:sym typeface="Candara"/>
              </a:rPr>
              <a:t> κοινότητες, καθώς και η έλλειψη ευαισθητοποίησης, μπορούν να επηρεάσουν αρνητικά τη διατήρηση της πολιτιστικής κληρονομιάς. </a:t>
            </a:r>
          </a:p>
          <a:p>
            <a:pPr marL="285750" indent="-285750">
              <a:spcBef>
                <a:spcPts val="600"/>
              </a:spcBef>
              <a:buSzPts val="1600"/>
              <a:buFont typeface="Noto Sans Symbols"/>
              <a:buChar char="⮚"/>
            </a:pPr>
            <a:r>
              <a:rPr lang="el-GR" sz="1600" dirty="0" smtClean="0">
                <a:latin typeface="Candara"/>
                <a:ea typeface="Candara"/>
                <a:cs typeface="Candara"/>
                <a:sym typeface="Candara"/>
              </a:rPr>
              <a:t>Χωρίς βιώσιμες πρακτικές, υπάρχει σοβαρός κίνδυνος οι περιοχές πολιτιστικής κληρονομιάς να μην αναπτυχθούν περαιτέρω, να υποβαθμιστούν ή ακόμη και να εξαφανιστούν.</a:t>
            </a:r>
            <a:endParaRPr lang="en-GB" sz="1600" dirty="0" smtClean="0">
              <a:latin typeface="Candara"/>
              <a:ea typeface="Candara"/>
              <a:cs typeface="Candara"/>
              <a:sym typeface="Candara"/>
            </a:endParaRPr>
          </a:p>
          <a:p>
            <a:pPr marL="285750" indent="-285750">
              <a:spcBef>
                <a:spcPts val="600"/>
              </a:spcBef>
              <a:buSzPts val="1600"/>
              <a:buFont typeface="Noto Sans Symbols"/>
              <a:buChar char="⮚"/>
            </a:pPr>
            <a:endParaRPr lang="en-GB" sz="1600" dirty="0">
              <a:latin typeface="Candara"/>
              <a:ea typeface="Candara"/>
              <a:cs typeface="Candara"/>
            </a:endParaRPr>
          </a:p>
        </p:txBody>
      </p:sp>
      <p:pic>
        <p:nvPicPr>
          <p:cNvPr id="234" name="Google Shape;234;p31"/>
          <p:cNvPicPr preferRelativeResize="0"/>
          <p:nvPr/>
        </p:nvPicPr>
        <p:blipFill rotWithShape="1">
          <a:blip r:embed="rId4">
            <a:alphaModFix/>
          </a:blip>
          <a:srcRect/>
          <a:stretch/>
        </p:blipFill>
        <p:spPr>
          <a:xfrm>
            <a:off x="1631504" y="1916832"/>
            <a:ext cx="1303107" cy="330082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523180"/>
          </a:xfrm>
          <a:prstGeom prst="rect">
            <a:avLst/>
          </a:prstGeom>
          <a:solidFill>
            <a:srgbClr val="72BC59"/>
          </a:solidFill>
          <a:ln>
            <a:noFill/>
          </a:ln>
        </p:spPr>
        <p:txBody>
          <a:bodyPr spcFirstLastPara="1" wrap="square" lIns="91425" tIns="45700" rIns="91425" bIns="45700" anchor="t" anchorCtr="0">
            <a:spAutoFit/>
          </a:bodyPr>
          <a:lstStyle/>
          <a:p>
            <a:pPr algn="ctr"/>
            <a:r>
              <a:rPr lang="el-GR" sz="2800" b="1" dirty="0" smtClean="0">
                <a:solidFill>
                  <a:schemeClr val="bg1"/>
                </a:solidFill>
                <a:latin typeface="Candara" pitchFamily="34" charset="0"/>
              </a:rPr>
              <a:t>Ευχαριστούμε για την προσοχή σας</a:t>
            </a:r>
            <a:endParaRPr lang="en-US" sz="28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l-GR" sz="2800" b="1" i="0" u="none" strike="noStrike" cap="none" dirty="0" smtClean="0">
                <a:solidFill>
                  <a:srgbClr val="7F7F7F"/>
                </a:solidFill>
                <a:latin typeface="Calibri"/>
                <a:ea typeface="Calibri"/>
                <a:cs typeface="Calibri"/>
                <a:sym typeface="Calibri"/>
              </a:rPr>
              <a:t>ΕΤΑΙΡΟΙ</a:t>
            </a:r>
            <a:r>
              <a:rPr lang="en-GB" sz="2800" b="1" i="0" u="none" strike="noStrike" cap="none" dirty="0" smtClean="0">
                <a:solidFill>
                  <a:srgbClr val="7F7F7F"/>
                </a:solidFill>
                <a:latin typeface="Calibri"/>
                <a:ea typeface="Calibri"/>
                <a:cs typeface="Calibri"/>
                <a:sym typeface="Calibri"/>
              </a:rPr>
              <a:t>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pic>
        <p:nvPicPr>
          <p:cNvPr id="20" name="19 - Εικόνα" descr="cc-brand-1.png"/>
          <p:cNvPicPr>
            <a:picLocks noChangeAspect="1"/>
          </p:cNvPicPr>
          <p:nvPr/>
        </p:nvPicPr>
        <p:blipFill>
          <a:blip r:embed="rId12"/>
          <a:stretch>
            <a:fillRect/>
          </a:stretch>
        </p:blipFill>
        <p:spPr>
          <a:xfrm>
            <a:off x="10688715" y="6078746"/>
            <a:ext cx="1503285" cy="779254"/>
          </a:xfrm>
          <a:prstGeom prst="rect">
            <a:avLst/>
          </a:prstGeom>
        </p:spPr>
      </p:pic>
      <p:sp>
        <p:nvSpPr>
          <p:cNvPr id="17" name="Google Shape;87;p1">
            <a:extLst>
              <a:ext uri="{FF2B5EF4-FFF2-40B4-BE49-F238E27FC236}">
                <a16:creationId xmlns="" xmlns:a16="http://schemas.microsoft.com/office/drawing/2014/main" id="{9FFF2E58-2E28-BE29-B86E-1A0B409A2824}"/>
              </a:ext>
            </a:extLst>
          </p:cNvPr>
          <p:cNvSpPr txBox="1"/>
          <p:nvPr/>
        </p:nvSpPr>
        <p:spPr>
          <a:xfrm>
            <a:off x="2630158" y="6221372"/>
            <a:ext cx="8031924" cy="553957"/>
          </a:xfrm>
          <a:prstGeom prst="rect">
            <a:avLst/>
          </a:prstGeom>
          <a:noFill/>
          <a:ln>
            <a:noFill/>
          </a:ln>
        </p:spPr>
        <p:txBody>
          <a:bodyPr spcFirstLastPara="1" wrap="square" lIns="91425" tIns="45700" rIns="91425" bIns="45700" anchor="t" anchorCtr="0">
            <a:spAutoFit/>
          </a:bodyPr>
          <a:lstStyle/>
          <a:p>
            <a:pPr lvl="0" algn="just">
              <a:buSzPts val="1050"/>
            </a:pPr>
            <a:r>
              <a:rPr lang="el-GR" sz="1000" i="1" dirty="0" smtClean="0"/>
              <a:t>Με την επιχορήγηση της Ευρωπαϊκής Ένωσης. Ωστόσο, οι απόψεις και οι γνώμες που διατυπώνονται εκφράζουν αποκλειστικά τις απόψεις των συντακτών και δεν αντιπροσωπεύουν κατ’ ανάγκη τις απόψεις της Ευρωπαϊκής Ένωσης ή της Εθνικής Υπηρεσίας της Εσθονίας. Ούτε η Ευρωπαϊκή Ένωση ούτε η χορηγούσα αρχή μπορούν να θεωρηθούν υπεύθυνες γι’ αυτές</a:t>
            </a:r>
            <a:r>
              <a:rPr lang="en-GB" sz="1000" b="0" i="1" u="none" strike="noStrike" dirty="0" smtClean="0">
                <a:solidFill>
                  <a:srgbClr val="222222"/>
                </a:solidFill>
                <a:effectLst/>
                <a:latin typeface="Calibri" panose="020F0502020204030204" pitchFamily="34" charset="0"/>
              </a:rPr>
              <a:t>.</a:t>
            </a:r>
            <a:endParaRPr sz="1000" b="0" i="0" u="none" strike="noStrike" cap="none" dirty="0">
              <a:solidFill>
                <a:schemeClr val="dk1"/>
              </a:solidFill>
              <a:latin typeface="Times New Roman"/>
              <a:ea typeface="Times New Roman"/>
              <a:cs typeface="Times New Roman"/>
              <a:sym typeface="Times New Roman"/>
            </a:endParaRPr>
          </a:p>
        </p:txBody>
      </p:sp>
      <p:pic>
        <p:nvPicPr>
          <p:cNvPr id="18" name="Google Shape;88;p1" descr="Blue text on a black background&#10;&#10;Description automatically generated">
            <a:extLst>
              <a:ext uri="{FF2B5EF4-FFF2-40B4-BE49-F238E27FC236}">
                <a16:creationId xmlns="" xmlns:a16="http://schemas.microsoft.com/office/drawing/2014/main" id="{1A6FCB7D-DF7E-D91D-D207-871084954BEA}"/>
              </a:ext>
            </a:extLst>
          </p:cNvPr>
          <p:cNvPicPr preferRelativeResize="0"/>
          <p:nvPr/>
        </p:nvPicPr>
        <p:blipFill>
          <a:blip r:embed="rId13"/>
          <a:stretch>
            <a:fillRect/>
          </a:stretch>
        </p:blipFill>
        <p:spPr>
          <a:xfrm>
            <a:off x="311501" y="6252809"/>
            <a:ext cx="2127367" cy="402523"/>
          </a:xfrm>
          <a:prstGeom prst="rect">
            <a:avLst/>
          </a:prstGeom>
          <a:noFill/>
          <a:ln>
            <a:noFill/>
          </a:ln>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GENSWF_SLIDE_UID" val="{0A642342-A6A3-41FC-929D-B0DCF56A518A}:269"/>
  <p:tag name="ISPRING_SLIDE_INDENT_LEVEL" val="1"/>
  <p:tag name="ISPRING_CUSTOM_TIMING_USED" val="0"/>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748</Words>
  <Application>Microsoft Office PowerPoint</Application>
  <PresentationFormat>Προσαρμογή</PresentationFormat>
  <Paragraphs>31</Paragraphs>
  <Slides>7</Slides>
  <Notes>7</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7</vt:i4>
      </vt:variant>
    </vt:vector>
  </HeadingPairs>
  <TitlesOfParts>
    <vt:vector size="13" baseType="lpstr">
      <vt:lpstr>Arial</vt:lpstr>
      <vt:lpstr>Candara</vt:lpstr>
      <vt:lpstr>Calibri</vt:lpstr>
      <vt:lpstr>Times New Roman</vt:lpstr>
      <vt:lpstr>Noto Sans Symbols</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lastModifiedBy>Νικολέττα</cp:lastModifiedBy>
  <cp:revision>21</cp:revision>
  <dcterms:created xsi:type="dcterms:W3CDTF">2024-06-10T15:48:53Z</dcterms:created>
  <dcterms:modified xsi:type="dcterms:W3CDTF">2026-05-12T16:22:05Z</dcterms:modified>
</cp:coreProperties>
</file>