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Lst>
  <p:sldSz cx="12192000" cy="6858000"/>
  <p:notesSz cx="6858000" cy="9144000"/>
  <p:embeddedFontLst>
    <p:embeddedFont>
      <p:font typeface="Candara" pitchFamily="34" charset="0"/>
      <p:regular r:id="rId15"/>
      <p:bold r:id="rId16"/>
      <p:italic r:id="rId17"/>
      <p:boldItalic r:id="rId18"/>
    </p:embeddedFont>
    <p:embeddedFont>
      <p:font typeface="Calibri"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Wea52NmHPMgdUIlAeQi5ig/y/C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jpeg"/><Relationship Id="rId3" Type="http://schemas.openxmlformats.org/officeDocument/2006/relationships/notesSlide" Target="../notesSlides/notesSlide12.xml"/><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3"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3"/>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l-GR" sz="2800" b="1" dirty="0" smtClean="0">
                <a:solidFill>
                  <a:srgbClr val="FFFFFF"/>
                </a:solidFill>
                <a:latin typeface="Candara"/>
                <a:ea typeface="Candara"/>
                <a:cs typeface="Candara"/>
                <a:sym typeface="Candara"/>
              </a:rPr>
              <a:t>ΕΚΠΑΙΔΕΥΤΙΚΟ ΠΡΟΓΡΑΜΜΑ</a:t>
            </a:r>
            <a:endParaRPr lang="en-GB" sz="2800" b="1" dirty="0" smtClean="0">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algn="ctr">
              <a:buSzPts val="2800"/>
            </a:pPr>
            <a:r>
              <a:rPr lang="el-GR" sz="2800" b="1" dirty="0" smtClean="0">
                <a:solidFill>
                  <a:srgbClr val="FFFFFF"/>
                </a:solidFill>
                <a:latin typeface="Candara"/>
                <a:ea typeface="Candara"/>
                <a:cs typeface="Candara"/>
                <a:sym typeface="Candara"/>
              </a:rPr>
              <a:t>ΜΑΘΗΣΙΑΚΗ ΕΝΟΤΗΤΑ 6: Δικτύωση</a:t>
            </a:r>
            <a:r>
              <a:rPr lang="en-GB" sz="2800" b="1" dirty="0" smtClean="0">
                <a:solidFill>
                  <a:srgbClr val="FFFFFF"/>
                </a:solidFill>
                <a:latin typeface="Candara"/>
                <a:ea typeface="Candara"/>
                <a:cs typeface="Candara"/>
                <a:sym typeface="Candara"/>
              </a:rPr>
              <a:t> </a:t>
            </a:r>
            <a:endParaRPr lang="en-GB" sz="2800" b="1" dirty="0">
              <a:solidFill>
                <a:srgbClr val="FFFFFF"/>
              </a:solidFill>
              <a:latin typeface="Candara"/>
              <a:ea typeface="Candara"/>
              <a:cs typeface="Candara"/>
              <a:sym typeface="Candara"/>
            </a:endParaRPr>
          </a:p>
        </p:txBody>
      </p:sp>
      <p:sp>
        <p:nvSpPr>
          <p:cNvPr id="86" name="Google Shape;86;p3"/>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pic>
        <p:nvPicPr>
          <p:cNvPr id="7" name="6 - Εικόνα" descr="cc-brand-1.png"/>
          <p:cNvPicPr>
            <a:picLocks noChangeAspect="1"/>
          </p:cNvPicPr>
          <p:nvPr/>
        </p:nvPicPr>
        <p:blipFill>
          <a:blip r:embed="rId4"/>
          <a:stretch>
            <a:fillRect/>
          </a:stretch>
        </p:blipFill>
        <p:spPr>
          <a:xfrm>
            <a:off x="10688715" y="6078746"/>
            <a:ext cx="1503285" cy="779254"/>
          </a:xfrm>
          <a:prstGeom prst="rect">
            <a:avLst/>
          </a:prstGeom>
        </p:spPr>
      </p:pic>
      <p:sp>
        <p:nvSpPr>
          <p:cNvPr id="8"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8" name="Google Shape;178;p29"/>
          <p:cNvSpPr/>
          <p:nvPr/>
        </p:nvSpPr>
        <p:spPr>
          <a:xfrm>
            <a:off x="360486" y="-1"/>
            <a:ext cx="10698811" cy="119675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29"/>
          <p:cNvSpPr/>
          <p:nvPr/>
        </p:nvSpPr>
        <p:spPr>
          <a:xfrm>
            <a:off x="0" y="0"/>
            <a:ext cx="10911016" cy="119675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29"/>
          <p:cNvSpPr txBox="1"/>
          <p:nvPr/>
        </p:nvSpPr>
        <p:spPr>
          <a:xfrm>
            <a:off x="0" y="89588"/>
            <a:ext cx="11280576" cy="1077178"/>
          </a:xfrm>
          <a:prstGeom prst="rect">
            <a:avLst/>
          </a:prstGeom>
          <a:noFill/>
          <a:ln>
            <a:noFill/>
          </a:ln>
        </p:spPr>
        <p:txBody>
          <a:bodyPr spcFirstLastPara="1" wrap="square" lIns="91425" tIns="45700" rIns="91425" bIns="45700" anchor="t" anchorCtr="0">
            <a:spAutoFit/>
          </a:bodyPr>
          <a:lstStyle/>
          <a:p>
            <a:pPr marL="457200" lvl="1">
              <a:buSzPts val="3200"/>
            </a:pPr>
            <a:r>
              <a:rPr lang="el-GR" sz="3200" b="1" dirty="0" smtClean="0">
                <a:solidFill>
                  <a:schemeClr val="lt1"/>
                </a:solidFill>
                <a:latin typeface="Candara"/>
                <a:ea typeface="Candara"/>
                <a:cs typeface="Candara"/>
                <a:sym typeface="Candara"/>
              </a:rPr>
              <a:t>Η ΣΥΜΒΟΛΗ ΤΗΣ ΚΛΗΡΟΝΟΜΙΑΣ ΣΤΗ ΔΙΑΜΟΡΦΩΣΗ ΤΟΠΙΚΗΣ ΤΑΥΤΟΤΗΤΑΣ</a:t>
            </a:r>
            <a:endParaRPr lang="en-GB" sz="3200" b="1" dirty="0">
              <a:solidFill>
                <a:schemeClr val="lt1"/>
              </a:solidFill>
              <a:latin typeface="Candara"/>
              <a:ea typeface="Candara"/>
              <a:cs typeface="Candara"/>
              <a:sym typeface="Candara"/>
            </a:endParaRPr>
          </a:p>
        </p:txBody>
      </p:sp>
      <p:sp>
        <p:nvSpPr>
          <p:cNvPr id="181" name="Google Shape;181;p29"/>
          <p:cNvSpPr txBox="1"/>
          <p:nvPr/>
        </p:nvSpPr>
        <p:spPr>
          <a:xfrm>
            <a:off x="3431704" y="2204864"/>
            <a:ext cx="7627594" cy="4031833"/>
          </a:xfrm>
          <a:prstGeom prst="rect">
            <a:avLst/>
          </a:prstGeom>
          <a:noFill/>
          <a:ln>
            <a:noFill/>
          </a:ln>
        </p:spPr>
        <p:txBody>
          <a:bodyPr spcFirstLastPara="1" wrap="square" lIns="91425" tIns="45700" rIns="91425" bIns="45700" anchor="t" anchorCtr="0">
            <a:spAutoFit/>
          </a:bodyPr>
          <a:lstStyle/>
          <a:p>
            <a:pPr>
              <a:buFont typeface="Wingdings" pitchFamily="2" charset="2"/>
              <a:buChar char="Ø"/>
            </a:pPr>
            <a:r>
              <a:rPr lang="el-GR" sz="1600" dirty="0" smtClean="0">
                <a:latin typeface="Candara"/>
                <a:ea typeface="Candara"/>
                <a:cs typeface="Candara"/>
                <a:sym typeface="Candara"/>
              </a:rPr>
              <a:t>Η δυναμική της δικτυωμένης κληρονομιάς είναι κρίσιμη στο πλαίσιο της αποκέντρωσης. Η αποκέντρωση απαιτεί δικτυωμένη κληρονομιά, ώστε οι τόποι να μπορούν να λαμβάνουν αποφάσεις για το μέλλον τους με βάση την τοπική γνώση και να δημιουργούν ισχυρότερη τοπική ταυτότητα. </a:t>
            </a:r>
          </a:p>
          <a:p>
            <a:pPr>
              <a:buFont typeface="Wingdings" pitchFamily="2" charset="2"/>
              <a:buChar char="Ø"/>
            </a:pPr>
            <a:r>
              <a:rPr lang="el-GR" sz="1600" dirty="0" smtClean="0">
                <a:latin typeface="Candara"/>
                <a:ea typeface="Candara"/>
                <a:cs typeface="Candara"/>
                <a:sym typeface="Candara"/>
              </a:rPr>
              <a:t>Η μεταφορά αρμοδιοτήτων από την κεντρική κυβέρνηση στην τοπική αυτοδιοίκηση και η δημιουργία νέων διασυνδεδεμένων αρχών σημαίνει ότι οι πολίτες αστικών περιφερειών ή αγροτικών περιοχών εισέρχονται σε μια νέα ταυτότητα — μια νέα γεωγραφία διακυβέρνησης σε πολλές τοπικές κοινότητες. </a:t>
            </a:r>
          </a:p>
          <a:p>
            <a:pPr>
              <a:buFont typeface="Wingdings" pitchFamily="2" charset="2"/>
              <a:buChar char="Ø"/>
            </a:pPr>
            <a:r>
              <a:rPr lang="el-GR" sz="1600" dirty="0" smtClean="0">
                <a:latin typeface="Candara"/>
                <a:ea typeface="Candara"/>
                <a:cs typeface="Candara"/>
                <a:sym typeface="Candara"/>
              </a:rPr>
              <a:t>Επειδή οι πολιτικές διαστάσεις δεν μπορούν να αφαιρεθούν από τις αποφάσεις που αφορούν την κληρονομιά, οι κοινότητες χρειάζεται να διασφαλίζουν ότι η λήψη αποφάσεων είναι ενεργή και συμπεριληπτική. Για τις ομάδες και τους οργανισμούς πολιτιστικής κληρονομιάς, αυτό σημαίνει ότι ο πολιτικός ακτιβισμός πρέπει να αναπτύσσεται παντού: από τους τόπους όπου ζουν οι άνθρωποι μέχρι τα σχολεία και τις κοινότητες. Σε μια εποχή αυξανόμενου παγκόσμιου ανταγωνισμού για ανθρώπινο δυναμικό και επενδύσεις, η τοπική ιδιαιτερότητα γίνεται απαραίτητη. </a:t>
            </a:r>
          </a:p>
        </p:txBody>
      </p:sp>
      <p:sp>
        <p:nvSpPr>
          <p:cNvPr id="182" name="Google Shape;182;p29"/>
          <p:cNvSpPr txBox="1"/>
          <p:nvPr/>
        </p:nvSpPr>
        <p:spPr>
          <a:xfrm>
            <a:off x="2207568" y="1628800"/>
            <a:ext cx="8851728" cy="400069"/>
          </a:xfrm>
          <a:prstGeom prst="rect">
            <a:avLst/>
          </a:prstGeom>
          <a:noFill/>
          <a:ln>
            <a:noFill/>
          </a:ln>
        </p:spPr>
        <p:txBody>
          <a:bodyPr spcFirstLastPara="1" wrap="square" lIns="91425" tIns="45700" rIns="91425" bIns="45700" anchor="t" anchorCtr="0">
            <a:spAutoFit/>
          </a:bodyPr>
          <a:lstStyle/>
          <a:p>
            <a:pPr lvl="0">
              <a:buSzPts val="2000"/>
            </a:pPr>
            <a:r>
              <a:rPr lang="el-GR" sz="2000" dirty="0" smtClean="0">
                <a:solidFill>
                  <a:srgbClr val="833C0B"/>
                </a:solidFill>
                <a:latin typeface="Candara"/>
                <a:ea typeface="Candara"/>
                <a:cs typeface="Candara"/>
                <a:sym typeface="Candara"/>
              </a:rPr>
              <a:t>Η δυνατότητα μεταφοράς της κληρονομιάς</a:t>
            </a:r>
            <a:endParaRPr lang="en-GB" sz="2000" dirty="0">
              <a:solidFill>
                <a:srgbClr val="833C0B"/>
              </a:solidFill>
              <a:latin typeface="Candara"/>
              <a:ea typeface="Candara"/>
              <a:cs typeface="Candara"/>
            </a:endParaRPr>
          </a:p>
        </p:txBody>
      </p:sp>
      <p:pic>
        <p:nvPicPr>
          <p:cNvPr id="183" name="Google Shape;183;p29"/>
          <p:cNvPicPr preferRelativeResize="0"/>
          <p:nvPr/>
        </p:nvPicPr>
        <p:blipFill rotWithShape="1">
          <a:blip r:embed="rId4">
            <a:alphaModFix/>
          </a:blip>
          <a:srcRect/>
          <a:stretch/>
        </p:blipFill>
        <p:spPr>
          <a:xfrm>
            <a:off x="479376" y="3356992"/>
            <a:ext cx="2375537" cy="24979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9" name="Google Shape;189;p3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3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30"/>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dirty="0" smtClean="0">
                <a:solidFill>
                  <a:srgbClr val="FFFFFF"/>
                </a:solidFill>
                <a:latin typeface="Candara"/>
                <a:ea typeface="Candara"/>
                <a:cs typeface="Candara"/>
                <a:sym typeface="Candara"/>
              </a:rPr>
              <a:t>K</a:t>
            </a:r>
            <a:r>
              <a:rPr lang="el-GR" sz="3600" b="1" i="0" u="none" strike="noStrike" cap="none" dirty="0" err="1" smtClean="0">
                <a:solidFill>
                  <a:srgbClr val="FFFFFF"/>
                </a:solidFill>
                <a:latin typeface="Candara"/>
                <a:ea typeface="Candara"/>
                <a:cs typeface="Candara"/>
                <a:sym typeface="Candara"/>
              </a:rPr>
              <a:t>αλές</a:t>
            </a:r>
            <a:r>
              <a:rPr lang="el-GR" sz="3600" b="1" i="0" u="none" strike="noStrike" cap="none" dirty="0" smtClean="0">
                <a:solidFill>
                  <a:srgbClr val="FFFFFF"/>
                </a:solidFill>
                <a:latin typeface="Candara"/>
                <a:ea typeface="Candara"/>
                <a:cs typeface="Candara"/>
                <a:sym typeface="Candara"/>
              </a:rPr>
              <a:t> πρακτικές </a:t>
            </a:r>
            <a:endParaRPr sz="3600" b="0" i="0" u="none" strike="noStrike" cap="none" dirty="0">
              <a:solidFill>
                <a:schemeClr val="dk1"/>
              </a:solidFill>
              <a:latin typeface="Times New Roman"/>
              <a:ea typeface="Times New Roman"/>
              <a:cs typeface="Times New Roman"/>
              <a:sym typeface="Times New Roman"/>
            </a:endParaRPr>
          </a:p>
        </p:txBody>
      </p:sp>
      <p:sp>
        <p:nvSpPr>
          <p:cNvPr id="192" name="Google Shape;192;p30"/>
          <p:cNvSpPr txBox="1"/>
          <p:nvPr/>
        </p:nvSpPr>
        <p:spPr>
          <a:xfrm>
            <a:off x="2495600" y="1697098"/>
            <a:ext cx="8562599" cy="4278054"/>
          </a:xfrm>
          <a:prstGeom prst="rect">
            <a:avLst/>
          </a:prstGeom>
          <a:noFill/>
          <a:ln>
            <a:noFill/>
          </a:ln>
        </p:spPr>
        <p:txBody>
          <a:bodyPr spcFirstLastPara="1" wrap="square" lIns="91425" tIns="45700" rIns="91425" bIns="45700" anchor="t" anchorCtr="0">
            <a:spAutoFit/>
          </a:bodyPr>
          <a:lstStyle/>
          <a:p>
            <a:pPr marL="285750" indent="-285750">
              <a:buSzPts val="1600"/>
              <a:buFont typeface="Noto Sans Symbols"/>
              <a:buChar char="⮚"/>
            </a:pPr>
            <a:r>
              <a:rPr lang="el-GR" sz="1600" dirty="0" smtClean="0">
                <a:latin typeface="Candara"/>
                <a:ea typeface="Candara"/>
                <a:cs typeface="Candara"/>
                <a:sym typeface="Candara"/>
              </a:rPr>
              <a:t>Για τον εορτασμό της Παγκόσμιας Ημέρας Ηλικιωμένων, το Πανεπιστήμιο Τρίτης Ηλικίας στο </a:t>
            </a:r>
            <a:r>
              <a:rPr lang="el-GR" sz="1600" dirty="0" err="1" smtClean="0">
                <a:latin typeface="Candara"/>
                <a:ea typeface="Candara"/>
                <a:cs typeface="Candara"/>
                <a:sym typeface="Candara"/>
              </a:rPr>
              <a:t>Βίλνιους</a:t>
            </a:r>
            <a:r>
              <a:rPr lang="el-GR" sz="1600" dirty="0" smtClean="0">
                <a:latin typeface="Candara"/>
                <a:ea typeface="Candara"/>
                <a:cs typeface="Candara"/>
                <a:sym typeface="Candara"/>
              </a:rPr>
              <a:t>, μαζί με την τοπική κοινότητα, προσκάλεσε νέους φοιτητές να συμμετάσχουν σε μια πολύ συγκεκριμένη «συνεδρία καταιγισμού ιδεών». Αξίζει να σημειωθεί ότι η Λιθουανία χωρίζεται σε πέντε εθνογραφικές περιοχές: </a:t>
            </a:r>
            <a:r>
              <a:rPr lang="el-GR" sz="1600" dirty="0" err="1" smtClean="0">
                <a:latin typeface="Candara"/>
                <a:ea typeface="Candara"/>
                <a:cs typeface="Candara"/>
                <a:sym typeface="Candara"/>
              </a:rPr>
              <a:t>Aukštaitija</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Žemaitija</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Dzūkija</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Suvalkija</a:t>
            </a:r>
            <a:r>
              <a:rPr lang="el-GR" sz="1600" dirty="0" smtClean="0">
                <a:latin typeface="Candara"/>
                <a:ea typeface="Candara"/>
                <a:cs typeface="Candara"/>
                <a:sym typeface="Candara"/>
              </a:rPr>
              <a:t> και Μικρή Λιθουανία. </a:t>
            </a:r>
          </a:p>
          <a:p>
            <a:pPr marL="285750" indent="-285750">
              <a:buSzPts val="1600"/>
              <a:buFont typeface="Noto Sans Symbols"/>
              <a:buChar char="⮚"/>
            </a:pPr>
            <a:r>
              <a:rPr lang="el-GR" sz="1600" dirty="0" smtClean="0">
                <a:latin typeface="Candara"/>
                <a:ea typeface="Candara"/>
                <a:cs typeface="Candara"/>
                <a:sym typeface="Candara"/>
              </a:rPr>
              <a:t>Κάθε περιοχή έχει ελαφρώς διαφορετική διάλεκτο, ιδιαίτερα φαγητά, έθιμα, διαφορετικά στοιχεία εθνικής ενδυμασίας, τραγούδια, παροιμίες κ.ά. Δημιουργήθηκαν τέσσερις μικτές ομάδες νέων και ηλικιωμένων. Οι ερωτήσεις είχαν προετοιμαστεί εκ των προτέρων και απευθύνθηκαν και στις δύο ομάδες. Ήταν ενδιαφέρον να παρατηρεί κανείς ότι οι νέοι δεν μπορούσαν να μαντέψουν τι σήμαιναν οι παροιμίες ή οι παλιές διαλεκτικές λέξεις. </a:t>
            </a:r>
          </a:p>
          <a:p>
            <a:pPr marL="285750" indent="-285750">
              <a:buSzPts val="1600"/>
              <a:buFont typeface="Noto Sans Symbols"/>
              <a:buChar char="⮚"/>
            </a:pPr>
            <a:r>
              <a:rPr lang="el-GR" sz="1600" dirty="0" smtClean="0">
                <a:latin typeface="Candara"/>
                <a:ea typeface="Candara"/>
                <a:cs typeface="Candara"/>
                <a:sym typeface="Candara"/>
              </a:rPr>
              <a:t>Από την άλλη πλευρά, οι μεγαλύτεροι σε ηλικία συμμετέχοντες δεν μπορούσαν να αναγνωρίσουν σύγχρονους τραγουδιστές, τραγούδια ή συντομογραφίες που χρησιμοποιούν οι νέοι. </a:t>
            </a:r>
          </a:p>
          <a:p>
            <a:pPr marL="285750" indent="-285750">
              <a:buSzPts val="1600"/>
              <a:buFont typeface="Noto Sans Symbols"/>
              <a:buChar char="⮚"/>
            </a:pPr>
            <a:r>
              <a:rPr lang="el-GR" sz="1600" dirty="0" smtClean="0">
                <a:latin typeface="Candara"/>
                <a:ea typeface="Candara"/>
                <a:cs typeface="Candara"/>
                <a:sym typeface="Candara"/>
              </a:rPr>
              <a:t>Η διαδικασία ήταν ευχάριστη και πολύ ενδιαφέρουσα. Όλοι οι συμμετέχοντες κατέληξαν στο συμπέρασμα ότι οι γενιές χρειάζεται να επικοινωνούν και να συνεργάζονται περισσότερο, ώστε να κατανοούν καλύτερα η μία την άλλη, να μην ξεχνούν τις ρίζες και την τοπική τους κληρονομιά και να διατηρούν την ταυτότητα του λαού τους.</a:t>
            </a:r>
            <a:endParaRPr lang="en-GB" sz="1600" dirty="0">
              <a:latin typeface="Candara"/>
              <a:ea typeface="Candara"/>
              <a:cs typeface="Candara"/>
              <a:sym typeface="Candara"/>
            </a:endParaRPr>
          </a:p>
        </p:txBody>
      </p:sp>
      <p:sp>
        <p:nvSpPr>
          <p:cNvPr id="193" name="Google Shape;193;p30"/>
          <p:cNvSpPr txBox="1"/>
          <p:nvPr/>
        </p:nvSpPr>
        <p:spPr>
          <a:xfrm>
            <a:off x="2279576" y="1052961"/>
            <a:ext cx="8779721" cy="400069"/>
          </a:xfrm>
          <a:prstGeom prst="rect">
            <a:avLst/>
          </a:prstGeom>
          <a:noFill/>
          <a:ln>
            <a:noFill/>
          </a:ln>
        </p:spPr>
        <p:txBody>
          <a:bodyPr spcFirstLastPara="1" wrap="square" lIns="91425" tIns="45700" rIns="91425" bIns="45700" anchor="t" anchorCtr="0">
            <a:spAutoFit/>
          </a:bodyPr>
          <a:lstStyle/>
          <a:p>
            <a:pPr lvl="0">
              <a:buSzPts val="2000"/>
            </a:pPr>
            <a:r>
              <a:rPr lang="el-GR" sz="2000" b="1" dirty="0" smtClean="0">
                <a:solidFill>
                  <a:srgbClr val="A99374"/>
                </a:solidFill>
                <a:latin typeface="Candara"/>
                <a:ea typeface="Candara"/>
                <a:cs typeface="Candara"/>
                <a:sym typeface="Candara"/>
              </a:rPr>
              <a:t>Δημιουργικά εργαστήρια</a:t>
            </a:r>
            <a:endParaRPr lang="en-GB" sz="2000" b="1" dirty="0">
              <a:solidFill>
                <a:srgbClr val="A99374"/>
              </a:solidFill>
              <a:latin typeface="Candara"/>
              <a:ea typeface="Candara"/>
              <a:cs typeface="Candara"/>
              <a:sym typeface="Candara"/>
            </a:endParaRPr>
          </a:p>
        </p:txBody>
      </p:sp>
      <p:pic>
        <p:nvPicPr>
          <p:cNvPr id="194" name="Google Shape;194;p30"/>
          <p:cNvPicPr preferRelativeResize="0"/>
          <p:nvPr/>
        </p:nvPicPr>
        <p:blipFill rotWithShape="1">
          <a:blip r:embed="rId4">
            <a:alphaModFix/>
          </a:blip>
          <a:srcRect/>
          <a:stretch/>
        </p:blipFill>
        <p:spPr>
          <a:xfrm>
            <a:off x="119336" y="3949600"/>
            <a:ext cx="2268884" cy="15583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1261844"/>
          </a:xfrm>
          <a:prstGeom prst="rect">
            <a:avLst/>
          </a:prstGeom>
          <a:noFill/>
          <a:ln>
            <a:noFill/>
          </a:ln>
        </p:spPr>
        <p:txBody>
          <a:bodyPr spcFirstLastPara="1" wrap="square" lIns="91425" tIns="45700" rIns="91425" bIns="45700" anchor="t" anchorCtr="0">
            <a:spAutoFit/>
          </a:bodyPr>
          <a:lstStyle/>
          <a:p>
            <a:pPr algn="ctr">
              <a:spcBef>
                <a:spcPts val="1200"/>
              </a:spcBef>
              <a:buSzPts val="3200"/>
            </a:pPr>
            <a:r>
              <a:rPr lang="el-GR" sz="3200" b="1" dirty="0" smtClean="0">
                <a:solidFill>
                  <a:srgbClr val="FFFFFF"/>
                </a:solidFill>
                <a:latin typeface="Candara"/>
                <a:ea typeface="Candara"/>
                <a:cs typeface="Candara"/>
                <a:sym typeface="Candara"/>
              </a:rPr>
              <a:t>ΜΑΘΗΜΑ 2: </a:t>
            </a:r>
          </a:p>
          <a:p>
            <a:pPr algn="ctr">
              <a:spcBef>
                <a:spcPts val="1200"/>
              </a:spcBef>
              <a:buSzPts val="3200"/>
            </a:pPr>
            <a:r>
              <a:rPr lang="el-GR" sz="2400" b="1" dirty="0" smtClean="0">
                <a:solidFill>
                  <a:srgbClr val="FFFFFF"/>
                </a:solidFill>
                <a:latin typeface="Candara"/>
                <a:ea typeface="Candara"/>
                <a:cs typeface="Candara"/>
                <a:sym typeface="Candara"/>
              </a:rPr>
              <a:t>Η πολιτιστική κληρονομιά και η δικτύωση ως οφέλη για την ενεργό </a:t>
            </a:r>
            <a:r>
              <a:rPr lang="el-GR" sz="2400" b="1" dirty="0" err="1" smtClean="0">
                <a:solidFill>
                  <a:srgbClr val="FFFFFF"/>
                </a:solidFill>
                <a:latin typeface="Candara"/>
                <a:ea typeface="Candara"/>
                <a:cs typeface="Candara"/>
                <a:sym typeface="Candara"/>
              </a:rPr>
              <a:t>πολιτειότητα</a:t>
            </a:r>
            <a:endParaRPr lang="en-GB" sz="2400" b="1" dirty="0">
              <a:solidFill>
                <a:srgbClr val="FFFFFF"/>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24"/>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 name="Google Shape;102;p24"/>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 name="Google Shape;103;p24"/>
          <p:cNvSpPr txBox="1"/>
          <p:nvPr/>
        </p:nvSpPr>
        <p:spPr>
          <a:xfrm>
            <a:off x="-395654" y="211016"/>
            <a:ext cx="13584832" cy="830956"/>
          </a:xfrm>
          <a:prstGeom prst="rect">
            <a:avLst/>
          </a:prstGeom>
          <a:noFill/>
          <a:ln>
            <a:noFill/>
          </a:ln>
        </p:spPr>
        <p:txBody>
          <a:bodyPr spcFirstLastPara="1" wrap="square" lIns="91425" tIns="45700" rIns="91425" bIns="45700" anchor="t" anchorCtr="0">
            <a:spAutoFit/>
          </a:bodyPr>
          <a:lstStyle/>
          <a:p>
            <a:pPr marL="457200" lvl="1">
              <a:buSzPts val="2800"/>
            </a:pPr>
            <a:r>
              <a:rPr lang="el-GR" sz="2400" b="1" dirty="0" smtClean="0">
                <a:solidFill>
                  <a:srgbClr val="FFFFFF"/>
                </a:solidFill>
                <a:latin typeface="Candara"/>
                <a:ea typeface="Candara"/>
                <a:cs typeface="Candara"/>
                <a:sym typeface="Candara"/>
              </a:rPr>
              <a:t>ΔΗΜΙΟΥΡΓΙΚΟ ΔΥΝΑΜΙΚΟ ΚΟΙΝΟΤΗΤΩΝ ΚΑΙ ΠΟΛΙΤΩΝ ΜΕΣΩ </a:t>
            </a:r>
            <a:endParaRPr lang="en-US" sz="2400" b="1" dirty="0" smtClean="0">
              <a:solidFill>
                <a:srgbClr val="FFFFFF"/>
              </a:solidFill>
              <a:latin typeface="Candara"/>
              <a:ea typeface="Candara"/>
              <a:cs typeface="Candara"/>
              <a:sym typeface="Candara"/>
            </a:endParaRPr>
          </a:p>
          <a:p>
            <a:pPr marL="457200" lvl="1">
              <a:buSzPts val="2800"/>
            </a:pPr>
            <a:r>
              <a:rPr lang="el-GR" sz="2400" b="1" dirty="0" smtClean="0">
                <a:solidFill>
                  <a:srgbClr val="FFFFFF"/>
                </a:solidFill>
                <a:latin typeface="Candara"/>
                <a:ea typeface="Candara"/>
                <a:cs typeface="Candara"/>
                <a:sym typeface="Candara"/>
              </a:rPr>
              <a:t>ΤΗΣ ΤΟΠΙΚΗΣ ΚΛΗΡΟΝΟΜΙΑΣ</a:t>
            </a:r>
            <a:endParaRPr lang="en-GB" sz="2400" b="1" dirty="0">
              <a:solidFill>
                <a:srgbClr val="FFFFFF"/>
              </a:solidFill>
              <a:latin typeface="Candara"/>
              <a:ea typeface="Candara"/>
              <a:cs typeface="Candara"/>
              <a:sym typeface="Candara"/>
            </a:endParaRPr>
          </a:p>
        </p:txBody>
      </p:sp>
      <p:sp>
        <p:nvSpPr>
          <p:cNvPr id="104" name="Google Shape;104;p24"/>
          <p:cNvSpPr txBox="1"/>
          <p:nvPr/>
        </p:nvSpPr>
        <p:spPr>
          <a:xfrm>
            <a:off x="4727847" y="1916832"/>
            <a:ext cx="6331500" cy="3631723"/>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dirty="0">
              <a:solidFill>
                <a:schemeClr val="dk1"/>
              </a:solidFill>
              <a:latin typeface="Candara"/>
              <a:ea typeface="Candara"/>
              <a:cs typeface="Candara"/>
              <a:sym typeface="Candara"/>
            </a:endParaRPr>
          </a:p>
          <a:p>
            <a:pPr marL="285750" indent="-285750">
              <a:buSzPts val="1800"/>
              <a:buFont typeface="Noto Sans Symbols"/>
              <a:buChar char="⮚"/>
            </a:pPr>
            <a:r>
              <a:rPr lang="el-GR" sz="1800" dirty="0" smtClean="0">
                <a:latin typeface="Candara"/>
                <a:ea typeface="Candara"/>
                <a:cs typeface="Candara"/>
                <a:sym typeface="Candara"/>
              </a:rPr>
              <a:t>Κληρονομιά είναι τα στοιχεία που ανήκουν στον πολιτισμό μιας συγκεκριμένης κοινωνίας, όπως παραδόσεις, γλώσσες, τέχνη ή κτίρια, τα οποία δημιουργήθηκαν στο παρελθόν και εξακολουθούν να έχουν ιστορική σημασία. </a:t>
            </a:r>
          </a:p>
          <a:p>
            <a:pPr marL="285750" indent="-285750">
              <a:buSzPts val="1800"/>
              <a:buFont typeface="Noto Sans Symbols"/>
              <a:buChar char="⮚"/>
            </a:pPr>
            <a:r>
              <a:rPr lang="el-GR" sz="1800" dirty="0" smtClean="0">
                <a:latin typeface="Candara"/>
                <a:ea typeface="Candara"/>
                <a:cs typeface="Candara"/>
                <a:sym typeface="Candara"/>
              </a:rPr>
              <a:t>Κληρονομιά είναι οι παραδόσεις, οι αξίες, οι πολιτιστικές πρακτικές και τα τεχνουργήματα που μεταβιβάζονται από προηγούμενες γενιές. </a:t>
            </a:r>
          </a:p>
          <a:p>
            <a:pPr marL="285750" indent="-285750">
              <a:buSzPts val="1800"/>
              <a:buFont typeface="Noto Sans Symbols"/>
              <a:buChar char="⮚"/>
            </a:pPr>
            <a:r>
              <a:rPr lang="el-GR" sz="1800" dirty="0" smtClean="0">
                <a:latin typeface="Candara"/>
                <a:ea typeface="Candara"/>
                <a:cs typeface="Candara"/>
                <a:sym typeface="Candara"/>
              </a:rPr>
              <a:t>Πολιτιστική κληρονομιά είναι η κληρονομιά υλικών και άυλων πολιτιστικών αγαθών μιας ομάδας ή κοινωνίας, η οποία έχει κληρονομηθεί από τις προηγούμενες γενιές. </a:t>
            </a: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dirty="0">
              <a:solidFill>
                <a:schemeClr val="dk1"/>
              </a:solidFill>
              <a:latin typeface="Candara"/>
              <a:ea typeface="Candara"/>
              <a:cs typeface="Candara"/>
              <a:sym typeface="Candara"/>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dirty="0">
              <a:solidFill>
                <a:schemeClr val="dk1"/>
              </a:solidFill>
              <a:latin typeface="Candara"/>
              <a:ea typeface="Candara"/>
              <a:cs typeface="Candara"/>
              <a:sym typeface="Candara"/>
            </a:endParaRPr>
          </a:p>
        </p:txBody>
      </p:sp>
      <p:sp>
        <p:nvSpPr>
          <p:cNvPr id="105" name="Google Shape;105;p24"/>
          <p:cNvSpPr txBox="1"/>
          <p:nvPr/>
        </p:nvSpPr>
        <p:spPr>
          <a:xfrm>
            <a:off x="4727848" y="1340768"/>
            <a:ext cx="6331448" cy="707846"/>
          </a:xfrm>
          <a:prstGeom prst="rect">
            <a:avLst/>
          </a:prstGeom>
          <a:noFill/>
          <a:ln>
            <a:noFill/>
          </a:ln>
        </p:spPr>
        <p:txBody>
          <a:bodyPr spcFirstLastPara="1" wrap="square" lIns="91425" tIns="45700" rIns="91425" bIns="45700" anchor="t" anchorCtr="0">
            <a:spAutoFit/>
          </a:bodyPr>
          <a:lstStyle/>
          <a:p>
            <a:pPr lvl="0">
              <a:buSzPts val="2000"/>
            </a:pPr>
            <a:r>
              <a:rPr lang="el-GR" sz="2000" b="1" dirty="0" smtClean="0">
                <a:solidFill>
                  <a:srgbClr val="833C0B"/>
                </a:solidFill>
                <a:latin typeface="Candara"/>
                <a:ea typeface="Candara"/>
                <a:cs typeface="Candara"/>
                <a:sym typeface="Candara"/>
              </a:rPr>
              <a:t>Ορισμός της κληρονομιάς</a:t>
            </a:r>
            <a:endParaRPr lang="en-GB" sz="2000" b="1" dirty="0" smtClean="0">
              <a:solidFill>
                <a:srgbClr val="833C0B"/>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A99374"/>
              </a:solidFill>
              <a:latin typeface="Candara"/>
              <a:ea typeface="Candara"/>
              <a:cs typeface="Candara"/>
              <a:sym typeface="Candara"/>
            </a:endParaRPr>
          </a:p>
        </p:txBody>
      </p:sp>
      <p:pic>
        <p:nvPicPr>
          <p:cNvPr id="106" name="Google Shape;106;p24"/>
          <p:cNvPicPr preferRelativeResize="0"/>
          <p:nvPr/>
        </p:nvPicPr>
        <p:blipFill rotWithShape="1">
          <a:blip r:embed="rId4">
            <a:alphaModFix/>
          </a:blip>
          <a:srcRect/>
          <a:stretch/>
        </p:blipFill>
        <p:spPr>
          <a:xfrm>
            <a:off x="695400" y="2780928"/>
            <a:ext cx="3619234" cy="2640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25"/>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 name="Google Shape;113;p25"/>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4" name="Google Shape;114;p25"/>
          <p:cNvSpPr txBox="1"/>
          <p:nvPr/>
        </p:nvSpPr>
        <p:spPr>
          <a:xfrm>
            <a:off x="0" y="0"/>
            <a:ext cx="13584832" cy="954067"/>
          </a:xfrm>
          <a:prstGeom prst="rect">
            <a:avLst/>
          </a:prstGeom>
          <a:noFill/>
          <a:ln>
            <a:noFill/>
          </a:ln>
        </p:spPr>
        <p:txBody>
          <a:bodyPr spcFirstLastPara="1" wrap="square" lIns="91425" tIns="45700" rIns="91425" bIns="45700" anchor="t" anchorCtr="0">
            <a:spAutoFit/>
          </a:bodyPr>
          <a:lstStyle/>
          <a:p>
            <a:pPr marL="457200" lvl="1">
              <a:buSzPts val="2800"/>
            </a:pPr>
            <a:r>
              <a:rPr lang="el-GR" sz="2800" b="1" dirty="0" smtClean="0">
                <a:solidFill>
                  <a:srgbClr val="FFFFFF"/>
                </a:solidFill>
                <a:latin typeface="Candara"/>
                <a:ea typeface="Candara"/>
                <a:cs typeface="Candara"/>
                <a:sym typeface="Candara"/>
              </a:rPr>
              <a:t>ΔΗΜΙΟΥΡΓΙΚΟ ΔΥΝΑΜΙΚΟ ΚΟΙΝΟΤΗΤΩΝ ΚΑΙ ΠΟΛΙΤΩΝ ΜΕΣΩ </a:t>
            </a:r>
            <a:endParaRPr lang="en-US" sz="2800" b="1" dirty="0" smtClean="0">
              <a:solidFill>
                <a:srgbClr val="FFFFFF"/>
              </a:solidFill>
              <a:latin typeface="Candara"/>
              <a:ea typeface="Candara"/>
              <a:cs typeface="Candara"/>
              <a:sym typeface="Candara"/>
            </a:endParaRPr>
          </a:p>
          <a:p>
            <a:pPr marL="457200" lvl="1">
              <a:buSzPts val="2800"/>
            </a:pPr>
            <a:r>
              <a:rPr lang="el-GR" sz="2800" b="1" dirty="0" smtClean="0">
                <a:solidFill>
                  <a:srgbClr val="FFFFFF"/>
                </a:solidFill>
                <a:latin typeface="Candara"/>
                <a:ea typeface="Candara"/>
                <a:cs typeface="Candara"/>
                <a:sym typeface="Candara"/>
              </a:rPr>
              <a:t>ΤΗΣ ΤΟΠΙΚΗΣ ΚΛΗΡΟΝΟΜΙΑΣ</a:t>
            </a:r>
            <a:endParaRPr lang="en-GB" sz="2800" b="1" dirty="0">
              <a:solidFill>
                <a:srgbClr val="FFFFFF"/>
              </a:solidFill>
              <a:latin typeface="Candara"/>
              <a:ea typeface="Candara"/>
              <a:cs typeface="Candara"/>
              <a:sym typeface="Candara"/>
            </a:endParaRPr>
          </a:p>
        </p:txBody>
      </p:sp>
      <p:sp>
        <p:nvSpPr>
          <p:cNvPr id="115" name="Google Shape;115;p25"/>
          <p:cNvSpPr txBox="1"/>
          <p:nvPr/>
        </p:nvSpPr>
        <p:spPr>
          <a:xfrm>
            <a:off x="4799856" y="1916832"/>
            <a:ext cx="6259440" cy="3785611"/>
          </a:xfrm>
          <a:prstGeom prst="rect">
            <a:avLst/>
          </a:prstGeom>
          <a:noFill/>
          <a:ln>
            <a:noFill/>
          </a:ln>
        </p:spPr>
        <p:txBody>
          <a:bodyPr spcFirstLastPara="1" wrap="square" lIns="91425" tIns="45700" rIns="91425" bIns="45700" anchor="t" anchorCtr="0">
            <a:spAutoFit/>
          </a:bodyPr>
          <a:lstStyle/>
          <a:p>
            <a:pPr>
              <a:buSzPts val="1600"/>
              <a:buFont typeface="Wingdings" pitchFamily="2" charset="2"/>
              <a:buChar char="Ø"/>
            </a:pPr>
            <a:r>
              <a:rPr lang="el-GR" sz="1600" dirty="0" smtClean="0">
                <a:latin typeface="Candara"/>
                <a:ea typeface="Candara"/>
                <a:cs typeface="Candara"/>
                <a:sym typeface="Candara"/>
              </a:rPr>
              <a:t>Ξεκινήστε από τους ανθρώπους.</a:t>
            </a:r>
            <a:br>
              <a:rPr lang="el-GR" sz="1600" dirty="0" smtClean="0">
                <a:latin typeface="Candara"/>
                <a:ea typeface="Candara"/>
                <a:cs typeface="Candara"/>
                <a:sym typeface="Candara"/>
              </a:rPr>
            </a:br>
            <a:r>
              <a:rPr lang="el-GR" sz="1600" dirty="0" smtClean="0">
                <a:latin typeface="Candara"/>
                <a:ea typeface="Candara"/>
                <a:cs typeface="Candara"/>
                <a:sym typeface="Candara"/>
              </a:rPr>
              <a:t>Εντάξτε το έργο σας εκεί όπου οι άνθρωποι ζουν την καθημερινότητά τους. </a:t>
            </a:r>
            <a:endParaRPr lang="en-US" sz="1600" dirty="0" smtClean="0">
              <a:latin typeface="Candara"/>
              <a:ea typeface="Candara"/>
              <a:cs typeface="Candara"/>
              <a:sym typeface="Candara"/>
            </a:endParaRPr>
          </a:p>
          <a:p>
            <a:pPr>
              <a:buSzPts val="1600"/>
            </a:pPr>
            <a:endParaRPr lang="en-US" sz="1600" dirty="0" smtClean="0">
              <a:latin typeface="Candara"/>
              <a:ea typeface="Candara"/>
              <a:cs typeface="Candara"/>
              <a:sym typeface="Candara"/>
            </a:endParaRPr>
          </a:p>
          <a:p>
            <a:pPr>
              <a:buSzPts val="1600"/>
              <a:buFont typeface="Wingdings" pitchFamily="2" charset="2"/>
              <a:buChar char="Ø"/>
            </a:pPr>
            <a:r>
              <a:rPr lang="el-GR" sz="1600" dirty="0" smtClean="0">
                <a:latin typeface="Candara"/>
                <a:ea typeface="Candara"/>
                <a:cs typeface="Candara"/>
                <a:sym typeface="Candara"/>
              </a:rPr>
              <a:t>Η κληρονομιά είναι αυτό που επιλέγετε να δημιουργήσετε.</a:t>
            </a:r>
            <a:br>
              <a:rPr lang="el-GR" sz="1600" dirty="0" smtClean="0">
                <a:latin typeface="Candara"/>
                <a:ea typeface="Candara"/>
                <a:cs typeface="Candara"/>
                <a:sym typeface="Candara"/>
              </a:rPr>
            </a:br>
            <a:r>
              <a:rPr lang="el-GR" sz="1600" dirty="0" smtClean="0">
                <a:latin typeface="Candara"/>
                <a:ea typeface="Candara"/>
                <a:cs typeface="Candara"/>
                <a:sym typeface="Candara"/>
              </a:rPr>
              <a:t>Χρησιμοποιήστε τα υπάρχοντα στοιχεία με νέους τρόπους και αναγνωρίστε νέα στοιχεία κληρονομιάς. Ξεπεράστε τις παλιές αντιπαραθέσεις.</a:t>
            </a:r>
            <a:br>
              <a:rPr lang="el-GR" sz="1600" dirty="0" smtClean="0">
                <a:latin typeface="Candara"/>
                <a:ea typeface="Candara"/>
                <a:cs typeface="Candara"/>
                <a:sym typeface="Candara"/>
              </a:rPr>
            </a:br>
            <a:endParaRPr lang="en-US" sz="1600" dirty="0" smtClean="0">
              <a:latin typeface="Candara"/>
              <a:ea typeface="Candara"/>
              <a:cs typeface="Candara"/>
              <a:sym typeface="Candara"/>
            </a:endParaRPr>
          </a:p>
          <a:p>
            <a:pPr>
              <a:buSzPts val="1600"/>
              <a:buFont typeface="Wingdings" pitchFamily="2" charset="2"/>
              <a:buChar char="Ø"/>
            </a:pPr>
            <a:r>
              <a:rPr lang="el-GR" sz="1600" dirty="0" smtClean="0">
                <a:latin typeface="Candara"/>
                <a:ea typeface="Candara"/>
                <a:cs typeface="Candara"/>
                <a:sym typeface="Candara"/>
              </a:rPr>
              <a:t>Κάντε την πρόταση, αντί να περιμένετε να σας ζητηθεί. Ανοίξτε τον δρόμο και ηγηθείτε της αλλαγής.</a:t>
            </a:r>
            <a:br>
              <a:rPr lang="el-GR" sz="1600" dirty="0" smtClean="0">
                <a:latin typeface="Candara"/>
                <a:ea typeface="Candara"/>
                <a:cs typeface="Candara"/>
                <a:sym typeface="Candara"/>
              </a:rPr>
            </a:br>
            <a:endParaRPr lang="en-US" sz="1600" dirty="0" smtClean="0">
              <a:latin typeface="Candara"/>
              <a:ea typeface="Candara"/>
              <a:cs typeface="Candara"/>
              <a:sym typeface="Candara"/>
            </a:endParaRPr>
          </a:p>
          <a:p>
            <a:pPr>
              <a:buSzPts val="1600"/>
              <a:buFont typeface="Wingdings" pitchFamily="2" charset="2"/>
              <a:buChar char="Ø"/>
            </a:pPr>
            <a:r>
              <a:rPr lang="el-GR" sz="1600" dirty="0" smtClean="0">
                <a:latin typeface="Candara"/>
                <a:ea typeface="Candara"/>
                <a:cs typeface="Candara"/>
                <a:sym typeface="Candara"/>
              </a:rPr>
              <a:t>Σκεφτείτε κριτικά για την εξουσία και την ηγεσία. Βοηθήστε ώστε η κληρονομιά να γίνει το τοπικό σας συγκριτικό πλεονέκτημα.</a:t>
            </a:r>
            <a:br>
              <a:rPr lang="el-GR" sz="1600" dirty="0" smtClean="0">
                <a:latin typeface="Candara"/>
                <a:ea typeface="Candara"/>
                <a:cs typeface="Candara"/>
                <a:sym typeface="Candara"/>
              </a:rPr>
            </a:br>
            <a:r>
              <a:rPr lang="el-GR" sz="1600" dirty="0" smtClean="0">
                <a:latin typeface="Candara"/>
                <a:ea typeface="Candara"/>
                <a:cs typeface="Candara"/>
                <a:sym typeface="Candara"/>
              </a:rPr>
              <a:t>Και μην βασίζεστε αποκλειστικά σε μία στρατηγική.</a:t>
            </a:r>
            <a:endParaRPr lang="en-GB" sz="1600" dirty="0">
              <a:latin typeface="Candara"/>
              <a:ea typeface="Candara"/>
              <a:cs typeface="Candara"/>
              <a:sym typeface="Candara"/>
            </a:endParaRPr>
          </a:p>
        </p:txBody>
      </p:sp>
      <p:sp>
        <p:nvSpPr>
          <p:cNvPr id="116" name="Google Shape;116;p25"/>
          <p:cNvSpPr txBox="1"/>
          <p:nvPr/>
        </p:nvSpPr>
        <p:spPr>
          <a:xfrm>
            <a:off x="4799856" y="1340768"/>
            <a:ext cx="6259440" cy="707846"/>
          </a:xfrm>
          <a:prstGeom prst="rect">
            <a:avLst/>
          </a:prstGeom>
          <a:noFill/>
          <a:ln>
            <a:noFill/>
          </a:ln>
        </p:spPr>
        <p:txBody>
          <a:bodyPr spcFirstLastPara="1" wrap="square" lIns="91425" tIns="45700" rIns="91425" bIns="45700" anchor="t" anchorCtr="0">
            <a:spAutoFit/>
          </a:bodyPr>
          <a:lstStyle/>
          <a:p>
            <a:pPr lvl="0">
              <a:buSzPts val="2000"/>
            </a:pPr>
            <a:r>
              <a:rPr lang="el-GR" sz="2000" b="1" dirty="0" smtClean="0">
                <a:solidFill>
                  <a:srgbClr val="833C0B"/>
                </a:solidFill>
                <a:latin typeface="Candara"/>
                <a:ea typeface="Candara"/>
                <a:cs typeface="Candara"/>
                <a:sym typeface="Candara"/>
              </a:rPr>
              <a:t>Αρχές της δικτυωμένης κληρονομιάς</a:t>
            </a:r>
            <a:endParaRPr lang="en-GB" sz="2000" b="1" dirty="0" smtClean="0">
              <a:solidFill>
                <a:srgbClr val="833C0B"/>
              </a:solidFill>
              <a:latin typeface="Candara"/>
              <a:ea typeface="Candara"/>
              <a:cs typeface="Candar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A99374"/>
              </a:solidFill>
              <a:latin typeface="Candara"/>
              <a:ea typeface="Candara"/>
              <a:cs typeface="Candara"/>
              <a:sym typeface="Candara"/>
            </a:endParaRPr>
          </a:p>
        </p:txBody>
      </p:sp>
      <p:pic>
        <p:nvPicPr>
          <p:cNvPr id="117" name="Google Shape;117;p25"/>
          <p:cNvPicPr preferRelativeResize="0"/>
          <p:nvPr/>
        </p:nvPicPr>
        <p:blipFill rotWithShape="1">
          <a:blip r:embed="rId4">
            <a:alphaModFix/>
          </a:blip>
          <a:srcRect/>
          <a:stretch/>
        </p:blipFill>
        <p:spPr>
          <a:xfrm>
            <a:off x="1775520" y="3140968"/>
            <a:ext cx="1801372" cy="25938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3" name="Google Shape;123;p26"/>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26"/>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6"/>
          <p:cNvSpPr txBox="1"/>
          <p:nvPr/>
        </p:nvSpPr>
        <p:spPr>
          <a:xfrm>
            <a:off x="0" y="0"/>
            <a:ext cx="13584832" cy="954067"/>
          </a:xfrm>
          <a:prstGeom prst="rect">
            <a:avLst/>
          </a:prstGeom>
          <a:noFill/>
          <a:ln>
            <a:noFill/>
          </a:ln>
        </p:spPr>
        <p:txBody>
          <a:bodyPr spcFirstLastPara="1" wrap="square" lIns="91425" tIns="45700" rIns="91425" bIns="45700" anchor="t" anchorCtr="0">
            <a:spAutoFit/>
          </a:bodyPr>
          <a:lstStyle/>
          <a:p>
            <a:pPr marL="457200" lvl="1">
              <a:buSzPts val="2800"/>
            </a:pPr>
            <a:r>
              <a:rPr lang="el-GR" sz="2800" b="1" dirty="0" smtClean="0">
                <a:solidFill>
                  <a:srgbClr val="FFFFFF"/>
                </a:solidFill>
                <a:latin typeface="Candara"/>
                <a:ea typeface="Candara"/>
                <a:cs typeface="Candara"/>
                <a:sym typeface="Candara"/>
              </a:rPr>
              <a:t>ΔΗΜΙΟΥΡΓΙΚΟ ΔΥΝΑΜΙΚΟ ΚΟΙΝΟΤΗΤΩΝ ΚΑΙ ΠΟΛΙΤΩΝ ΜΕΣΩ </a:t>
            </a:r>
            <a:endParaRPr lang="en-US" sz="2800" b="1" dirty="0" smtClean="0">
              <a:solidFill>
                <a:srgbClr val="FFFFFF"/>
              </a:solidFill>
              <a:latin typeface="Candara"/>
              <a:ea typeface="Candara"/>
              <a:cs typeface="Candara"/>
              <a:sym typeface="Candara"/>
            </a:endParaRPr>
          </a:p>
          <a:p>
            <a:pPr marL="457200" lvl="1">
              <a:buSzPts val="2800"/>
            </a:pPr>
            <a:r>
              <a:rPr lang="el-GR" sz="2800" b="1" dirty="0" smtClean="0">
                <a:solidFill>
                  <a:srgbClr val="FFFFFF"/>
                </a:solidFill>
                <a:latin typeface="Candara"/>
                <a:ea typeface="Candara"/>
                <a:cs typeface="Candara"/>
                <a:sym typeface="Candara"/>
              </a:rPr>
              <a:t>ΤΗΣ ΤΟΠΙΚΗΣ ΚΛΗΡΟΝΟΜΙΑΣ</a:t>
            </a:r>
            <a:endParaRPr lang="en-GB" sz="2800" b="1" dirty="0">
              <a:solidFill>
                <a:srgbClr val="FFFFFF"/>
              </a:solidFill>
              <a:latin typeface="Candara"/>
              <a:ea typeface="Candara"/>
              <a:cs typeface="Candara"/>
              <a:sym typeface="Candara"/>
            </a:endParaRPr>
          </a:p>
        </p:txBody>
      </p:sp>
      <p:sp>
        <p:nvSpPr>
          <p:cNvPr id="126" name="Google Shape;126;p26"/>
          <p:cNvSpPr txBox="1"/>
          <p:nvPr/>
        </p:nvSpPr>
        <p:spPr>
          <a:xfrm>
            <a:off x="4643937" y="1916832"/>
            <a:ext cx="6415359"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marL="285750" indent="-285750">
              <a:buSzPts val="1600"/>
              <a:buFont typeface="Noto Sans Symbols"/>
              <a:buChar char="⮚"/>
            </a:pPr>
            <a:r>
              <a:rPr lang="el-GR" sz="1600" dirty="0" smtClean="0">
                <a:latin typeface="Candara"/>
                <a:ea typeface="Candara"/>
                <a:cs typeface="Candara"/>
                <a:sym typeface="Candara"/>
              </a:rPr>
              <a:t>Η δικτυωμένη κληρονομιά σημαίνει ότι οι οργανισμοί συνδέονται με τις καθημερινές δομές που καθορίζουν τη λειτουργία ενός τόπου. Για παράδειγμα, με δομές που σχετίζονται με τον πολεοδομικό σχεδιασμό, τη διαβούλευση, τον σχεδιασμό γειτονιάς, την εκπαίδευση ενηλίκων, τη στήριξη της απασχόλησης, τις υπηρεσίες για νέους και τα τοπικά μέσα ενημέρωσης. </a:t>
            </a:r>
            <a:endParaRPr lang="en-US" sz="1600" dirty="0" smtClean="0">
              <a:latin typeface="Candara"/>
              <a:ea typeface="Candara"/>
              <a:cs typeface="Candara"/>
              <a:sym typeface="Candara"/>
            </a:endParaRPr>
          </a:p>
          <a:p>
            <a:pPr marL="285750" indent="-285750">
              <a:buSzPts val="1600"/>
            </a:pPr>
            <a:endParaRPr lang="en-US" sz="1600" dirty="0" smtClean="0">
              <a:latin typeface="Candara"/>
              <a:ea typeface="Candara"/>
              <a:cs typeface="Candara"/>
              <a:sym typeface="Candara"/>
            </a:endParaRPr>
          </a:p>
          <a:p>
            <a:pPr marL="285750" indent="-285750">
              <a:buSzPts val="1600"/>
              <a:buFont typeface="Noto Sans Symbols"/>
              <a:buChar char="⮚"/>
            </a:pPr>
            <a:r>
              <a:rPr lang="el-GR" sz="1600" dirty="0" smtClean="0">
                <a:latin typeface="Candara"/>
                <a:ea typeface="Candara"/>
                <a:cs typeface="Candara"/>
                <a:sym typeface="Candara"/>
              </a:rPr>
              <a:t>Σε τοπικό επίπεδο, τα βαθιά, ευρεία και συνεργατικά δίκτυα βοηθούν τα έργα και τους οργανισμούς να πετύχουν περισσότερα από όσα θα μπορούσαν να πετύχουν μόνοι τους. Τα δίκτυα ενισχύονται όταν οι ενεργοί πολίτες, οι εθελοντές και οι ηγέτες της κοινότητας έχουν λόγο και επιρροή στις αποφάσεις των θεσμικών φορέων.</a:t>
            </a:r>
            <a:endParaRPr lang="en-GB" sz="1600" dirty="0">
              <a:latin typeface="Candara"/>
              <a:ea typeface="Candara"/>
              <a:cs typeface="Candara"/>
              <a:sym typeface="Candara"/>
            </a:endParaRPr>
          </a:p>
        </p:txBody>
      </p:sp>
      <p:sp>
        <p:nvSpPr>
          <p:cNvPr id="127" name="Google Shape;127;p26"/>
          <p:cNvSpPr txBox="1"/>
          <p:nvPr/>
        </p:nvSpPr>
        <p:spPr>
          <a:xfrm>
            <a:off x="4655840" y="1340768"/>
            <a:ext cx="6403456" cy="400069"/>
          </a:xfrm>
          <a:prstGeom prst="rect">
            <a:avLst/>
          </a:prstGeom>
          <a:noFill/>
          <a:ln>
            <a:noFill/>
          </a:ln>
        </p:spPr>
        <p:txBody>
          <a:bodyPr spcFirstLastPara="1" wrap="square" lIns="91425" tIns="45700" rIns="91425" bIns="45700" anchor="t" anchorCtr="0">
            <a:spAutoFit/>
          </a:bodyPr>
          <a:lstStyle/>
          <a:p>
            <a:pPr lvl="0">
              <a:buSzPts val="2000"/>
            </a:pPr>
            <a:r>
              <a:rPr lang="el-GR" sz="2000" b="1" dirty="0" smtClean="0">
                <a:solidFill>
                  <a:srgbClr val="833C0B"/>
                </a:solidFill>
                <a:latin typeface="Candara"/>
                <a:ea typeface="Candara"/>
                <a:cs typeface="Candara"/>
                <a:sym typeface="Candara"/>
              </a:rPr>
              <a:t>Εκτεταμένα και συνεργατικά τοπικά δίκτυα</a:t>
            </a:r>
            <a:endParaRPr lang="en-GB" sz="2000" b="1" dirty="0">
              <a:solidFill>
                <a:srgbClr val="833C0B"/>
              </a:solidFill>
              <a:latin typeface="Candara"/>
              <a:ea typeface="Candara"/>
              <a:cs typeface="Candara"/>
              <a:sym typeface="Candara"/>
            </a:endParaRPr>
          </a:p>
        </p:txBody>
      </p:sp>
      <p:pic>
        <p:nvPicPr>
          <p:cNvPr id="128" name="Google Shape;128;p26"/>
          <p:cNvPicPr preferRelativeResize="0"/>
          <p:nvPr/>
        </p:nvPicPr>
        <p:blipFill rotWithShape="1">
          <a:blip r:embed="rId4">
            <a:alphaModFix/>
          </a:blip>
          <a:srcRect/>
          <a:stretch/>
        </p:blipFill>
        <p:spPr>
          <a:xfrm>
            <a:off x="911424" y="3143233"/>
            <a:ext cx="3234913" cy="3148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4" name="Google Shape;134;p27"/>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27"/>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27"/>
          <p:cNvSpPr txBox="1"/>
          <p:nvPr/>
        </p:nvSpPr>
        <p:spPr>
          <a:xfrm>
            <a:off x="0" y="0"/>
            <a:ext cx="13584832" cy="954067"/>
          </a:xfrm>
          <a:prstGeom prst="rect">
            <a:avLst/>
          </a:prstGeom>
          <a:noFill/>
          <a:ln>
            <a:noFill/>
          </a:ln>
        </p:spPr>
        <p:txBody>
          <a:bodyPr spcFirstLastPara="1" wrap="square" lIns="91425" tIns="45700" rIns="91425" bIns="45700" anchor="t" anchorCtr="0">
            <a:spAutoFit/>
          </a:bodyPr>
          <a:lstStyle/>
          <a:p>
            <a:pPr marL="457200" lvl="1">
              <a:buSzPts val="2800"/>
            </a:pPr>
            <a:r>
              <a:rPr lang="el-GR" sz="2800" b="1" dirty="0" smtClean="0">
                <a:solidFill>
                  <a:srgbClr val="FFFFFF"/>
                </a:solidFill>
                <a:latin typeface="Candara"/>
                <a:ea typeface="Candara"/>
                <a:cs typeface="Candara"/>
                <a:sym typeface="Candara"/>
              </a:rPr>
              <a:t>ΔΗΜΙΟΥΡΓΙΚΟ ΔΥΝΑΜΙΚΟ ΚΟΙΝΟΤΗΤΩΝ ΚΑΙ ΠΟΛΙΤΩΝ ΜΕΣΩ </a:t>
            </a:r>
            <a:endParaRPr lang="en-US" sz="2800" b="1" dirty="0" smtClean="0">
              <a:solidFill>
                <a:srgbClr val="FFFFFF"/>
              </a:solidFill>
              <a:latin typeface="Candara"/>
              <a:ea typeface="Candara"/>
              <a:cs typeface="Candara"/>
              <a:sym typeface="Candara"/>
            </a:endParaRPr>
          </a:p>
          <a:p>
            <a:pPr marL="457200" lvl="1">
              <a:buSzPts val="2800"/>
            </a:pPr>
            <a:r>
              <a:rPr lang="el-GR" sz="2800" b="1" dirty="0" smtClean="0">
                <a:solidFill>
                  <a:srgbClr val="FFFFFF"/>
                </a:solidFill>
                <a:latin typeface="Candara"/>
                <a:ea typeface="Candara"/>
                <a:cs typeface="Candara"/>
                <a:sym typeface="Candara"/>
              </a:rPr>
              <a:t>ΤΗΣ ΤΟΠΙΚΗΣ ΚΛΗΡΟΝΟΜΙΑΣ</a:t>
            </a:r>
            <a:endParaRPr lang="en-GB" sz="2800" b="1" dirty="0">
              <a:solidFill>
                <a:srgbClr val="FFFFFF"/>
              </a:solidFill>
              <a:latin typeface="Candara"/>
              <a:ea typeface="Candara"/>
              <a:cs typeface="Candara"/>
              <a:sym typeface="Candara"/>
            </a:endParaRPr>
          </a:p>
        </p:txBody>
      </p:sp>
      <p:sp>
        <p:nvSpPr>
          <p:cNvPr id="137" name="Google Shape;137;p27"/>
          <p:cNvSpPr txBox="1"/>
          <p:nvPr/>
        </p:nvSpPr>
        <p:spPr>
          <a:xfrm>
            <a:off x="4583832" y="1916832"/>
            <a:ext cx="6475465" cy="32931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marL="285750" indent="-285750">
              <a:buSzPts val="1600"/>
              <a:buFont typeface="Noto Sans Symbols"/>
              <a:buChar char="⮚"/>
            </a:pPr>
            <a:r>
              <a:rPr lang="el-GR" sz="1600" dirty="0" smtClean="0">
                <a:latin typeface="Candara"/>
                <a:ea typeface="Candara"/>
                <a:cs typeface="Candara"/>
                <a:sym typeface="Candara"/>
              </a:rPr>
              <a:t>Η έννοια της δικτυωμένης κληρονομιάς ανταποκρίνεται στην πραγματικότητα ότι οι άνθρωποι έχουν προσωπικές ταυτότητες σε διαφορετικές κλίμακες, ανήκουν σε δίκτυα και αισθάνονται συνδέσεις σε διαφορετικά επίπεδα. </a:t>
            </a:r>
            <a:endParaRPr lang="en-US" sz="1600" dirty="0" smtClean="0">
              <a:latin typeface="Candara"/>
              <a:ea typeface="Candara"/>
              <a:cs typeface="Candara"/>
              <a:sym typeface="Candara"/>
            </a:endParaRPr>
          </a:p>
          <a:p>
            <a:pPr marL="285750" indent="-285750">
              <a:buSzPts val="1600"/>
              <a:buFont typeface="Noto Sans Symbols"/>
              <a:buChar char="⮚"/>
            </a:pPr>
            <a:r>
              <a:rPr lang="el-GR" sz="1600" dirty="0" smtClean="0">
                <a:latin typeface="Candara"/>
                <a:ea typeface="Candara"/>
                <a:cs typeface="Candara"/>
                <a:sym typeface="Candara"/>
              </a:rPr>
              <a:t>Οι γειτονιές αποτελούν τα βασικά δομικά στοιχεία μιας πόλης, καθώς είναι ο χώρος των καθημερινών θεσμών και της προσωπικής μας ιστορίας. Είμαστε ταυτόχρονα «τοπικοί» στον δρόμο όπου ζούμε και πολίτες ευρύτερων κοινοτήτων. Σε αστική και περιφερειακή κλίμακα —και κατ’ επέκταση και στις αγροτικές περιοχές— μοιραζόμαστε πολιτιστικές εμπειρίες, υποδομές για τους πολίτες και μια καθημερινή οικονομική λογική που επηρεάζει την ανάπτυξη των τόπων.</a:t>
            </a:r>
            <a:endParaRPr lang="en-GB" sz="1600" dirty="0">
              <a:latin typeface="Candara"/>
              <a:ea typeface="Candara"/>
              <a:cs typeface="Candara"/>
              <a:sym typeface="Candara"/>
            </a:endParaRPr>
          </a:p>
        </p:txBody>
      </p:sp>
      <p:sp>
        <p:nvSpPr>
          <p:cNvPr id="138" name="Google Shape;138;p27"/>
          <p:cNvSpPr txBox="1"/>
          <p:nvPr/>
        </p:nvSpPr>
        <p:spPr>
          <a:xfrm>
            <a:off x="4583832" y="1340768"/>
            <a:ext cx="6475464" cy="400069"/>
          </a:xfrm>
          <a:prstGeom prst="rect">
            <a:avLst/>
          </a:prstGeom>
          <a:noFill/>
          <a:ln>
            <a:noFill/>
          </a:ln>
        </p:spPr>
        <p:txBody>
          <a:bodyPr spcFirstLastPara="1" wrap="square" lIns="91425" tIns="45700" rIns="91425" bIns="45700" anchor="t" anchorCtr="0">
            <a:spAutoFit/>
          </a:bodyPr>
          <a:lstStyle/>
          <a:p>
            <a:pPr lvl="0">
              <a:buSzPts val="2000"/>
            </a:pPr>
            <a:r>
              <a:rPr lang="el-GR" sz="2000" b="1" dirty="0" smtClean="0">
                <a:solidFill>
                  <a:srgbClr val="A99374"/>
                </a:solidFill>
                <a:latin typeface="Candara"/>
                <a:ea typeface="Candara"/>
                <a:cs typeface="Candara"/>
                <a:sym typeface="Candara"/>
              </a:rPr>
              <a:t>Δίκτυα μεταξύ οργανισμών πολιτιστικής κληρονομιάς</a:t>
            </a:r>
            <a:endParaRPr lang="en-GB" sz="2000" b="1" dirty="0">
              <a:solidFill>
                <a:srgbClr val="A99374"/>
              </a:solidFill>
              <a:latin typeface="Candara"/>
              <a:ea typeface="Candara"/>
              <a:cs typeface="Candara"/>
              <a:sym typeface="Candara"/>
            </a:endParaRPr>
          </a:p>
        </p:txBody>
      </p:sp>
      <p:pic>
        <p:nvPicPr>
          <p:cNvPr id="139" name="Google Shape;139;p27"/>
          <p:cNvPicPr preferRelativeResize="0"/>
          <p:nvPr/>
        </p:nvPicPr>
        <p:blipFill rotWithShape="1">
          <a:blip r:embed="rId4">
            <a:alphaModFix/>
          </a:blip>
          <a:srcRect/>
          <a:stretch/>
        </p:blipFill>
        <p:spPr>
          <a:xfrm>
            <a:off x="479376" y="2924944"/>
            <a:ext cx="4054435" cy="28953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5" name="Google Shape;145;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5"/>
          <p:cNvSpPr txBox="1"/>
          <p:nvPr/>
        </p:nvSpPr>
        <p:spPr>
          <a:xfrm>
            <a:off x="0" y="89588"/>
            <a:ext cx="12192000" cy="461624"/>
          </a:xfrm>
          <a:prstGeom prst="rect">
            <a:avLst/>
          </a:prstGeom>
          <a:noFill/>
          <a:ln>
            <a:noFill/>
          </a:ln>
        </p:spPr>
        <p:txBody>
          <a:bodyPr spcFirstLastPara="1" wrap="square" lIns="91425" tIns="45700" rIns="91425" bIns="45700" anchor="t" anchorCtr="0">
            <a:spAutoFit/>
          </a:bodyPr>
          <a:lstStyle/>
          <a:p>
            <a:pPr marL="457200" lvl="1">
              <a:buSzPts val="3200"/>
            </a:pPr>
            <a:r>
              <a:rPr lang="el-GR" sz="2400" b="1" dirty="0" smtClean="0">
                <a:solidFill>
                  <a:schemeClr val="lt1"/>
                </a:solidFill>
                <a:latin typeface="Candara"/>
                <a:ea typeface="Candara"/>
                <a:cs typeface="Candara"/>
                <a:sym typeface="Candara"/>
              </a:rPr>
              <a:t>ΤΟΠΙΚΗ ΠΟΛΙΤΙΣΤΙΚΗ ΚΛΗΡΟΝΟΜΙΑ – ΤΟΠΟΣ ΚΑΙ ΑΥΘΕΝΤΙΚΟΤΗΤΑ</a:t>
            </a:r>
            <a:endParaRPr lang="en-GB" sz="2400" b="1" dirty="0">
              <a:solidFill>
                <a:schemeClr val="lt1"/>
              </a:solidFill>
              <a:latin typeface="Candara"/>
              <a:ea typeface="Candara"/>
              <a:cs typeface="Candara"/>
              <a:sym typeface="Candara"/>
            </a:endParaRPr>
          </a:p>
        </p:txBody>
      </p:sp>
      <p:sp>
        <p:nvSpPr>
          <p:cNvPr id="148" name="Google Shape;148;p5"/>
          <p:cNvSpPr txBox="1"/>
          <p:nvPr/>
        </p:nvSpPr>
        <p:spPr>
          <a:xfrm>
            <a:off x="4655840" y="1772816"/>
            <a:ext cx="6403457" cy="3046948"/>
          </a:xfrm>
          <a:prstGeom prst="rect">
            <a:avLst/>
          </a:prstGeom>
          <a:noFill/>
          <a:ln>
            <a:noFill/>
          </a:ln>
        </p:spPr>
        <p:txBody>
          <a:bodyPr spcFirstLastPara="1" wrap="square" lIns="91425" tIns="45700" rIns="91425" bIns="45700" anchor="t" anchorCtr="0">
            <a:spAutoFit/>
          </a:bodyPr>
          <a:lstStyle/>
          <a:p>
            <a:pPr marL="285750" indent="-285750">
              <a:buSzPts val="1600"/>
              <a:buFont typeface="Noto Sans Symbols"/>
              <a:buChar char="⮚"/>
            </a:pPr>
            <a:r>
              <a:rPr lang="el-GR" sz="1600" dirty="0" smtClean="0">
                <a:solidFill>
                  <a:srgbClr val="3F3F3F"/>
                </a:solidFill>
                <a:latin typeface="Candara"/>
                <a:ea typeface="Candara"/>
                <a:cs typeface="Candara"/>
                <a:sym typeface="Candara"/>
              </a:rPr>
              <a:t>Η ευρύτερη και βαθύτερη συμμετοχή των πολιτών φέρνει κοντά κοινότητες που έχουν αποστασιοποιηθεί, ώστε να μπορούν να επηρεάσουν το πώς προβάλλεται και διαμορφώνεται η μνήμη της περιοχής τους. Στην πιο φιλόδοξη μορφή της, αυτή η συμμετοχή δημιουργεί αίσθημα νοήματος, </a:t>
            </a:r>
            <a:r>
              <a:rPr lang="el-GR" sz="1600" dirty="0" err="1" smtClean="0">
                <a:solidFill>
                  <a:srgbClr val="3F3F3F"/>
                </a:solidFill>
                <a:latin typeface="Candara"/>
                <a:ea typeface="Candara"/>
                <a:cs typeface="Candara"/>
                <a:sym typeface="Candara"/>
              </a:rPr>
              <a:t>ανήκειν</a:t>
            </a:r>
            <a:r>
              <a:rPr lang="el-GR" sz="1600" dirty="0" smtClean="0">
                <a:solidFill>
                  <a:srgbClr val="3F3F3F"/>
                </a:solidFill>
                <a:latin typeface="Candara"/>
                <a:ea typeface="Candara"/>
                <a:cs typeface="Candara"/>
                <a:sym typeface="Candara"/>
              </a:rPr>
              <a:t> και γεφυρώνει κοινωνικούς διαχωρισμούς. </a:t>
            </a:r>
            <a:endParaRPr lang="en-US" sz="1600" dirty="0" smtClean="0">
              <a:solidFill>
                <a:srgbClr val="3F3F3F"/>
              </a:solidFill>
              <a:latin typeface="Candara"/>
              <a:ea typeface="Candara"/>
              <a:cs typeface="Candara"/>
              <a:sym typeface="Candara"/>
            </a:endParaRPr>
          </a:p>
          <a:p>
            <a:pPr marL="285750" indent="-285750">
              <a:buSzPts val="1600"/>
              <a:buFont typeface="Noto Sans Symbols"/>
              <a:buChar char="⮚"/>
            </a:pPr>
            <a:endParaRPr lang="el-GR" sz="1600" dirty="0" smtClean="0">
              <a:solidFill>
                <a:srgbClr val="3F3F3F"/>
              </a:solidFill>
              <a:latin typeface="Candara"/>
              <a:ea typeface="Candara"/>
              <a:cs typeface="Candara"/>
              <a:sym typeface="Candara"/>
            </a:endParaRPr>
          </a:p>
          <a:p>
            <a:pPr marL="285750" indent="-285750">
              <a:buSzPts val="1600"/>
              <a:buFont typeface="Noto Sans Symbols"/>
              <a:buChar char="⮚"/>
            </a:pPr>
            <a:r>
              <a:rPr lang="el-GR" sz="1600" dirty="0" smtClean="0">
                <a:solidFill>
                  <a:srgbClr val="3F3F3F"/>
                </a:solidFill>
                <a:latin typeface="Candara"/>
                <a:ea typeface="Candara"/>
                <a:cs typeface="Candara"/>
                <a:sym typeface="Candara"/>
              </a:rPr>
              <a:t>Η επίτευξη κοινωνικών αποτελεσμάτων μέσα από δράσεις πολιτιστικής κληρονομιάς μπορεί να συμβάλει, για παράδειγμα, στη βελτίωση των μαθησιακών αποτελεσμάτων στα σχολεία ή στην προσφορά δραστηριοτήτων που λειτουργούν ως κοινωνική υποστήριξη απέναντι στην απομόνωση ή στην κακή ψυχική υγεία. </a:t>
            </a:r>
            <a:endParaRPr lang="el-GR" sz="1600" dirty="0">
              <a:solidFill>
                <a:srgbClr val="3F3F3F"/>
              </a:solidFill>
              <a:latin typeface="Candara"/>
              <a:ea typeface="Candara"/>
              <a:cs typeface="Candara"/>
              <a:sym typeface="Candara"/>
            </a:endParaRPr>
          </a:p>
        </p:txBody>
      </p:sp>
      <p:sp>
        <p:nvSpPr>
          <p:cNvPr id="149" name="Google Shape;149;p5"/>
          <p:cNvSpPr txBox="1"/>
          <p:nvPr/>
        </p:nvSpPr>
        <p:spPr>
          <a:xfrm>
            <a:off x="4655840" y="1124744"/>
            <a:ext cx="6403457" cy="400069"/>
          </a:xfrm>
          <a:prstGeom prst="rect">
            <a:avLst/>
          </a:prstGeom>
          <a:noFill/>
          <a:ln>
            <a:noFill/>
          </a:ln>
        </p:spPr>
        <p:txBody>
          <a:bodyPr spcFirstLastPara="1" wrap="square" lIns="91425" tIns="45700" rIns="91425" bIns="45700" anchor="t" anchorCtr="0">
            <a:spAutoFit/>
          </a:bodyPr>
          <a:lstStyle/>
          <a:p>
            <a:pPr>
              <a:buSzPts val="2000"/>
            </a:pPr>
            <a:r>
              <a:rPr lang="el-GR" sz="2000" b="1" dirty="0" smtClean="0">
                <a:solidFill>
                  <a:srgbClr val="A99374"/>
                </a:solidFill>
                <a:latin typeface="Candara"/>
                <a:ea typeface="Candara"/>
                <a:cs typeface="Candara"/>
                <a:sym typeface="Candara"/>
              </a:rPr>
              <a:t>Ευρύτερη και βαθύτερη συμμετοχή των πολιτών</a:t>
            </a:r>
            <a:endParaRPr lang="en-GB" sz="2000" b="1" dirty="0">
              <a:solidFill>
                <a:srgbClr val="A99374"/>
              </a:solidFill>
              <a:latin typeface="Candara"/>
              <a:ea typeface="Candara"/>
              <a:cs typeface="Candara"/>
              <a:sym typeface="Candara"/>
            </a:endParaRPr>
          </a:p>
        </p:txBody>
      </p:sp>
      <p:pic>
        <p:nvPicPr>
          <p:cNvPr id="150" name="Google Shape;150;p5"/>
          <p:cNvPicPr preferRelativeResize="0"/>
          <p:nvPr/>
        </p:nvPicPr>
        <p:blipFill rotWithShape="1">
          <a:blip r:embed="rId4">
            <a:alphaModFix/>
          </a:blip>
          <a:srcRect/>
          <a:stretch/>
        </p:blipFill>
        <p:spPr>
          <a:xfrm>
            <a:off x="767408" y="2132856"/>
            <a:ext cx="3539963" cy="37223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6" name="Google Shape;156;p2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2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28"/>
          <p:cNvSpPr txBox="1"/>
          <p:nvPr/>
        </p:nvSpPr>
        <p:spPr>
          <a:xfrm>
            <a:off x="0" y="89588"/>
            <a:ext cx="12192000" cy="523180"/>
          </a:xfrm>
          <a:prstGeom prst="rect">
            <a:avLst/>
          </a:prstGeom>
          <a:noFill/>
          <a:ln>
            <a:noFill/>
          </a:ln>
        </p:spPr>
        <p:txBody>
          <a:bodyPr spcFirstLastPara="1" wrap="square" lIns="91425" tIns="45700" rIns="91425" bIns="45700" anchor="t" anchorCtr="0">
            <a:spAutoFit/>
          </a:bodyPr>
          <a:lstStyle/>
          <a:p>
            <a:pPr marL="457200" lvl="1">
              <a:buSzPts val="3200"/>
            </a:pPr>
            <a:r>
              <a:rPr lang="el-GR" sz="2800" b="1" dirty="0" smtClean="0">
                <a:solidFill>
                  <a:schemeClr val="lt1"/>
                </a:solidFill>
                <a:latin typeface="Candara"/>
                <a:ea typeface="Candara"/>
                <a:cs typeface="Candara"/>
                <a:sym typeface="Candara"/>
              </a:rPr>
              <a:t>ΤΟΠΙΚΗ ΠΟΛΙΤΙΣΤΙΚΗ ΚΛΗΡΟΝΟΜΙΑ – ΤΟΠΟΣ ΚΑΙ ΑΥΘΕΝΤΙΚΟΤΗΤ</a:t>
            </a:r>
            <a:r>
              <a:rPr lang="en-US" sz="2800" b="1" dirty="0" smtClean="0">
                <a:solidFill>
                  <a:schemeClr val="lt1"/>
                </a:solidFill>
                <a:latin typeface="Candara"/>
                <a:ea typeface="Candara"/>
                <a:cs typeface="Candara"/>
                <a:sym typeface="Candara"/>
              </a:rPr>
              <a:t>A</a:t>
            </a:r>
            <a:endParaRPr lang="en-GB" sz="2800" b="1" dirty="0">
              <a:solidFill>
                <a:schemeClr val="lt1"/>
              </a:solidFill>
              <a:latin typeface="Candara"/>
              <a:ea typeface="Candara"/>
              <a:cs typeface="Candara"/>
              <a:sym typeface="Candara"/>
            </a:endParaRPr>
          </a:p>
        </p:txBody>
      </p:sp>
      <p:sp>
        <p:nvSpPr>
          <p:cNvPr id="159" name="Google Shape;159;p28"/>
          <p:cNvSpPr txBox="1"/>
          <p:nvPr/>
        </p:nvSpPr>
        <p:spPr>
          <a:xfrm>
            <a:off x="3215680" y="1772816"/>
            <a:ext cx="7843617" cy="4770496"/>
          </a:xfrm>
          <a:prstGeom prst="rect">
            <a:avLst/>
          </a:prstGeom>
          <a:noFill/>
          <a:ln>
            <a:noFill/>
          </a:ln>
        </p:spPr>
        <p:txBody>
          <a:bodyPr spcFirstLastPara="1" wrap="square" lIns="91425" tIns="45700" rIns="91425" bIns="45700" anchor="t" anchorCtr="0">
            <a:spAutoFit/>
          </a:bodyPr>
          <a:lstStyle/>
          <a:p>
            <a:pPr marL="285750" indent="-285750">
              <a:buSzPts val="1600"/>
              <a:buFont typeface="Noto Sans Symbols"/>
              <a:buChar char="⮚"/>
            </a:pPr>
            <a:r>
              <a:rPr lang="el-GR" sz="1600" dirty="0" smtClean="0">
                <a:solidFill>
                  <a:srgbClr val="3F3F3F"/>
                </a:solidFill>
                <a:latin typeface="Candara"/>
                <a:ea typeface="Candara"/>
                <a:cs typeface="Candara"/>
                <a:sym typeface="Candara"/>
              </a:rPr>
              <a:t>Η δικτυωμένη κληρονομιά σημαίνει ότι υπάρχουν επαρκείς συνδέσεις στο πεδίο, ώστε η κληρονομιά να γίνεται κατανοητή και να αντιμετωπίζεται ως κοινός δημόσιος πόρος, ο οποίος υποστηρίζεται και ενισχύεται από την ποικιλομορφία των πολιτών και των οργανισμών. </a:t>
            </a:r>
          </a:p>
          <a:p>
            <a:pPr marL="285750" indent="-285750">
              <a:buSzPts val="1600"/>
              <a:buFont typeface="Noto Sans Symbols"/>
              <a:buChar char="⮚"/>
            </a:pPr>
            <a:r>
              <a:rPr lang="el-GR" sz="1600" dirty="0" smtClean="0">
                <a:solidFill>
                  <a:srgbClr val="3F3F3F"/>
                </a:solidFill>
                <a:latin typeface="Candara"/>
                <a:ea typeface="Candara"/>
                <a:cs typeface="Candara"/>
                <a:sym typeface="Candara"/>
              </a:rPr>
              <a:t>Ο ρόλος του τομέα της πολιτιστικής κληρονομιάς εξακολουθεί να περιλαμβάνει τη διευκόλυνση της πρόσβασης σε στοιχεία κληρονομιάς. Ωστόσο, μέσα από την ενδυνάμωση άλλων φορέων ώστε να εντάξουν την κληρονομιά στη σκέψη και στις δράσεις τους, η δικτυωμένη κληρονομιά μπορεί να έχει μετασχηματιστική επίδραση στους ανθρώπους και στους τόπους, βοηθώντας τις κοινότητες να δημιουργήσουν οι ίδιες κληρονομιά για το μέλλον. </a:t>
            </a:r>
          </a:p>
          <a:p>
            <a:pPr marL="285750" indent="-285750">
              <a:buSzPts val="1600"/>
              <a:buFont typeface="Noto Sans Symbols"/>
              <a:buChar char="⮚"/>
            </a:pPr>
            <a:r>
              <a:rPr lang="el-GR" sz="1600" dirty="0" smtClean="0">
                <a:solidFill>
                  <a:srgbClr val="3F3F3F"/>
                </a:solidFill>
                <a:latin typeface="Candara"/>
                <a:ea typeface="Candara"/>
                <a:cs typeface="Candara"/>
                <a:sym typeface="Candara"/>
              </a:rPr>
              <a:t>Ο τομέας της πολιτιστικής κληρονομιάς χρειάζεται σαφή κατανόηση των παραγόντων που οδηγούν στην επιτυχία, καθώς και των εργαλείων που απαιτούνται για να προσελκύσει την προσοχή των τοπικών αρχών και την υποστήριξη των εθνικών θεσμών. Η δικτυωμένη κληρονομιά αποτελεί ένα εξαιρετικό εργαλείο για την αντιμετώπιση αυτών των προκλήσεων. </a:t>
            </a:r>
          </a:p>
          <a:p>
            <a:pPr marL="285750" indent="-285750">
              <a:buSzPts val="1600"/>
              <a:buFont typeface="Noto Sans Symbols"/>
              <a:buChar char="⮚"/>
            </a:pPr>
            <a:r>
              <a:rPr lang="el-GR" sz="1600" dirty="0" smtClean="0">
                <a:solidFill>
                  <a:srgbClr val="3F3F3F"/>
                </a:solidFill>
                <a:latin typeface="Candara"/>
                <a:ea typeface="Candara"/>
                <a:cs typeface="Candara"/>
                <a:sym typeface="Candara"/>
              </a:rPr>
              <a:t>Υπάρχουν επίσης οφέλη από τη δικτυωμένη κληρονομιά σε εθνικό επίπεδο. Πολλοί εθνικοί οργανισμοί πολιτιστικής κληρονομιάς διαθέτουν περιφερειακά γραφεία, αλλά συχνά δεν έχουν την ικανότητα να συμμετέχουν σε τοπικό διάλογο με άλλους εθνικούς οργανισμούς στις πόλεις και στις περιφέρειες. </a:t>
            </a:r>
            <a:endParaRPr lang="el-GR" sz="1600" dirty="0">
              <a:solidFill>
                <a:srgbClr val="3F3F3F"/>
              </a:solidFill>
              <a:latin typeface="Candara"/>
              <a:ea typeface="Candara"/>
              <a:cs typeface="Candara"/>
              <a:sym typeface="Candara"/>
            </a:endParaRPr>
          </a:p>
        </p:txBody>
      </p:sp>
      <p:sp>
        <p:nvSpPr>
          <p:cNvPr id="160" name="Google Shape;160;p28"/>
          <p:cNvSpPr txBox="1"/>
          <p:nvPr/>
        </p:nvSpPr>
        <p:spPr>
          <a:xfrm>
            <a:off x="3215680" y="1124744"/>
            <a:ext cx="7843617" cy="400069"/>
          </a:xfrm>
          <a:prstGeom prst="rect">
            <a:avLst/>
          </a:prstGeom>
          <a:noFill/>
          <a:ln>
            <a:noFill/>
          </a:ln>
        </p:spPr>
        <p:txBody>
          <a:bodyPr spcFirstLastPara="1" wrap="square" lIns="91425" tIns="45700" rIns="91425" bIns="45700" anchor="t" anchorCtr="0">
            <a:spAutoFit/>
          </a:bodyPr>
          <a:lstStyle/>
          <a:p>
            <a:pPr lvl="0">
              <a:buSzPts val="2000"/>
            </a:pPr>
            <a:r>
              <a:rPr lang="el-GR" sz="2000" b="1" dirty="0" smtClean="0">
                <a:solidFill>
                  <a:srgbClr val="A99374"/>
                </a:solidFill>
                <a:latin typeface="Candara"/>
                <a:ea typeface="Candara"/>
                <a:cs typeface="Candara"/>
                <a:sym typeface="Candara"/>
              </a:rPr>
              <a:t>Δικτυωμένη κληρονομιά</a:t>
            </a:r>
            <a:endParaRPr lang="en-GB" sz="2000" b="1" dirty="0">
              <a:solidFill>
                <a:srgbClr val="A99374"/>
              </a:solidFill>
              <a:latin typeface="Candara"/>
              <a:ea typeface="Candara"/>
              <a:cs typeface="Candara"/>
              <a:sym typeface="Candara"/>
            </a:endParaRPr>
          </a:p>
        </p:txBody>
      </p:sp>
      <p:pic>
        <p:nvPicPr>
          <p:cNvPr id="161" name="Google Shape;161;p28"/>
          <p:cNvPicPr preferRelativeResize="0"/>
          <p:nvPr/>
        </p:nvPicPr>
        <p:blipFill rotWithShape="1">
          <a:blip r:embed="rId4">
            <a:alphaModFix/>
          </a:blip>
          <a:srcRect/>
          <a:stretch/>
        </p:blipFill>
        <p:spPr>
          <a:xfrm>
            <a:off x="479376" y="3356992"/>
            <a:ext cx="2375537" cy="24979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7" name="Google Shape;167;p6"/>
          <p:cNvSpPr/>
          <p:nvPr/>
        </p:nvSpPr>
        <p:spPr>
          <a:xfrm>
            <a:off x="360486" y="-1"/>
            <a:ext cx="10698811" cy="119675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6"/>
          <p:cNvSpPr/>
          <p:nvPr/>
        </p:nvSpPr>
        <p:spPr>
          <a:xfrm>
            <a:off x="0" y="0"/>
            <a:ext cx="10911016" cy="119675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6"/>
          <p:cNvSpPr txBox="1"/>
          <p:nvPr/>
        </p:nvSpPr>
        <p:spPr>
          <a:xfrm>
            <a:off x="0" y="89588"/>
            <a:ext cx="11280576" cy="1077178"/>
          </a:xfrm>
          <a:prstGeom prst="rect">
            <a:avLst/>
          </a:prstGeom>
          <a:noFill/>
          <a:ln>
            <a:noFill/>
          </a:ln>
        </p:spPr>
        <p:txBody>
          <a:bodyPr spcFirstLastPara="1" wrap="square" lIns="91425" tIns="45700" rIns="91425" bIns="45700" anchor="t" anchorCtr="0">
            <a:spAutoFit/>
          </a:bodyPr>
          <a:lstStyle/>
          <a:p>
            <a:pPr marL="457200" lvl="1">
              <a:buSzPts val="3200"/>
            </a:pPr>
            <a:r>
              <a:rPr lang="el-GR" sz="3200" b="1" dirty="0" smtClean="0">
                <a:solidFill>
                  <a:schemeClr val="lt1"/>
                </a:solidFill>
                <a:latin typeface="Candara"/>
                <a:ea typeface="Candara"/>
                <a:cs typeface="Candara"/>
                <a:sym typeface="Candara"/>
              </a:rPr>
              <a:t>Η ΣΥΜΒΟΛΗ ΤΗΣ ΚΛΗΡΟΝΟΜΙΑΣ ΣΤΗ ΔΙΑΜΟΡΦΩΣΗ ΤΟΠΙΚΗΣ ΤΑΥΤΟΤΗΤΑΣ</a:t>
            </a:r>
            <a:endParaRPr lang="en-GB" sz="3200" b="1" dirty="0">
              <a:solidFill>
                <a:schemeClr val="lt1"/>
              </a:solidFill>
              <a:latin typeface="Candara"/>
              <a:ea typeface="Candara"/>
              <a:cs typeface="Candara"/>
              <a:sym typeface="Candara"/>
            </a:endParaRPr>
          </a:p>
        </p:txBody>
      </p:sp>
      <p:sp>
        <p:nvSpPr>
          <p:cNvPr id="170" name="Google Shape;170;p6"/>
          <p:cNvSpPr txBox="1"/>
          <p:nvPr/>
        </p:nvSpPr>
        <p:spPr>
          <a:xfrm>
            <a:off x="3863752" y="2204864"/>
            <a:ext cx="7195545" cy="3539390"/>
          </a:xfrm>
          <a:prstGeom prst="rect">
            <a:avLst/>
          </a:prstGeom>
          <a:noFill/>
          <a:ln>
            <a:noFill/>
          </a:ln>
        </p:spPr>
        <p:txBody>
          <a:bodyPr spcFirstLastPara="1" wrap="square" lIns="91425" tIns="45700" rIns="91425" bIns="45700" anchor="t" anchorCtr="0">
            <a:spAutoFit/>
          </a:bodyPr>
          <a:lstStyle/>
          <a:p>
            <a:pPr marL="285750" indent="-285750">
              <a:buSzPts val="1600"/>
              <a:buFont typeface="Noto Sans Symbols"/>
              <a:buChar char="⮚"/>
            </a:pPr>
            <a:r>
              <a:rPr lang="el-GR" sz="1600" dirty="0" smtClean="0">
                <a:latin typeface="Candara"/>
                <a:ea typeface="Candara"/>
                <a:cs typeface="Candara"/>
                <a:sym typeface="Candara"/>
              </a:rPr>
              <a:t>Χωρίς την τοπική κληρονομιά, το τοπικό προϊόν μπορεί μόνο να κοινοποιηθεί, όχι να αποκτήσει ξεχωριστή ταυτότητα. Αυτό περιλαμβάνει διαφορές ανάμεσα σε γενιές, εθνικές ομάδες, θρησκευτικές ομάδες κ.ά. Η συμβολή των πολιτών, μέσω της δημιουργίας συνδέσεων ως προστιθέμενης αξίας, είναι ιδιαίτερα σημαντική. </a:t>
            </a:r>
          </a:p>
          <a:p>
            <a:pPr marL="285750" indent="-285750">
              <a:buSzPts val="1600"/>
              <a:buFont typeface="Noto Sans Symbols"/>
              <a:buChar char="⮚"/>
            </a:pPr>
            <a:r>
              <a:rPr lang="el-GR" sz="1600" dirty="0" smtClean="0">
                <a:latin typeface="Candara"/>
                <a:ea typeface="Candara"/>
                <a:cs typeface="Candara"/>
                <a:sym typeface="Candara"/>
              </a:rPr>
              <a:t>Η συμβολή των επίσημων θεσμών είναι απαραίτητη. Παράλληλα, η πραγματική στήριξη για την προώθηση άτυπων δικτύων και συνεργασιών θα πρέπει να θεωρείται μετασχηματιστική στρατηγική τοπικής ανάπτυξης, η οποία βασίζεται στη συμβολή διαφορετικών τμημάτων της κοινωνίας. </a:t>
            </a:r>
          </a:p>
          <a:p>
            <a:pPr marL="285750" indent="-285750">
              <a:buSzPts val="1600"/>
              <a:buFont typeface="Noto Sans Symbols"/>
              <a:buChar char="⮚"/>
            </a:pPr>
            <a:r>
              <a:rPr lang="el-GR" sz="1600" dirty="0" smtClean="0">
                <a:latin typeface="Candara"/>
                <a:ea typeface="Candara"/>
                <a:cs typeface="Candara"/>
                <a:sym typeface="Candara"/>
              </a:rPr>
              <a:t>Η βιωμένη εμπειρία μας στους τόπους όπου ζούμε, καθώς και η σύνδεσή μας με όσους έζησαν εκεί πριν από εμάς, δημιουργούν έναν βαθύ και ισχυρό δεσμό. Η ενίσχυση της κοινότητας και της ταυτότητας του τόπου σε νέες κοινοτικές περιοχές αποτελεί σημαντική συμβολή στην επιτυχημένη ανάπτυξη της χώρας. </a:t>
            </a:r>
            <a:endParaRPr lang="el-GR" sz="1600" dirty="0">
              <a:latin typeface="Candara"/>
              <a:ea typeface="Candara"/>
              <a:cs typeface="Candara"/>
              <a:sym typeface="Candara"/>
            </a:endParaRPr>
          </a:p>
        </p:txBody>
      </p:sp>
      <p:sp>
        <p:nvSpPr>
          <p:cNvPr id="171" name="Google Shape;171;p6"/>
          <p:cNvSpPr txBox="1"/>
          <p:nvPr/>
        </p:nvSpPr>
        <p:spPr>
          <a:xfrm>
            <a:off x="3863752" y="1628800"/>
            <a:ext cx="7195544" cy="400069"/>
          </a:xfrm>
          <a:prstGeom prst="rect">
            <a:avLst/>
          </a:prstGeom>
          <a:noFill/>
          <a:ln>
            <a:noFill/>
          </a:ln>
        </p:spPr>
        <p:txBody>
          <a:bodyPr spcFirstLastPara="1" wrap="square" lIns="91425" tIns="45700" rIns="91425" bIns="45700" anchor="t" anchorCtr="0">
            <a:spAutoFit/>
          </a:bodyPr>
          <a:lstStyle/>
          <a:p>
            <a:pPr>
              <a:buSzPts val="2000"/>
            </a:pPr>
            <a:r>
              <a:rPr lang="el-GR" sz="2000" b="1" dirty="0" smtClean="0">
                <a:solidFill>
                  <a:srgbClr val="A99374"/>
                </a:solidFill>
                <a:latin typeface="Candara"/>
                <a:ea typeface="Candara"/>
                <a:cs typeface="Candara"/>
                <a:sym typeface="Candara"/>
              </a:rPr>
              <a:t>Ενίσχυση της κοινότητας και της τοπικής ταυτότητας</a:t>
            </a:r>
            <a:endParaRPr lang="en-GB" sz="2000" b="1" dirty="0">
              <a:solidFill>
                <a:srgbClr val="A99374"/>
              </a:solidFill>
              <a:latin typeface="Candara"/>
              <a:ea typeface="Candara"/>
              <a:cs typeface="Candara"/>
              <a:sym typeface="Candara"/>
            </a:endParaRPr>
          </a:p>
        </p:txBody>
      </p:sp>
      <p:pic>
        <p:nvPicPr>
          <p:cNvPr id="172" name="Google Shape;172;p6"/>
          <p:cNvPicPr preferRelativeResize="0"/>
          <p:nvPr/>
        </p:nvPicPr>
        <p:blipFill rotWithShape="1">
          <a:blip r:embed="rId4">
            <a:alphaModFix/>
          </a:blip>
          <a:srcRect/>
          <a:stretch/>
        </p:blipFill>
        <p:spPr>
          <a:xfrm>
            <a:off x="767408" y="3356992"/>
            <a:ext cx="2375537" cy="2497918"/>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1334</Words>
  <Application>Microsoft Office PowerPoint</Application>
  <PresentationFormat>Προσαρμογή</PresentationFormat>
  <Paragraphs>66</Paragraphs>
  <Slides>12</Slides>
  <Notes>12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12</vt:i4>
      </vt:variant>
    </vt:vector>
  </HeadingPairs>
  <TitlesOfParts>
    <vt:vector size="19" baseType="lpstr">
      <vt:lpstr>Arial</vt:lpstr>
      <vt:lpstr>Candara</vt:lpstr>
      <vt:lpstr>Calibri</vt:lpstr>
      <vt:lpstr>Times New Roman</vt:lpstr>
      <vt:lpstr>Noto Sans Symbols</vt:lpstr>
      <vt:lpstr>Wingdings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21</cp:revision>
  <dcterms:created xsi:type="dcterms:W3CDTF">2024-06-10T15:48:53Z</dcterms:created>
  <dcterms:modified xsi:type="dcterms:W3CDTF">2026-05-12T16:22:26Z</dcterms:modified>
</cp:coreProperties>
</file>