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8" r:id="rId11"/>
  </p:sldIdLst>
  <p:sldSz cx="12192000" cy="6858000"/>
  <p:notesSz cx="6858000" cy="9144000"/>
  <p:embeddedFontLst>
    <p:embeddedFont>
      <p:font typeface="Candara" pitchFamily="34" charset="0"/>
      <p:regular r:id="rId13"/>
      <p:bold r:id="rId14"/>
      <p:italic r:id="rId15"/>
      <p:boldItalic r:id="rId16"/>
    </p:embeddedFont>
    <p:embeddedFont>
      <p:font typeface="Calibri"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4" roundtripDataSignature="AMtx7miVSW6/7T1isTFXTJ/ifXCYP5MGNw=="/>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96" y="-132"/>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8" name="Google Shape;11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9" name="Google Shape;13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9" name="Google Shape;14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a:spLocks noGrp="1"/>
          </p:cNvSpPr>
          <p:nvPr>
            <p:ph type="pic" idx="2"/>
          </p:nvPr>
        </p:nvSpPr>
        <p:spPr>
          <a:xfrm>
            <a:off x="5183188" y="987425"/>
            <a:ext cx="6172200" cy="4873625"/>
          </a:xfrm>
          <a:prstGeom prst="rect">
            <a:avLst/>
          </a:prstGeom>
          <a:noFill/>
          <a:ln>
            <a:noFill/>
          </a:ln>
        </p:spPr>
      </p:sp>
      <p:sp>
        <p:nvSpPr>
          <p:cNvPr id="64" name="Google Shape;64;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earth.google.com/web" TargetMode="Externa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3.jpeg"/><Relationship Id="rId3" Type="http://schemas.openxmlformats.org/officeDocument/2006/relationships/notesSlide" Target="../notesSlides/notesSlide10.xml"/><Relationship Id="rId7" Type="http://schemas.openxmlformats.org/officeDocument/2006/relationships/image" Target="../media/image9.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1.png"/><Relationship Id="rId9"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24"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24"/>
          <p:cNvSpPr txBox="1"/>
          <p:nvPr/>
        </p:nvSpPr>
        <p:spPr>
          <a:xfrm>
            <a:off x="-3" y="2724026"/>
            <a:ext cx="12192000" cy="1385400"/>
          </a:xfrm>
          <a:prstGeom prst="rect">
            <a:avLst/>
          </a:prstGeom>
          <a:solidFill>
            <a:srgbClr val="72BC59"/>
          </a:solidFill>
          <a:ln>
            <a:noFill/>
          </a:ln>
        </p:spPr>
        <p:txBody>
          <a:bodyPr spcFirstLastPara="1" wrap="square" lIns="91400" tIns="45700" rIns="91400" bIns="45700" anchor="t" anchorCtr="0">
            <a:spAutoFit/>
          </a:bodyPr>
          <a:lstStyle/>
          <a:p>
            <a:pPr marL="0" lvl="0" indent="0" algn="ctr" rtl="0">
              <a:spcBef>
                <a:spcPts val="0"/>
              </a:spcBef>
              <a:spcAft>
                <a:spcPts val="0"/>
              </a:spcAft>
              <a:buNone/>
            </a:pPr>
            <a:r>
              <a:rPr lang="en-GB" sz="2800" b="1">
                <a:solidFill>
                  <a:srgbClr val="FFFFFF"/>
                </a:solidFill>
                <a:latin typeface="Candara"/>
                <a:ea typeface="Candara"/>
                <a:cs typeface="Candara"/>
                <a:sym typeface="Candara"/>
              </a:rPr>
              <a:t>ΠΡΟΓΡΑΜΜΑ ΕΚΠΑΙΔΕΥΣΗΣ</a:t>
            </a:r>
            <a:endParaRPr sz="2800" b="1">
              <a:solidFill>
                <a:srgbClr val="FFFFFF"/>
              </a:solidFill>
              <a:latin typeface="Candara"/>
              <a:ea typeface="Candara"/>
              <a:cs typeface="Candara"/>
              <a:sym typeface="Candara"/>
            </a:endParaRPr>
          </a:p>
          <a:p>
            <a:pPr marL="0" lvl="0" indent="0" algn="ctr" rtl="0">
              <a:spcBef>
                <a:spcPts val="0"/>
              </a:spcBef>
              <a:spcAft>
                <a:spcPts val="0"/>
              </a:spcAft>
              <a:buNone/>
            </a:pPr>
            <a:endParaRPr sz="2800" b="1">
              <a:solidFill>
                <a:srgbClr val="FFFFFF"/>
              </a:solidFill>
              <a:latin typeface="Candara"/>
              <a:ea typeface="Candara"/>
              <a:cs typeface="Candara"/>
              <a:sym typeface="Candara"/>
            </a:endParaRPr>
          </a:p>
          <a:p>
            <a:pPr marL="0" lvl="0" indent="0" algn="ctr" rtl="0">
              <a:spcBef>
                <a:spcPts val="0"/>
              </a:spcBef>
              <a:spcAft>
                <a:spcPts val="0"/>
              </a:spcAft>
              <a:buNone/>
            </a:pPr>
            <a:r>
              <a:rPr lang="en-GB" sz="2800" b="1">
                <a:solidFill>
                  <a:srgbClr val="FFFFFF"/>
                </a:solidFill>
                <a:latin typeface="Candara"/>
                <a:ea typeface="Candara"/>
                <a:cs typeface="Candara"/>
                <a:sym typeface="Candara"/>
              </a:rPr>
              <a:t>ΜΑΘΗΣΙΑΚΗ ΕΝΟΤΗΤΑ 7: Ψηφιακές Δεξιότητες</a:t>
            </a:r>
            <a:endParaRPr sz="2800" b="1">
              <a:solidFill>
                <a:srgbClr val="FFFFFF"/>
              </a:solidFill>
              <a:latin typeface="Candara"/>
              <a:ea typeface="Candara"/>
              <a:cs typeface="Candara"/>
              <a:sym typeface="Candara"/>
            </a:endParaRPr>
          </a:p>
        </p:txBody>
      </p:sp>
      <p:sp>
        <p:nvSpPr>
          <p:cNvPr id="86" name="Google Shape;86;p24"/>
          <p:cNvSpPr txBox="1"/>
          <p:nvPr/>
        </p:nvSpPr>
        <p:spPr>
          <a:xfrm>
            <a:off x="3048000" y="2141384"/>
            <a:ext cx="60960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pic>
        <p:nvPicPr>
          <p:cNvPr id="7" name="6 - Εικόνα" descr="cc-brand-1.png"/>
          <p:cNvPicPr>
            <a:picLocks noChangeAspect="1"/>
          </p:cNvPicPr>
          <p:nvPr/>
        </p:nvPicPr>
        <p:blipFill>
          <a:blip r:embed="rId4"/>
          <a:stretch>
            <a:fillRect/>
          </a:stretch>
        </p:blipFill>
        <p:spPr>
          <a:xfrm>
            <a:off x="10688715" y="6078746"/>
            <a:ext cx="1503285" cy="779254"/>
          </a:xfrm>
          <a:prstGeom prst="rect">
            <a:avLst/>
          </a:prstGeom>
        </p:spPr>
      </p:pic>
      <p:sp>
        <p:nvSpPr>
          <p:cNvPr id="8"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9"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5"/>
          <a:stretch>
            <a:fillRect/>
          </a:stretch>
        </p:blipFill>
        <p:spPr>
          <a:xfrm>
            <a:off x="311501" y="6252809"/>
            <a:ext cx="2127367" cy="40252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2" descr="A logo with a tree in the middle&#10;&#10;Description automatically generated"/>
          <p:cNvPicPr preferRelativeResize="0"/>
          <p:nvPr/>
        </p:nvPicPr>
        <p:blipFill rotWithShape="1">
          <a:blip r:embed="rId3">
            <a:alphaModFix/>
          </a:blip>
          <a:srcRect/>
          <a:stretch/>
        </p:blipFill>
        <p:spPr>
          <a:xfrm>
            <a:off x="105509" y="6258460"/>
            <a:ext cx="509951" cy="509951"/>
          </a:xfrm>
          <a:prstGeom prst="rect">
            <a:avLst/>
          </a:prstGeom>
          <a:noFill/>
          <a:ln>
            <a:noFill/>
          </a:ln>
        </p:spPr>
      </p:pic>
      <p:sp>
        <p:nvSpPr>
          <p:cNvPr id="94" name="Google Shape;94;p2"/>
          <p:cNvSpPr/>
          <p:nvPr/>
        </p:nvSpPr>
        <p:spPr>
          <a:xfrm>
            <a:off x="738554" y="1590682"/>
            <a:ext cx="10876200" cy="28581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5" name="Google Shape;95;p2"/>
          <p:cNvSpPr txBox="1"/>
          <p:nvPr/>
        </p:nvSpPr>
        <p:spPr>
          <a:xfrm>
            <a:off x="-79131" y="2074783"/>
            <a:ext cx="12192000" cy="12006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ctr" rtl="0">
              <a:spcBef>
                <a:spcPts val="1200"/>
              </a:spcBef>
              <a:spcAft>
                <a:spcPts val="0"/>
              </a:spcAft>
              <a:buNone/>
            </a:pPr>
            <a:r>
              <a:rPr lang="en-GB" sz="2800" b="1" i="0">
                <a:solidFill>
                  <a:srgbClr val="FFFFFF"/>
                </a:solidFill>
                <a:latin typeface="Candara"/>
                <a:ea typeface="Candara"/>
                <a:cs typeface="Candara"/>
                <a:sym typeface="Candara"/>
              </a:rPr>
              <a:t>ΜΑΘΗΜΑ 1: </a:t>
            </a:r>
            <a:r>
              <a:rPr lang="en-GB" sz="3600" b="1" i="0">
                <a:solidFill>
                  <a:srgbClr val="FFFFFF"/>
                </a:solidFill>
                <a:latin typeface="Candara"/>
                <a:ea typeface="Candara"/>
                <a:cs typeface="Candara"/>
                <a:sym typeface="Candara"/>
              </a:rPr>
              <a:t>Εισαγωγή στα Ψηφιακά Εργαλεία για την Τεκμηρίωση της Κληρονομιάς</a:t>
            </a:r>
            <a:endParaRPr sz="2800" b="1" i="0">
              <a:solidFill>
                <a:srgbClr val="FFFFFF"/>
              </a:solidFill>
              <a:latin typeface="Candara"/>
              <a:ea typeface="Candara"/>
              <a:cs typeface="Candara"/>
              <a:sym typeface="Candar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3"/>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 name="Google Shape;103;p3"/>
          <p:cNvSpPr txBox="1"/>
          <p:nvPr/>
        </p:nvSpPr>
        <p:spPr>
          <a:xfrm>
            <a:off x="0" y="89588"/>
            <a:ext cx="9646500" cy="12006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600" b="1">
                <a:solidFill>
                  <a:srgbClr val="FFFFFF"/>
                </a:solidFill>
                <a:latin typeface="Candara"/>
                <a:ea typeface="Candara"/>
                <a:cs typeface="Candara"/>
                <a:sym typeface="Candara"/>
              </a:rPr>
              <a:t>Εισαγωγή στα Ψηφιακά Εργαλεία για την Τεκμηρίωση της Κληρονομιάς</a:t>
            </a:r>
            <a:endParaRPr sz="3600" b="1">
              <a:solidFill>
                <a:srgbClr val="FFFFFF"/>
              </a:solidFill>
              <a:latin typeface="Candara"/>
              <a:ea typeface="Candara"/>
              <a:cs typeface="Candara"/>
              <a:sym typeface="Candara"/>
            </a:endParaRPr>
          </a:p>
        </p:txBody>
      </p:sp>
      <p:sp>
        <p:nvSpPr>
          <p:cNvPr id="104" name="Google Shape;104;p3"/>
          <p:cNvSpPr txBox="1"/>
          <p:nvPr/>
        </p:nvSpPr>
        <p:spPr>
          <a:xfrm>
            <a:off x="451396" y="1575997"/>
            <a:ext cx="10206600" cy="46230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1665" b="0">
                <a:solidFill>
                  <a:srgbClr val="3F3F3F"/>
                </a:solidFill>
                <a:latin typeface="Candara"/>
                <a:ea typeface="Candara"/>
                <a:cs typeface="Candara"/>
                <a:sym typeface="Candara"/>
              </a:rPr>
              <a:t>Στόχοι του μαθήματος:</a:t>
            </a:r>
            <a:endParaRPr sz="1665" b="0">
              <a:solidFill>
                <a:srgbClr val="3F3F3F"/>
              </a:solidFill>
              <a:latin typeface="Candara"/>
              <a:ea typeface="Candara"/>
              <a:cs typeface="Candara"/>
              <a:sym typeface="Candara"/>
            </a:endParaRPr>
          </a:p>
          <a:p>
            <a:pPr marL="0" lvl="0" indent="0" algn="l" rtl="0">
              <a:spcBef>
                <a:spcPts val="1800"/>
              </a:spcBef>
              <a:spcAft>
                <a:spcPts val="0"/>
              </a:spcAft>
              <a:buNone/>
            </a:pPr>
            <a:endParaRPr sz="1665" b="0">
              <a:solidFill>
                <a:srgbClr val="3F3F3F"/>
              </a:solidFill>
              <a:latin typeface="Candara"/>
              <a:ea typeface="Candara"/>
              <a:cs typeface="Candara"/>
              <a:sym typeface="Candara"/>
            </a:endParaRPr>
          </a:p>
          <a:p>
            <a:pPr marL="457200" lvl="0" indent="-334328" algn="l" rtl="0">
              <a:spcBef>
                <a:spcPts val="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Μάθετε πώς τα ψηφιακά εργαλεία μπορούν να διατηρήσουν την πολιτιστική και φυσική κληρονομιά.</a:t>
            </a:r>
            <a:endParaRPr sz="1665" b="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Εξερευνήστε εργαλεία όπως το Google Earth, το Canva και το GIS Mapping.</a:t>
            </a:r>
            <a:endParaRPr sz="1665" b="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Κατανοήστε πώς αυτά τα εργαλεία βοηθούν να γίνουν οι τοποθεσίες κληρονομιάς πιο προσιτές και ελκυστικές.</a:t>
            </a:r>
            <a:endParaRPr sz="1665" b="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Το αποτέλεσμα: δημιουργήστε ένα απλό ψηφιακό έργο για την προβολή της πολιτιστικής και φυσικής κληρονομιάς.</a:t>
            </a:r>
            <a:endParaRPr sz="1665" b="0">
              <a:solidFill>
                <a:srgbClr val="3F3F3F"/>
              </a:solidFill>
              <a:latin typeface="Candara"/>
              <a:ea typeface="Candara"/>
              <a:cs typeface="Candara"/>
              <a:sym typeface="Candara"/>
            </a:endParaRPr>
          </a:p>
          <a:p>
            <a:pPr marL="0" lvl="0" indent="0" algn="l" rtl="0">
              <a:spcBef>
                <a:spcPts val="1800"/>
              </a:spcBef>
              <a:spcAft>
                <a:spcPts val="0"/>
              </a:spcAft>
              <a:buNone/>
            </a:pPr>
            <a:r>
              <a:rPr lang="en-GB" sz="1665" b="0">
                <a:solidFill>
                  <a:srgbClr val="3F3F3F"/>
                </a:solidFill>
                <a:latin typeface="Candara"/>
                <a:ea typeface="Candara"/>
                <a:cs typeface="Candara"/>
                <a:sym typeface="Candara"/>
              </a:rPr>
              <a:t>Τα ψηφιακά εργαλεία διαδραματίζουν κρίσιμο ρόλο στη διατήρηση της πολιτιστικής και φυσικής κληρονομιάς για τις μελλοντικές γενιές.</a:t>
            </a:r>
            <a:endParaRPr sz="1665" b="0">
              <a:solidFill>
                <a:srgbClr val="3F3F3F"/>
              </a:solidFill>
              <a:latin typeface="Candara"/>
              <a:ea typeface="Candara"/>
              <a:cs typeface="Candara"/>
              <a:sym typeface="Candara"/>
            </a:endParaRPr>
          </a:p>
          <a:p>
            <a:pPr marL="0" lvl="0" indent="0" algn="l" rtl="0">
              <a:spcBef>
                <a:spcPts val="750"/>
              </a:spcBef>
              <a:spcAft>
                <a:spcPts val="0"/>
              </a:spcAft>
              <a:buNone/>
            </a:pPr>
            <a:r>
              <a:rPr lang="en-GB" sz="1665" b="0">
                <a:solidFill>
                  <a:srgbClr val="3F3F3F"/>
                </a:solidFill>
                <a:latin typeface="Candara"/>
                <a:ea typeface="Candara"/>
                <a:cs typeface="Candara"/>
                <a:sym typeface="Candara"/>
              </a:rPr>
              <a:t>Αυτά τα εργαλεία βοηθούν στην τεκμηρίωση, διατήρηση και κοινή χρήση της κληρονομιάς με νέους, διαδραστικούς τρόπους.</a:t>
            </a:r>
            <a:endParaRPr sz="1665" b="0">
              <a:solidFill>
                <a:srgbClr val="3F3F3F"/>
              </a:solidFill>
              <a:latin typeface="Candara"/>
              <a:ea typeface="Candara"/>
              <a:cs typeface="Candara"/>
              <a:sym typeface="Candara"/>
            </a:endParaRPr>
          </a:p>
          <a:p>
            <a:pPr marL="0" lvl="0" indent="0" algn="l" rtl="0">
              <a:spcBef>
                <a:spcPts val="750"/>
              </a:spcBef>
              <a:spcAft>
                <a:spcPts val="0"/>
              </a:spcAft>
              <a:buNone/>
            </a:pPr>
            <a:r>
              <a:rPr lang="en-GB" sz="1665" b="0">
                <a:solidFill>
                  <a:srgbClr val="3F3F3F"/>
                </a:solidFill>
                <a:latin typeface="Candara"/>
                <a:ea typeface="Candara"/>
                <a:cs typeface="Candara"/>
                <a:sym typeface="Candara"/>
              </a:rPr>
              <a:t>Σε αυτό το μάθημα, θα εξερευνήσουμε το Google Earth, το Canva και το GIS Mapping και θα κατανοήσουμε πώς υποστηρίζουν την εκπαίδευση και τη διατήρηση της κληρονομιάς.</a:t>
            </a:r>
            <a:endParaRPr sz="1665" b="0">
              <a:solidFill>
                <a:srgbClr val="3F3F3F"/>
              </a:solidFill>
              <a:latin typeface="Candara"/>
              <a:ea typeface="Candara"/>
              <a:cs typeface="Candara"/>
              <a:sym typeface="Candara"/>
            </a:endParaRPr>
          </a:p>
        </p:txBody>
      </p:sp>
      <p:sp>
        <p:nvSpPr>
          <p:cNvPr id="105" name="Google Shape;105;p3"/>
          <p:cNvSpPr txBox="1"/>
          <p:nvPr/>
        </p:nvSpPr>
        <p:spPr>
          <a:xfrm>
            <a:off x="598803" y="972236"/>
            <a:ext cx="6098100" cy="3078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1400" b="1">
                <a:solidFill>
                  <a:srgbClr val="A99374"/>
                </a:solidFill>
                <a:latin typeface="Candara"/>
                <a:ea typeface="Candara"/>
                <a:cs typeface="Candara"/>
                <a:sym typeface="Candara"/>
              </a:rPr>
              <a:t>Πώς η Τεχνολογία Μπορεί να Βοηθήσει στη Διατήρηση της Κληρονομιάς μας</a:t>
            </a:r>
            <a:endParaRPr sz="1400" b="1">
              <a:solidFill>
                <a:srgbClr val="A99374"/>
              </a:solidFill>
              <a:latin typeface="Candara"/>
              <a:ea typeface="Candara"/>
              <a:cs typeface="Candara"/>
              <a:sym typeface="Candar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1" name="Google Shape;111;p4"/>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 name="Google Shape;112;p4"/>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4"/>
          <p:cNvSpPr txBox="1"/>
          <p:nvPr/>
        </p:nvSpPr>
        <p:spPr>
          <a:xfrm>
            <a:off x="-1" y="89588"/>
            <a:ext cx="13313100" cy="15699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200" b="1" i="0">
                <a:solidFill>
                  <a:srgbClr val="FFFFFF"/>
                </a:solidFill>
                <a:latin typeface="Candara"/>
                <a:ea typeface="Candara"/>
                <a:cs typeface="Candara"/>
                <a:sym typeface="Candara"/>
              </a:rPr>
              <a:t>Τι είναι το Google Earth; - Εξερεύνηση Τοποθεσιών Κληρονομιάς Παγκοσμίως</a:t>
            </a:r>
            <a:endParaRPr sz="3200" b="1" i="0">
              <a:solidFill>
                <a:srgbClr val="FFFFFF"/>
              </a:solidFill>
              <a:latin typeface="Candara"/>
              <a:ea typeface="Candara"/>
              <a:cs typeface="Candara"/>
              <a:sym typeface="Candara"/>
            </a:endParaRPr>
          </a:p>
          <a:p>
            <a:pPr marL="457200" marR="0" lvl="0" indent="0" algn="l" rtl="0">
              <a:spcBef>
                <a:spcPts val="0"/>
              </a:spcBef>
              <a:spcAft>
                <a:spcPts val="0"/>
              </a:spcAft>
              <a:buNone/>
            </a:pPr>
            <a:r>
              <a:rPr lang="en-GB" sz="3200" b="1" i="0">
                <a:solidFill>
                  <a:srgbClr val="FFFFFF"/>
                </a:solidFill>
                <a:latin typeface="Candara"/>
                <a:ea typeface="Candara"/>
                <a:cs typeface="Candara"/>
                <a:sym typeface="Candara"/>
              </a:rPr>
              <a:t>Χαρτογράφηση Τοποθεσιών Κληρονομιάς</a:t>
            </a:r>
            <a:endParaRPr sz="3200" b="1" i="0">
              <a:solidFill>
                <a:srgbClr val="FFFFFF"/>
              </a:solidFill>
              <a:latin typeface="Candara"/>
              <a:ea typeface="Candara"/>
              <a:cs typeface="Candara"/>
              <a:sym typeface="Candara"/>
            </a:endParaRPr>
          </a:p>
        </p:txBody>
      </p:sp>
      <p:sp>
        <p:nvSpPr>
          <p:cNvPr id="114" name="Google Shape;114;p4"/>
          <p:cNvSpPr txBox="1"/>
          <p:nvPr/>
        </p:nvSpPr>
        <p:spPr>
          <a:xfrm>
            <a:off x="484053" y="1608649"/>
            <a:ext cx="10206600" cy="28746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42900" algn="l" rtl="0">
              <a:spcBef>
                <a:spcPts val="0"/>
              </a:spcBef>
              <a:spcAft>
                <a:spcPts val="0"/>
              </a:spcAft>
              <a:buClr>
                <a:srgbClr val="3F3F3F"/>
              </a:buClr>
              <a:buSzPts val="1800"/>
              <a:buFont typeface="Candara"/>
              <a:buChar char="●"/>
            </a:pPr>
            <a:r>
              <a:rPr lang="en-GB" sz="1800" b="0" i="0">
                <a:solidFill>
                  <a:srgbClr val="3F3F3F"/>
                </a:solidFill>
                <a:latin typeface="Candara"/>
                <a:ea typeface="Candara"/>
                <a:cs typeface="Candara"/>
                <a:sym typeface="Candara"/>
              </a:rPr>
              <a:t>Το Google Earth είναι ένα ψηφιακό εργαλείο χαρτογράφησης που σας επιτρέπει να εξερευνήσετε τον κόσμο εικονικά.</a:t>
            </a:r>
            <a:endParaRPr sz="1800" b="0" i="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i="0">
                <a:solidFill>
                  <a:srgbClr val="3F3F3F"/>
                </a:solidFill>
                <a:latin typeface="Candara"/>
                <a:ea typeface="Candara"/>
                <a:cs typeface="Candara"/>
                <a:sym typeface="Candara"/>
              </a:rPr>
              <a:t>Μπορείτε να δείτε δορυφορικές εικόνες, τρισδιάστατα μοντέλα και χάρτες ιστορικών οροσήμων, πολιτιστικών τοποθεσιών και φυσικών χαρακτηριστικών.</a:t>
            </a:r>
            <a:endParaRPr sz="1800" b="0" i="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i="0">
                <a:solidFill>
                  <a:srgbClr val="3F3F3F"/>
                </a:solidFill>
                <a:latin typeface="Candara"/>
                <a:ea typeface="Candara"/>
                <a:cs typeface="Candara"/>
                <a:sym typeface="Candara"/>
              </a:rPr>
              <a:t>Το Google Earth επιτρέπει στους χρήστες να σχολιάζουν και να μοιράζονται πληροφορίες σχετικά με αυτές τις τοποθεσίες, δημιουργώντας εικονικές περιηγήσεις που εκπαιδεύουν άλλους για τη σημασία τους.</a:t>
            </a:r>
            <a:endParaRPr sz="1800" b="0" i="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i="0">
                <a:solidFill>
                  <a:srgbClr val="3F3F3F"/>
                </a:solidFill>
                <a:latin typeface="Candara"/>
                <a:ea typeface="Candara"/>
                <a:cs typeface="Candara"/>
                <a:sym typeface="Candara"/>
              </a:rPr>
              <a:t>Βοηθά στην τεκμηρίωση των τοποθεσιών κληρονομιάς χαρτογραφώντας τις τοποθεσίες τους, προσφέροντας μια ευρύτερη άποψη του παγκόσμιου τοπίου κληρονομιάς.</a:t>
            </a:r>
            <a:endParaRPr sz="1800" b="0" i="0">
              <a:solidFill>
                <a:srgbClr val="3F3F3F"/>
              </a:solidFill>
              <a:latin typeface="Candara"/>
              <a:ea typeface="Candara"/>
              <a:cs typeface="Candara"/>
              <a:sym typeface="Candara"/>
            </a:endParaRPr>
          </a:p>
        </p:txBody>
      </p:sp>
      <p:sp>
        <p:nvSpPr>
          <p:cNvPr id="115" name="Google Shape;115;p4"/>
          <p:cNvSpPr txBox="1"/>
          <p:nvPr/>
        </p:nvSpPr>
        <p:spPr>
          <a:xfrm>
            <a:off x="484053" y="918849"/>
            <a:ext cx="6098100" cy="3309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1550" b="1" i="0">
                <a:solidFill>
                  <a:srgbClr val="A99374"/>
                </a:solidFill>
                <a:latin typeface="Candara"/>
                <a:ea typeface="Candara"/>
                <a:cs typeface="Candara"/>
                <a:sym typeface="Candara"/>
              </a:rPr>
              <a:t>Χαρτογράφηση και Οπτικοποίηση της Πολιτιστικής Κληρονομιάς</a:t>
            </a:r>
            <a:endParaRPr sz="1550" b="1" i="0">
              <a:solidFill>
                <a:srgbClr val="A99374"/>
              </a:solidFill>
              <a:latin typeface="Candara"/>
              <a:ea typeface="Candara"/>
              <a:cs typeface="Candara"/>
              <a:sym typeface="Candar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21" name="Google Shape;121;p5"/>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2" name="Google Shape;122;p5"/>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3" name="Google Shape;123;p5"/>
          <p:cNvSpPr txBox="1"/>
          <p:nvPr/>
        </p:nvSpPr>
        <p:spPr>
          <a:xfrm>
            <a:off x="0" y="89588"/>
            <a:ext cx="12192000" cy="6465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600" b="1" i="0">
                <a:solidFill>
                  <a:srgbClr val="FFFFFF"/>
                </a:solidFill>
                <a:latin typeface="Candara"/>
                <a:ea typeface="Candara"/>
                <a:cs typeface="Candara"/>
                <a:sym typeface="Candara"/>
              </a:rPr>
              <a:t>Τι είναι το Canva; Οπτική Αφηγήση με Ψηφιακό Σχεδιασμό</a:t>
            </a:r>
            <a:endParaRPr sz="3600" b="1" i="0">
              <a:solidFill>
                <a:srgbClr val="FFFFFF"/>
              </a:solidFill>
              <a:latin typeface="Candara"/>
              <a:ea typeface="Candara"/>
              <a:cs typeface="Candara"/>
              <a:sym typeface="Candara"/>
            </a:endParaRPr>
          </a:p>
        </p:txBody>
      </p:sp>
      <p:sp>
        <p:nvSpPr>
          <p:cNvPr id="124" name="Google Shape;124;p5"/>
          <p:cNvSpPr txBox="1"/>
          <p:nvPr/>
        </p:nvSpPr>
        <p:spPr>
          <a:xfrm>
            <a:off x="484051" y="1608649"/>
            <a:ext cx="6649500" cy="42252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34328" algn="l" rtl="0">
              <a:spcBef>
                <a:spcPts val="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Το Canva είναι ένα εργαλείο γραφιστικού σχεδιασμού που επιτρέπει στους χρήστες να δημιουργούν οπτικά ελκυστικό περιεχόμενο, όπως αφίσες, φωτο-ιστορίες και παρουσιάσεις.</a:t>
            </a:r>
            <a:endParaRPr sz="1665" b="0" i="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Μπορείτε να συνδυάσετε εικόνες, κείμενο και σχεδιαστικά στοιχεία για να πείτε μια συναρπαστική ιστορία σχετικά με την πολιτιστική ή φυσική κληρονομιά.</a:t>
            </a:r>
            <a:endParaRPr sz="1665" b="0" i="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Είναι εύκολο στη χρήση και επιτρέπει σε μη σχεδιαστές να δημιουργούν υλικό επαγγελματικής εμφάνισης που μπορεί να βοηθήσει στην κοινοποίηση των ιστοριών και της σημασίας των τοποθεσιών ή των παραδόσεων της κληρονομιάς.</a:t>
            </a:r>
            <a:endParaRPr sz="1665" b="0" i="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Η οπτική αφήγηση με τη χρήση εργαλείων όπως το Canva βοηθά στην προσέλκυση ενός ευρύτερου κοινού, συμπεριλαμβανομένων των νεότερων γενεών, κάνοντας το περιεχόμενο της κληρονομιάς πιο διαδραστικό και οπτικά ερεθιστικό.</a:t>
            </a:r>
            <a:endParaRPr sz="1665" b="0" i="0">
              <a:solidFill>
                <a:srgbClr val="3F3F3F"/>
              </a:solidFill>
              <a:latin typeface="Candara"/>
              <a:ea typeface="Candara"/>
              <a:cs typeface="Candara"/>
              <a:sym typeface="Candara"/>
            </a:endParaRPr>
          </a:p>
        </p:txBody>
      </p:sp>
      <p:sp>
        <p:nvSpPr>
          <p:cNvPr id="125" name="Google Shape;125;p5"/>
          <p:cNvSpPr txBox="1"/>
          <p:nvPr/>
        </p:nvSpPr>
        <p:spPr>
          <a:xfrm>
            <a:off x="484052" y="918849"/>
            <a:ext cx="9356700" cy="4002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2000" b="1" i="0">
                <a:solidFill>
                  <a:srgbClr val="A99374"/>
                </a:solidFill>
                <a:latin typeface="Candara"/>
                <a:ea typeface="Candara"/>
                <a:cs typeface="Candara"/>
                <a:sym typeface="Candara"/>
              </a:rPr>
              <a:t>Κάνοντας τις Ιστορίες της Κληρονομιάς Προσιτές και Ελκυστικές</a:t>
            </a:r>
            <a:endParaRPr sz="2000" b="1" i="0">
              <a:solidFill>
                <a:srgbClr val="A99374"/>
              </a:solidFill>
              <a:latin typeface="Candara"/>
              <a:ea typeface="Candara"/>
              <a:cs typeface="Candara"/>
              <a:sym typeface="Candara"/>
            </a:endParaRPr>
          </a:p>
        </p:txBody>
      </p:sp>
      <p:pic>
        <p:nvPicPr>
          <p:cNvPr id="126" name="Google Shape;126;p5"/>
          <p:cNvPicPr preferRelativeResize="0"/>
          <p:nvPr/>
        </p:nvPicPr>
        <p:blipFill rotWithShape="1">
          <a:blip r:embed="rId4">
            <a:alphaModFix/>
          </a:blip>
          <a:srcRect/>
          <a:stretch/>
        </p:blipFill>
        <p:spPr>
          <a:xfrm>
            <a:off x="6990975" y="2104100"/>
            <a:ext cx="4969724" cy="2811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32" name="Google Shape;132;p6"/>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3" name="Google Shape;133;p6"/>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4" name="Google Shape;134;p6"/>
          <p:cNvSpPr txBox="1"/>
          <p:nvPr/>
        </p:nvSpPr>
        <p:spPr>
          <a:xfrm>
            <a:off x="-1" y="89588"/>
            <a:ext cx="13052100" cy="5850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200" b="1">
                <a:solidFill>
                  <a:srgbClr val="FFFFFF"/>
                </a:solidFill>
                <a:latin typeface="Candara"/>
                <a:ea typeface="Candara"/>
                <a:cs typeface="Candara"/>
                <a:sym typeface="Candara"/>
              </a:rPr>
              <a:t>Τι είναι η Χαρτογράφηση GIS; Κατανόηση της Κληρονομιάς στον Χώρο</a:t>
            </a:r>
            <a:endParaRPr sz="3200" b="1">
              <a:solidFill>
                <a:srgbClr val="FFFFFF"/>
              </a:solidFill>
              <a:latin typeface="Candara"/>
              <a:ea typeface="Candara"/>
              <a:cs typeface="Candara"/>
              <a:sym typeface="Candara"/>
            </a:endParaRPr>
          </a:p>
        </p:txBody>
      </p:sp>
      <p:sp>
        <p:nvSpPr>
          <p:cNvPr id="135" name="Google Shape;135;p6"/>
          <p:cNvSpPr txBox="1"/>
          <p:nvPr/>
        </p:nvSpPr>
        <p:spPr>
          <a:xfrm>
            <a:off x="484053" y="1608649"/>
            <a:ext cx="10206600" cy="25914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34328" algn="l" rtl="0">
              <a:spcBef>
                <a:spcPts val="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Το GIS (Γεωγραφικά Συστήματα Πληροφοριών) είναι ένα εργαλείο που χαρτογραφεί δεδομένα και βοηθά στην ανάλυση των χωρικών σχέσεων μεταξύ πολιτιστικών και φυσικών τοποθεσιών κληρονομιάς.</a:t>
            </a:r>
            <a:endParaRPr sz="1665" b="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Οι χάρτες GIS παρέχουν μια λεπτομερή εικόνα των τοποθεσιών κληρονομιάς και του περιβάλλοντός τους, βοηθώντας τους ερευνητές και τους εκπαιδευτικούς να κατανοήσουν πώς οι τοποθεσίες κληρονομιάς αλληλεπιδρούν με τον περιβάλλοντα χώρο τους.</a:t>
            </a:r>
            <a:endParaRPr sz="1665" b="0">
              <a:solidFill>
                <a:srgbClr val="3F3F3F"/>
              </a:solidFill>
              <a:latin typeface="Candara"/>
              <a:ea typeface="Candara"/>
              <a:cs typeface="Candara"/>
              <a:sym typeface="Candara"/>
            </a:endParaRPr>
          </a:p>
          <a:p>
            <a:pPr marL="457200" lvl="0" indent="-334328" algn="l" rtl="0">
              <a:spcBef>
                <a:spcPts val="750"/>
              </a:spcBef>
              <a:spcAft>
                <a:spcPts val="0"/>
              </a:spcAft>
              <a:buClr>
                <a:srgbClr val="3F3F3F"/>
              </a:buClr>
              <a:buSzPts val="1665"/>
              <a:buFont typeface="Candara"/>
              <a:buChar char="●"/>
            </a:pPr>
            <a:r>
              <a:rPr lang="en-GB" sz="1665" b="0">
                <a:solidFill>
                  <a:srgbClr val="3F3F3F"/>
                </a:solidFill>
                <a:latin typeface="Candara"/>
                <a:ea typeface="Candara"/>
                <a:cs typeface="Candara"/>
                <a:sym typeface="Candara"/>
              </a:rPr>
              <a:t>Μπορεί να χρησιμοποιηθεί για την παρακολούθηση αλλαγών με την πάροδο του χρόνου, τον εντοπισμό μοτίβων και τον σχεδιασμό για τη διατήρηση των τοποθεσιών μέσω της επικάλυψης διαφορετικών επιπέδων δεδομένων (π.χ. ιστορικοί χάρτες, τρέχουσα χρήση γης, περιβαλλοντικά δεδομένα).</a:t>
            </a:r>
            <a:endParaRPr sz="1665" b="0">
              <a:solidFill>
                <a:srgbClr val="3F3F3F"/>
              </a:solidFill>
              <a:latin typeface="Candara"/>
              <a:ea typeface="Candara"/>
              <a:cs typeface="Candara"/>
              <a:sym typeface="Candara"/>
            </a:endParaRPr>
          </a:p>
        </p:txBody>
      </p:sp>
      <p:sp>
        <p:nvSpPr>
          <p:cNvPr id="136" name="Google Shape;136;p6"/>
          <p:cNvSpPr txBox="1"/>
          <p:nvPr/>
        </p:nvSpPr>
        <p:spPr>
          <a:xfrm>
            <a:off x="484052" y="918849"/>
            <a:ext cx="10118700" cy="4002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2000" b="1">
                <a:solidFill>
                  <a:srgbClr val="A99374"/>
                </a:solidFill>
                <a:latin typeface="Candara"/>
                <a:ea typeface="Candara"/>
                <a:cs typeface="Candara"/>
                <a:sym typeface="Candara"/>
              </a:rPr>
              <a:t>Χρήση Γεωγραφικών Συστημάτων Πληροφοριών για τη Διατήρηση της Κληρονομιάς</a:t>
            </a:r>
            <a:endParaRPr sz="2000" b="1">
              <a:solidFill>
                <a:srgbClr val="A99374"/>
              </a:solidFill>
              <a:latin typeface="Candara"/>
              <a:ea typeface="Candara"/>
              <a:cs typeface="Candara"/>
              <a:sym typeface="Candar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2" name="Google Shape;142;p7"/>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 name="Google Shape;143;p7"/>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4" name="Google Shape;144;p7"/>
          <p:cNvSpPr txBox="1"/>
          <p:nvPr/>
        </p:nvSpPr>
        <p:spPr>
          <a:xfrm>
            <a:off x="0" y="89588"/>
            <a:ext cx="12279000" cy="5850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200" b="1">
                <a:solidFill>
                  <a:srgbClr val="FFFFFF"/>
                </a:solidFill>
                <a:latin typeface="Candara"/>
                <a:ea typeface="Candara"/>
                <a:cs typeface="Candara"/>
                <a:sym typeface="Candara"/>
              </a:rPr>
              <a:t>Ψηφιακά Αρχεία και Πολυμέσα για τη Διατήρηση της Κληρονομιάς</a:t>
            </a:r>
            <a:endParaRPr sz="3200" b="1">
              <a:solidFill>
                <a:srgbClr val="FFFFFF"/>
              </a:solidFill>
              <a:latin typeface="Candara"/>
              <a:ea typeface="Candara"/>
              <a:cs typeface="Candara"/>
              <a:sym typeface="Candara"/>
            </a:endParaRPr>
          </a:p>
        </p:txBody>
      </p:sp>
      <p:sp>
        <p:nvSpPr>
          <p:cNvPr id="145" name="Google Shape;145;p7"/>
          <p:cNvSpPr txBox="1"/>
          <p:nvPr/>
        </p:nvSpPr>
        <p:spPr>
          <a:xfrm>
            <a:off x="484053" y="1608649"/>
            <a:ext cx="10206600" cy="28746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42900" algn="l" rtl="0">
              <a:spcBef>
                <a:spcPts val="0"/>
              </a:spcBef>
              <a:spcAft>
                <a:spcPts val="0"/>
              </a:spcAft>
              <a:buClr>
                <a:srgbClr val="3F3F3F"/>
              </a:buClr>
              <a:buSzPts val="1800"/>
              <a:buFont typeface="Candara"/>
              <a:buChar char="●"/>
            </a:pPr>
            <a:r>
              <a:rPr lang="en-GB" sz="1800" b="0">
                <a:solidFill>
                  <a:srgbClr val="3F3F3F"/>
                </a:solidFill>
                <a:latin typeface="Candara"/>
                <a:ea typeface="Candara"/>
                <a:cs typeface="Candara"/>
                <a:sym typeface="Candara"/>
              </a:rPr>
              <a:t>Τα ψηφιακά αρχεία αποθηκεύουν ψηφιακές εκδόσεις πολιτιστικού υλικού (π.χ. βιβλία, φωτογραφίες, ηχογραφήσεις, βίντεο), καθιστώντας τα προσβάσιμα σε ένα ευρύτερο κοινό.</a:t>
            </a:r>
            <a:endParaRPr sz="1800" b="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a:solidFill>
                  <a:srgbClr val="3F3F3F"/>
                </a:solidFill>
                <a:latin typeface="Candara"/>
                <a:ea typeface="Candara"/>
                <a:cs typeface="Candara"/>
                <a:sym typeface="Candara"/>
              </a:rPr>
              <a:t>Τα πολυμέσα, όπως βίντεο, podcast και διαδραστικοί χάρτες, χρησιμοποιούνται για να ζωντανέψουν την κληρονομιά συνδυάζοντας διάφορες μορφές μέσων.</a:t>
            </a:r>
            <a:endParaRPr sz="1800" b="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a:solidFill>
                  <a:srgbClr val="3F3F3F"/>
                </a:solidFill>
                <a:latin typeface="Candara"/>
                <a:ea typeface="Candara"/>
                <a:cs typeface="Candara"/>
                <a:sym typeface="Candara"/>
              </a:rPr>
              <a:t>Αυτά τα εργαλεία επιτρέπουν βαθύτερη εμπλοκή, παρέχοντας στο κοινό μια καθηλωτική εμπειρία κληρονομιάς που ξεπερνά τις παραδοσιακές μεθόδους μάθησης.</a:t>
            </a:r>
            <a:endParaRPr sz="1800" b="0">
              <a:solidFill>
                <a:srgbClr val="3F3F3F"/>
              </a:solidFill>
              <a:latin typeface="Candara"/>
              <a:ea typeface="Candara"/>
              <a:cs typeface="Candara"/>
              <a:sym typeface="Candara"/>
            </a:endParaRPr>
          </a:p>
          <a:p>
            <a:pPr marL="457200" lvl="0" indent="-342900" algn="l" rtl="0">
              <a:spcBef>
                <a:spcPts val="750"/>
              </a:spcBef>
              <a:spcAft>
                <a:spcPts val="0"/>
              </a:spcAft>
              <a:buClr>
                <a:srgbClr val="3F3F3F"/>
              </a:buClr>
              <a:buSzPts val="1800"/>
              <a:buFont typeface="Candara"/>
              <a:buChar char="●"/>
            </a:pPr>
            <a:r>
              <a:rPr lang="en-GB" sz="1800" b="0">
                <a:solidFill>
                  <a:srgbClr val="3F3F3F"/>
                </a:solidFill>
                <a:latin typeface="Candara"/>
                <a:ea typeface="Candara"/>
                <a:cs typeface="Candara"/>
                <a:sym typeface="Candara"/>
              </a:rPr>
              <a:t>Οι πλατφόρμες ψηφιακών αρχείων και πολυμέσων καθιστούν την κληρονομιά διαθέσιμη στο διαδίκτυο, προσβάσιμη σε οποιονδήποτε, οπουδήποτε, διατηρώντας την παράλληλα για το μέλλον.</a:t>
            </a:r>
            <a:endParaRPr sz="1800" b="0">
              <a:solidFill>
                <a:srgbClr val="3F3F3F"/>
              </a:solidFill>
              <a:latin typeface="Candara"/>
              <a:ea typeface="Candara"/>
              <a:cs typeface="Candara"/>
              <a:sym typeface="Candara"/>
            </a:endParaRPr>
          </a:p>
        </p:txBody>
      </p:sp>
      <p:sp>
        <p:nvSpPr>
          <p:cNvPr id="146" name="Google Shape;146;p7"/>
          <p:cNvSpPr txBox="1"/>
          <p:nvPr/>
        </p:nvSpPr>
        <p:spPr>
          <a:xfrm>
            <a:off x="484052" y="918849"/>
            <a:ext cx="9051900" cy="4002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2000" b="1">
                <a:solidFill>
                  <a:srgbClr val="A99374"/>
                </a:solidFill>
                <a:latin typeface="Candara"/>
                <a:ea typeface="Candara"/>
                <a:cs typeface="Candara"/>
                <a:sym typeface="Candara"/>
              </a:rPr>
              <a:t>Διατήρηση και Διαμοιρασμός της Κληρονομιάς μέσω της Τεχνολογίας</a:t>
            </a:r>
            <a:endParaRPr sz="2000" b="1">
              <a:solidFill>
                <a:srgbClr val="A99374"/>
              </a:solidFill>
              <a:latin typeface="Candara"/>
              <a:ea typeface="Candara"/>
              <a:cs typeface="Candara"/>
              <a:sym typeface="Candar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2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2" name="Google Shape;152;p25"/>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3" name="Google Shape;153;p25"/>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4" name="Google Shape;154;p25"/>
          <p:cNvSpPr txBox="1"/>
          <p:nvPr/>
        </p:nvSpPr>
        <p:spPr>
          <a:xfrm>
            <a:off x="0" y="89588"/>
            <a:ext cx="12279000" cy="5850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3200" b="1" i="0">
                <a:solidFill>
                  <a:srgbClr val="FFFFFF"/>
                </a:solidFill>
                <a:latin typeface="Candara"/>
                <a:ea typeface="Candara"/>
                <a:cs typeface="Candara"/>
                <a:sym typeface="Candara"/>
              </a:rPr>
              <a:t>Πρακτική Εφαρμογή Ψηφιακών Εργαλείων σε Έργα Κληρονομιάς</a:t>
            </a:r>
            <a:endParaRPr sz="3200" b="1" i="0">
              <a:solidFill>
                <a:srgbClr val="FFFFFF"/>
              </a:solidFill>
              <a:latin typeface="Candara"/>
              <a:ea typeface="Candara"/>
              <a:cs typeface="Candara"/>
              <a:sym typeface="Candara"/>
            </a:endParaRPr>
          </a:p>
        </p:txBody>
      </p:sp>
      <p:sp>
        <p:nvSpPr>
          <p:cNvPr id="155" name="Google Shape;155;p25"/>
          <p:cNvSpPr txBox="1"/>
          <p:nvPr/>
        </p:nvSpPr>
        <p:spPr>
          <a:xfrm>
            <a:off x="484051" y="1608649"/>
            <a:ext cx="6468900" cy="26550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34328" algn="l" rtl="0">
              <a:spcBef>
                <a:spcPts val="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Χρησιμοποιήστε εργαλεία όπως το Google Earth, το Canva και το GIS για να δημιουργήσετε τα δικά σας ψηφιακά έργα που σχετίζονται με την πολιτιστική και φυσική κληρονομιά.</a:t>
            </a:r>
            <a:endParaRPr sz="1665" b="0" i="0">
              <a:solidFill>
                <a:srgbClr val="3F3F3F"/>
              </a:solidFill>
              <a:latin typeface="Candara"/>
              <a:ea typeface="Candara"/>
              <a:cs typeface="Candara"/>
              <a:sym typeface="Candara"/>
            </a:endParaRPr>
          </a:p>
          <a:p>
            <a:pPr marL="457200" lvl="0" indent="-334328" algn="l" rtl="0">
              <a:spcBef>
                <a:spcPts val="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Αυτά τα έργα μπορεί να περιλαμβάνουν τη δημιουργία χαρτών κληρονομιάς, φωτο-ιστοριών ή παρουσιάσεων πολυμέσων που αναδεικνύουν τη σημασία της τοπικής κληρονομιάς.</a:t>
            </a:r>
            <a:endParaRPr sz="1665" b="0" i="0">
              <a:solidFill>
                <a:srgbClr val="3F3F3F"/>
              </a:solidFill>
              <a:latin typeface="Candara"/>
              <a:ea typeface="Candara"/>
              <a:cs typeface="Candara"/>
              <a:sym typeface="Candara"/>
            </a:endParaRPr>
          </a:p>
          <a:p>
            <a:pPr marL="457200" lvl="0" indent="-334328" algn="l" rtl="0">
              <a:spcBef>
                <a:spcPts val="0"/>
              </a:spcBef>
              <a:spcAft>
                <a:spcPts val="0"/>
              </a:spcAft>
              <a:buClr>
                <a:srgbClr val="3F3F3F"/>
              </a:buClr>
              <a:buSzPts val="1665"/>
              <a:buFont typeface="Candara"/>
              <a:buChar char="●"/>
            </a:pPr>
            <a:r>
              <a:rPr lang="en-GB" sz="1665" b="0" i="0">
                <a:solidFill>
                  <a:srgbClr val="3F3F3F"/>
                </a:solidFill>
                <a:latin typeface="Candara"/>
                <a:ea typeface="Candara"/>
                <a:cs typeface="Candara"/>
                <a:sym typeface="Candara"/>
              </a:rPr>
              <a:t>Χρησιμοποιώντας ψηφιακά εργαλεία, μπορείτε να συμβάλετε στη διατήρηση και τον διαμοιρασμό της κληρονομιάς, καθιστώντας την προσβάσιμη σε ένα ευρύτερο κοινό και στις μελλοντικές γενιές.</a:t>
            </a:r>
            <a:endParaRPr sz="1665" b="0" i="0">
              <a:solidFill>
                <a:srgbClr val="3F3F3F"/>
              </a:solidFill>
              <a:latin typeface="Candara"/>
              <a:ea typeface="Candara"/>
              <a:cs typeface="Candara"/>
              <a:sym typeface="Candara"/>
            </a:endParaRPr>
          </a:p>
        </p:txBody>
      </p:sp>
      <p:sp>
        <p:nvSpPr>
          <p:cNvPr id="156" name="Google Shape;156;p25"/>
          <p:cNvSpPr txBox="1"/>
          <p:nvPr/>
        </p:nvSpPr>
        <p:spPr>
          <a:xfrm>
            <a:off x="484052" y="918849"/>
            <a:ext cx="9051900" cy="4002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2000" b="1" i="0">
                <a:solidFill>
                  <a:srgbClr val="A99374"/>
                </a:solidFill>
                <a:latin typeface="Candara"/>
                <a:ea typeface="Candara"/>
                <a:cs typeface="Candara"/>
                <a:sym typeface="Candara"/>
              </a:rPr>
              <a:t>Ζωντανεύοντας την Κληρονομιά μέσω της Τεχνολογίας</a:t>
            </a:r>
            <a:endParaRPr sz="2000" b="1" i="0">
              <a:solidFill>
                <a:srgbClr val="A99374"/>
              </a:solidFill>
              <a:latin typeface="Candara"/>
              <a:ea typeface="Candara"/>
              <a:cs typeface="Candara"/>
              <a:sym typeface="Candara"/>
            </a:endParaRPr>
          </a:p>
        </p:txBody>
      </p:sp>
      <p:pic>
        <p:nvPicPr>
          <p:cNvPr id="157" name="Google Shape;157;p25"/>
          <p:cNvPicPr preferRelativeResize="0"/>
          <p:nvPr/>
        </p:nvPicPr>
        <p:blipFill rotWithShape="1">
          <a:blip r:embed="rId4">
            <a:alphaModFix/>
          </a:blip>
          <a:srcRect/>
          <a:stretch/>
        </p:blipFill>
        <p:spPr>
          <a:xfrm>
            <a:off x="6877401" y="1608643"/>
            <a:ext cx="4934248" cy="2596810"/>
          </a:xfrm>
          <a:prstGeom prst="rect">
            <a:avLst/>
          </a:prstGeom>
          <a:noFill/>
          <a:ln>
            <a:noFill/>
          </a:ln>
        </p:spPr>
      </p:pic>
      <p:sp>
        <p:nvSpPr>
          <p:cNvPr id="158" name="Google Shape;158;p25"/>
          <p:cNvSpPr txBox="1"/>
          <p:nvPr/>
        </p:nvSpPr>
        <p:spPr>
          <a:xfrm>
            <a:off x="6877400" y="4495175"/>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sng" strike="noStrike" cap="none">
                <a:solidFill>
                  <a:schemeClr val="hlink"/>
                </a:solidFill>
                <a:latin typeface="Arial"/>
                <a:ea typeface="Arial"/>
                <a:cs typeface="Arial"/>
                <a:sym typeface="Arial"/>
                <a:hlinkClick r:id="rId5"/>
              </a:rPr>
              <a:t>https://earth.google.com/web</a:t>
            </a:r>
            <a:endParaRPr sz="1400" b="0" i="0" u="none" strike="noStrike" cap="none">
              <a:solidFill>
                <a:srgbClr val="000000"/>
              </a:solidFill>
              <a:latin typeface="Arial"/>
              <a:ea typeface="Arial"/>
              <a:cs typeface="Arial"/>
              <a:sym typeface="Arial"/>
            </a:endParaRPr>
          </a:p>
        </p:txBody>
      </p:sp>
      <p:pic>
        <p:nvPicPr>
          <p:cNvPr id="159" name="Google Shape;159;p25"/>
          <p:cNvPicPr preferRelativeResize="0"/>
          <p:nvPr/>
        </p:nvPicPr>
        <p:blipFill rotWithShape="1">
          <a:blip r:embed="rId6">
            <a:alphaModFix/>
          </a:blip>
          <a:srcRect/>
          <a:stretch/>
        </p:blipFill>
        <p:spPr>
          <a:xfrm>
            <a:off x="636850" y="4887050"/>
            <a:ext cx="4046366" cy="16661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65" name="Google Shape;165;p8"/>
          <p:cNvSpPr/>
          <p:nvPr/>
        </p:nvSpPr>
        <p:spPr>
          <a:xfrm>
            <a:off x="360486" y="-1"/>
            <a:ext cx="10698900" cy="8088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6" name="Google Shape;166;p8"/>
          <p:cNvSpPr/>
          <p:nvPr/>
        </p:nvSpPr>
        <p:spPr>
          <a:xfrm>
            <a:off x="0" y="1"/>
            <a:ext cx="10911000" cy="8088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7" name="Google Shape;167;p8"/>
          <p:cNvSpPr txBox="1"/>
          <p:nvPr/>
        </p:nvSpPr>
        <p:spPr>
          <a:xfrm>
            <a:off x="-495300" y="0"/>
            <a:ext cx="13182600" cy="4155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marR="0" lvl="0" indent="0" algn="l" rtl="0">
              <a:spcBef>
                <a:spcPts val="0"/>
              </a:spcBef>
              <a:spcAft>
                <a:spcPts val="0"/>
              </a:spcAft>
              <a:buNone/>
            </a:pPr>
            <a:r>
              <a:rPr lang="en-GB" sz="2100" b="1" i="0">
                <a:solidFill>
                  <a:srgbClr val="FFFFFF"/>
                </a:solidFill>
                <a:latin typeface="Candara"/>
                <a:ea typeface="Candara"/>
                <a:cs typeface="Candara"/>
                <a:sym typeface="Candara"/>
              </a:rPr>
              <a:t>Βέλτιστη πρακτική στην τεκμηρίωση της κληρονομιάς με βάση το GIS στην Καβάλα, Ελλάδα</a:t>
            </a:r>
            <a:endParaRPr sz="2100" b="1" i="0">
              <a:solidFill>
                <a:srgbClr val="FFFFFF"/>
              </a:solidFill>
              <a:latin typeface="Candara"/>
              <a:ea typeface="Candara"/>
              <a:cs typeface="Candara"/>
              <a:sym typeface="Candara"/>
            </a:endParaRPr>
          </a:p>
        </p:txBody>
      </p:sp>
      <p:sp>
        <p:nvSpPr>
          <p:cNvPr id="168" name="Google Shape;168;p8"/>
          <p:cNvSpPr txBox="1"/>
          <p:nvPr/>
        </p:nvSpPr>
        <p:spPr>
          <a:xfrm>
            <a:off x="484053" y="1742761"/>
            <a:ext cx="10206600" cy="2976600"/>
          </a:xfrm>
          <a:prstGeom prst="rect">
            <a:avLst/>
          </a:prstGeom>
          <a:solidFill>
            <a:srgbClr val="000000">
              <a:alpha val="0"/>
            </a:srgbClr>
          </a:solidFill>
          <a:ln>
            <a:noFill/>
          </a:ln>
        </p:spPr>
        <p:txBody>
          <a:bodyPr spcFirstLastPara="1" wrap="square" lIns="91400" tIns="45700" rIns="91400" bIns="45700" anchor="t" anchorCtr="0">
            <a:spAutoFit/>
          </a:bodyPr>
          <a:lstStyle/>
          <a:p>
            <a:pPr marL="457200" lvl="0" indent="-325755" algn="l" rtl="0">
              <a:spcBef>
                <a:spcPts val="0"/>
              </a:spcBef>
              <a:spcAft>
                <a:spcPts val="0"/>
              </a:spcAft>
              <a:buClr>
                <a:srgbClr val="3F3F3F"/>
              </a:buClr>
              <a:buSzPts val="1530"/>
              <a:buFont typeface="Candara"/>
              <a:buChar char="●"/>
            </a:pPr>
            <a:r>
              <a:rPr lang="en-GB" sz="1530" b="1" i="0">
                <a:solidFill>
                  <a:srgbClr val="3F3F3F"/>
                </a:solidFill>
                <a:latin typeface="Candara"/>
                <a:ea typeface="Candara"/>
                <a:cs typeface="Candara"/>
                <a:sym typeface="Candara"/>
              </a:rPr>
              <a:t>Επισκόπηση: </a:t>
            </a:r>
            <a:r>
              <a:rPr lang="en-GB" sz="1530" b="0" i="0">
                <a:solidFill>
                  <a:srgbClr val="3F3F3F"/>
                </a:solidFill>
                <a:latin typeface="Candara"/>
                <a:ea typeface="Candara"/>
                <a:cs typeface="Candara"/>
                <a:sym typeface="Candara"/>
              </a:rPr>
              <a:t>Το έργο τεκμηρίωσης της κληρονομιάς με βάση το GIS στην Καβάλα, Ελλάδα, εστιάζει στη χαρτογράφηση και την ανάλυση του ιστορικού συγκροτήματος του Αγίου Ιωάννη του Βαπτιστή.</a:t>
            </a:r>
            <a:endParaRPr sz="1530" b="1" i="0">
              <a:solidFill>
                <a:srgbClr val="3F3F3F"/>
              </a:solidFill>
              <a:latin typeface="Candara"/>
              <a:ea typeface="Candara"/>
              <a:cs typeface="Candara"/>
              <a:sym typeface="Candara"/>
            </a:endParaRPr>
          </a:p>
          <a:p>
            <a:pPr marL="457200" lvl="0" indent="-325755" algn="l" rtl="0">
              <a:spcBef>
                <a:spcPts val="750"/>
              </a:spcBef>
              <a:spcAft>
                <a:spcPts val="0"/>
              </a:spcAft>
              <a:buClr>
                <a:srgbClr val="3F3F3F"/>
              </a:buClr>
              <a:buSzPts val="1530"/>
              <a:buFont typeface="Candara"/>
              <a:buChar char="●"/>
            </a:pPr>
            <a:r>
              <a:rPr lang="en-GB" sz="1530" b="1" i="0">
                <a:solidFill>
                  <a:srgbClr val="3F3F3F"/>
                </a:solidFill>
                <a:latin typeface="Candara"/>
                <a:ea typeface="Candara"/>
                <a:cs typeface="Candara"/>
                <a:sym typeface="Candara"/>
              </a:rPr>
              <a:t>Μέθοδος: </a:t>
            </a:r>
            <a:r>
              <a:rPr lang="en-GB" sz="1530" b="0" i="0">
                <a:solidFill>
                  <a:srgbClr val="3F3F3F"/>
                </a:solidFill>
                <a:latin typeface="Candara"/>
                <a:ea typeface="Candara"/>
                <a:cs typeface="Candara"/>
                <a:sym typeface="Candara"/>
              </a:rPr>
              <a:t>Το έργο χρησιμοποίησε εργαλεία GIS για τη δημιουργία λεπτομερών χαρτών, τρισδιάστατων μοντέλων και επικαλύψεων ιστορικών και τρεχόντων δεδομένων για την κατανόηση της εξέλιξης της τοποθεσίας.</a:t>
            </a:r>
            <a:endParaRPr sz="1530" b="1" i="0">
              <a:solidFill>
                <a:srgbClr val="3F3F3F"/>
              </a:solidFill>
              <a:latin typeface="Candara"/>
              <a:ea typeface="Candara"/>
              <a:cs typeface="Candara"/>
              <a:sym typeface="Candara"/>
            </a:endParaRPr>
          </a:p>
          <a:p>
            <a:pPr marL="457200" lvl="0" indent="-325755" algn="l" rtl="0">
              <a:spcBef>
                <a:spcPts val="750"/>
              </a:spcBef>
              <a:spcAft>
                <a:spcPts val="0"/>
              </a:spcAft>
              <a:buClr>
                <a:srgbClr val="3F3F3F"/>
              </a:buClr>
              <a:buSzPts val="1530"/>
              <a:buFont typeface="Candara"/>
              <a:buChar char="●"/>
            </a:pPr>
            <a:r>
              <a:rPr lang="en-GB" sz="1530" b="1" i="0">
                <a:solidFill>
                  <a:srgbClr val="3F3F3F"/>
                </a:solidFill>
                <a:latin typeface="Candara"/>
                <a:ea typeface="Candara"/>
                <a:cs typeface="Candara"/>
                <a:sym typeface="Candara"/>
              </a:rPr>
              <a:t>Αντίκτυπος: </a:t>
            </a:r>
            <a:r>
              <a:rPr lang="en-GB" sz="1530" b="0" i="0">
                <a:solidFill>
                  <a:srgbClr val="3F3F3F"/>
                </a:solidFill>
                <a:latin typeface="Candara"/>
                <a:ea typeface="Candara"/>
                <a:cs typeface="Candara"/>
                <a:sym typeface="Candara"/>
              </a:rPr>
              <a:t>Το GIS επέτρεψε την τεκμηρίωση της αρχιτεκτονικής και πολιτιστικής σημασίας του συγκροτήματος, υποστηρίζοντας τις προσπάθειες διατήρησης και καθιστώντας τον χώρο της κληρονομιάς πιο προσιτό στο κοινό.</a:t>
            </a:r>
            <a:endParaRPr sz="1530" b="1" i="0">
              <a:solidFill>
                <a:srgbClr val="3F3F3F"/>
              </a:solidFill>
              <a:latin typeface="Candara"/>
              <a:ea typeface="Candara"/>
              <a:cs typeface="Candara"/>
              <a:sym typeface="Candara"/>
            </a:endParaRPr>
          </a:p>
          <a:p>
            <a:pPr marL="0" lvl="0" indent="0" algn="l" rtl="0">
              <a:spcBef>
                <a:spcPts val="1125"/>
              </a:spcBef>
              <a:spcAft>
                <a:spcPts val="0"/>
              </a:spcAft>
              <a:buNone/>
            </a:pPr>
            <a:r>
              <a:rPr lang="en-GB" sz="1530" b="1" i="0">
                <a:solidFill>
                  <a:srgbClr val="3F3F3F"/>
                </a:solidFill>
                <a:latin typeface="Candara"/>
                <a:ea typeface="Candara"/>
                <a:cs typeface="Candara"/>
                <a:sym typeface="Candara"/>
              </a:rPr>
              <a:t>Βασικά συμπεράσματα:</a:t>
            </a:r>
            <a:endParaRPr sz="1530" b="1" i="0">
              <a:solidFill>
                <a:srgbClr val="3F3F3F"/>
              </a:solidFill>
              <a:latin typeface="Candara"/>
              <a:ea typeface="Candara"/>
              <a:cs typeface="Candara"/>
              <a:sym typeface="Candara"/>
            </a:endParaRPr>
          </a:p>
          <a:p>
            <a:pPr marL="457200" lvl="0" indent="-325755" algn="l" rtl="0">
              <a:spcBef>
                <a:spcPts val="750"/>
              </a:spcBef>
              <a:spcAft>
                <a:spcPts val="0"/>
              </a:spcAft>
              <a:buClr>
                <a:srgbClr val="3F3F3F"/>
              </a:buClr>
              <a:buSzPts val="1530"/>
              <a:buFont typeface="Candara"/>
              <a:buChar char="●"/>
            </a:pPr>
            <a:r>
              <a:rPr lang="en-GB" sz="1530" b="0" i="0">
                <a:solidFill>
                  <a:srgbClr val="3F3F3F"/>
                </a:solidFill>
                <a:latin typeface="Candara"/>
                <a:ea typeface="Candara"/>
                <a:cs typeface="Candara"/>
                <a:sym typeface="Candara"/>
              </a:rPr>
              <a:t>Το GIS επιτρέπει την καλύτερη οπτικοποίηση και ανάλυση των χώρων κληρονομιάς.</a:t>
            </a:r>
            <a:endParaRPr sz="1530" b="1" i="0">
              <a:solidFill>
                <a:srgbClr val="3F3F3F"/>
              </a:solidFill>
              <a:latin typeface="Candara"/>
              <a:ea typeface="Candara"/>
              <a:cs typeface="Candara"/>
              <a:sym typeface="Candara"/>
            </a:endParaRPr>
          </a:p>
          <a:p>
            <a:pPr marL="457200" lvl="0" indent="-325755" algn="l" rtl="0">
              <a:spcBef>
                <a:spcPts val="375"/>
              </a:spcBef>
              <a:spcAft>
                <a:spcPts val="0"/>
              </a:spcAft>
              <a:buClr>
                <a:srgbClr val="3F3F3F"/>
              </a:buClr>
              <a:buSzPts val="1530"/>
              <a:buFont typeface="Candara"/>
              <a:buChar char="●"/>
            </a:pPr>
            <a:r>
              <a:rPr lang="en-GB" sz="1530" b="0" i="0">
                <a:solidFill>
                  <a:srgbClr val="3F3F3F"/>
                </a:solidFill>
                <a:latin typeface="Candara"/>
                <a:ea typeface="Candara"/>
                <a:cs typeface="Candara"/>
                <a:sym typeface="Candara"/>
              </a:rPr>
              <a:t>Βοηθά στον εντοπισμό αναγκών διατήρησης και στην παρακολούθηση των αλλαγών με την πάροδο του χρόνου.</a:t>
            </a:r>
            <a:endParaRPr sz="1530" b="1" i="0">
              <a:solidFill>
                <a:srgbClr val="3F3F3F"/>
              </a:solidFill>
              <a:latin typeface="Candara"/>
              <a:ea typeface="Candara"/>
              <a:cs typeface="Candara"/>
              <a:sym typeface="Candara"/>
            </a:endParaRPr>
          </a:p>
          <a:p>
            <a:pPr marL="457200" lvl="0" indent="-325755" algn="l" rtl="0">
              <a:spcBef>
                <a:spcPts val="375"/>
              </a:spcBef>
              <a:spcAft>
                <a:spcPts val="0"/>
              </a:spcAft>
              <a:buClr>
                <a:srgbClr val="3F3F3F"/>
              </a:buClr>
              <a:buSzPts val="1530"/>
              <a:buFont typeface="Candara"/>
              <a:buChar char="●"/>
            </a:pPr>
            <a:r>
              <a:rPr lang="en-GB" sz="1530" b="0" i="0">
                <a:solidFill>
                  <a:srgbClr val="3F3F3F"/>
                </a:solidFill>
                <a:latin typeface="Candara"/>
                <a:ea typeface="Candara"/>
                <a:cs typeface="Candara"/>
                <a:sym typeface="Candara"/>
              </a:rPr>
              <a:t>Η εμπλοκή της κοινότητας και η συνεργασία με τοπικούς εμπειρογνώμονες έπαιξαν σημαντικό ρόλο στο έργο.</a:t>
            </a:r>
            <a:endParaRPr sz="1530" b="1" i="0">
              <a:solidFill>
                <a:srgbClr val="3F3F3F"/>
              </a:solidFill>
              <a:latin typeface="Candara"/>
              <a:ea typeface="Candara"/>
              <a:cs typeface="Candara"/>
              <a:sym typeface="Candara"/>
            </a:endParaRPr>
          </a:p>
        </p:txBody>
      </p:sp>
      <p:sp>
        <p:nvSpPr>
          <p:cNvPr id="169" name="Google Shape;169;p8"/>
          <p:cNvSpPr txBox="1"/>
          <p:nvPr/>
        </p:nvSpPr>
        <p:spPr>
          <a:xfrm>
            <a:off x="484052" y="1052960"/>
            <a:ext cx="8888400" cy="377100"/>
          </a:xfrm>
          <a:prstGeom prst="rect">
            <a:avLst/>
          </a:prstGeom>
          <a:solidFill>
            <a:srgbClr val="000000">
              <a:alpha val="0"/>
            </a:srgbClr>
          </a:solidFill>
          <a:ln>
            <a:noFill/>
          </a:ln>
        </p:spPr>
        <p:txBody>
          <a:bodyPr spcFirstLastPara="1" wrap="square" lIns="91400" tIns="45700" rIns="91400" bIns="45700" anchor="t" anchorCtr="0">
            <a:spAutoFit/>
          </a:bodyPr>
          <a:lstStyle/>
          <a:p>
            <a:pPr marL="0" lvl="0" indent="0" algn="l" rtl="0">
              <a:spcBef>
                <a:spcPts val="0"/>
              </a:spcBef>
              <a:spcAft>
                <a:spcPts val="0"/>
              </a:spcAft>
              <a:buNone/>
            </a:pPr>
            <a:r>
              <a:rPr lang="en-GB" sz="1850" b="1" i="0">
                <a:solidFill>
                  <a:srgbClr val="A99374"/>
                </a:solidFill>
                <a:latin typeface="Candara"/>
                <a:ea typeface="Candara"/>
                <a:cs typeface="Candara"/>
                <a:sym typeface="Candara"/>
              </a:rPr>
              <a:t>Μια μελέτη περίπτωσης για το ιστορικό συγκρότημα του Αγίου Ιωάννη του Βαπτιστή</a:t>
            </a:r>
            <a:endParaRPr sz="1850" b="1" i="0">
              <a:solidFill>
                <a:srgbClr val="A99374"/>
              </a:solidFill>
              <a:latin typeface="Candara"/>
              <a:ea typeface="Candara"/>
              <a:cs typeface="Candara"/>
              <a:sym typeface="Candar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523180"/>
          </a:xfrm>
          <a:prstGeom prst="rect">
            <a:avLst/>
          </a:prstGeom>
          <a:solidFill>
            <a:srgbClr val="72BC59"/>
          </a:solidFill>
          <a:ln>
            <a:noFill/>
          </a:ln>
        </p:spPr>
        <p:txBody>
          <a:bodyPr spcFirstLastPara="1" wrap="square" lIns="91425" tIns="45700" rIns="91425" bIns="45700" anchor="t" anchorCtr="0">
            <a:spAutoFit/>
          </a:bodyPr>
          <a:lstStyle/>
          <a:p>
            <a:pPr algn="ctr"/>
            <a:r>
              <a:rPr lang="el-GR" sz="2800" b="1" dirty="0" smtClean="0">
                <a:solidFill>
                  <a:schemeClr val="bg1"/>
                </a:solidFill>
                <a:latin typeface="Candara" pitchFamily="34" charset="0"/>
              </a:rPr>
              <a:t>Ευχαριστούμε για την προσοχή σας</a:t>
            </a:r>
            <a:endParaRPr lang="en-US" sz="2800" b="1" dirty="0" smtClean="0">
              <a:solidFill>
                <a:schemeClr val="bg1"/>
              </a:solidFill>
              <a:latin typeface="Candara" pitchFamily="34" charset="0"/>
            </a:endParaRP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l-GR" sz="2800" b="1" i="0" u="none" strike="noStrike" cap="none" dirty="0" smtClean="0">
                <a:solidFill>
                  <a:srgbClr val="7F7F7F"/>
                </a:solidFill>
                <a:latin typeface="Calibri"/>
                <a:ea typeface="Calibri"/>
                <a:cs typeface="Calibri"/>
                <a:sym typeface="Calibri"/>
              </a:rPr>
              <a:t>ΕΤΑΙΡΟΙ</a:t>
            </a:r>
            <a:r>
              <a:rPr lang="en-GB" sz="2800" b="1" i="0" u="none" strike="noStrike" cap="none" dirty="0" smtClean="0">
                <a:solidFill>
                  <a:srgbClr val="7F7F7F"/>
                </a:solidFill>
                <a:latin typeface="Calibri"/>
                <a:ea typeface="Calibri"/>
                <a:cs typeface="Calibri"/>
                <a:sym typeface="Calibri"/>
              </a:rPr>
              <a:t>  </a:t>
            </a:r>
            <a:endParaRPr sz="2800" b="0" i="0" u="none" strike="noStrike" cap="none" dirty="0">
              <a:solidFill>
                <a:schemeClr val="dk1"/>
              </a:solidFill>
              <a:latin typeface="Times New Roman"/>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19 - Εικόνα" descr="cc-brand-1.png"/>
          <p:cNvPicPr>
            <a:picLocks noChangeAspect="1"/>
          </p:cNvPicPr>
          <p:nvPr/>
        </p:nvPicPr>
        <p:blipFill>
          <a:blip r:embed="rId12"/>
          <a:stretch>
            <a:fillRect/>
          </a:stretch>
        </p:blipFill>
        <p:spPr>
          <a:xfrm>
            <a:off x="10688715" y="6078746"/>
            <a:ext cx="1503285" cy="779254"/>
          </a:xfrm>
          <a:prstGeom prst="rect">
            <a:avLst/>
          </a:prstGeom>
        </p:spPr>
      </p:pic>
      <p:sp>
        <p:nvSpPr>
          <p:cNvPr id="17"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18"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13"/>
          <a:stretch>
            <a:fillRect/>
          </a:stretch>
        </p:blipFill>
        <p:spPr>
          <a:xfrm>
            <a:off x="311501" y="6252809"/>
            <a:ext cx="2127367" cy="402523"/>
          </a:xfrm>
          <a:prstGeom prst="rect">
            <a:avLst/>
          </a:prstGeom>
          <a:noFill/>
          <a:ln>
            <a:noFill/>
          </a:ln>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GENSWF_SLIDE_UID" val="{0A642342-A6A3-41FC-929D-B0DCF56A518A}:269"/>
  <p:tag name="ISPRING_SLIDE_INDENT_LEVEL" val="1"/>
  <p:tag name="ISPRING_CUSTOM_TIMING_USED" val="0"/>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1023</Words>
  <Application>Microsoft Office PowerPoint</Application>
  <PresentationFormat>Προσαρμογή</PresentationFormat>
  <Paragraphs>60</Paragraphs>
  <Slides>10</Slides>
  <Notes>10</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10</vt:i4>
      </vt:variant>
    </vt:vector>
  </HeadingPairs>
  <TitlesOfParts>
    <vt:vector size="15" baseType="lpstr">
      <vt:lpstr>Arial</vt:lpstr>
      <vt:lpstr>Candara</vt:lpstr>
      <vt:lpstr>Calibri</vt:lpstr>
      <vt:lpstr>Times New Roman</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2</cp:revision>
  <dcterms:created xsi:type="dcterms:W3CDTF">2024-06-10T15:48:53Z</dcterms:created>
  <dcterms:modified xsi:type="dcterms:W3CDTF">2026-05-20T09:45:54Z</dcterms:modified>
</cp:coreProperties>
</file>