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5" r:id="rId4"/>
    <p:sldId id="266" r:id="rId5"/>
    <p:sldId id="267" r:id="rId6"/>
    <p:sldId id="268" r:id="rId7"/>
  </p:sldIdLst>
  <p:sldSz cx="12192000" cy="6858000"/>
  <p:notesSz cx="6858000" cy="9144000"/>
  <p:embeddedFontLst>
    <p:embeddedFont>
      <p:font typeface="Candara" pitchFamily="34" charset="0"/>
      <p:regular r:id="rId9"/>
      <p:bold r:id="rId10"/>
      <p:italic r:id="rId11"/>
      <p:boldItalic r:id="rId12"/>
    </p:embeddedFon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isXvbFm4zWD+4SFCCithnj7qhN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96" y="-1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8" name="Google Shape;17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8" name="Google Shape;18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7" name="Google Shape;19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="" xmlns:a16="http://schemas.microsoft.com/office/drawing/2014/main" id="{7CE864AF-9100-B1E2-3CE1-A8F8264BA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>
            <a:extLst>
              <a:ext uri="{FF2B5EF4-FFF2-40B4-BE49-F238E27FC236}">
                <a16:creationId xmlns="" xmlns:a16="http://schemas.microsoft.com/office/drawing/2014/main" id="{E8E312FE-9819-45CA-287D-E609954F58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5:notes">
            <a:extLst>
              <a:ext uri="{FF2B5EF4-FFF2-40B4-BE49-F238E27FC236}">
                <a16:creationId xmlns="" xmlns:a16="http://schemas.microsoft.com/office/drawing/2014/main" id="{DDD2812F-56FD-D69C-07DB-C565E64066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235278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24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4"/>
          <p:cNvSpPr txBox="1"/>
          <p:nvPr/>
        </p:nvSpPr>
        <p:spPr>
          <a:xfrm>
            <a:off x="-3" y="2724026"/>
            <a:ext cx="12192000" cy="1385400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ΠΡΟΓΡΑΜΜΑ ΚΑΤΑΡΤΙΣΗΣ</a:t>
            </a:r>
            <a:endParaRPr sz="2800" b="1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ΜΑΘΗΣΙΑΚΗ ΕΝΟΤΗΤΑ 7: Ψηφιακές Δεξιότητες</a:t>
            </a:r>
            <a:endParaRPr sz="2800" b="1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86" name="Google Shape;86;p24"/>
          <p:cNvSpPr txBox="1"/>
          <p:nvPr/>
        </p:nvSpPr>
        <p:spPr>
          <a:xfrm>
            <a:off x="3048000" y="2141384"/>
            <a:ext cx="6096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" name="6 - Εικόνα" descr="cc-brand-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8715" y="6078746"/>
            <a:ext cx="1503285" cy="779254"/>
          </a:xfrm>
          <a:prstGeom prst="rect">
            <a:avLst/>
          </a:prstGeom>
        </p:spPr>
      </p:pic>
      <p:sp>
        <p:nvSpPr>
          <p:cNvPr id="8" name="Google Shape;87;p1">
            <a:extLst>
              <a:ext uri="{FF2B5EF4-FFF2-40B4-BE49-F238E27FC236}">
                <a16:creationId xmlns="" xmlns:a16="http://schemas.microsoft.com/office/drawing/2014/main" id="{9FFF2E58-2E28-BE29-B86E-1A0B409A2824}"/>
              </a:ext>
            </a:extLst>
          </p:cNvPr>
          <p:cNvSpPr txBox="1"/>
          <p:nvPr/>
        </p:nvSpPr>
        <p:spPr>
          <a:xfrm>
            <a:off x="2630158" y="6221372"/>
            <a:ext cx="8031924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buSzPts val="1050"/>
            </a:pPr>
            <a:r>
              <a:rPr lang="el-GR" sz="1000" i="1" dirty="0" smtClean="0"/>
              <a:t>Με την επιχορήγηση της Ευρωπαϊκής Ένωσης. Ωστόσο, οι απόψεις και οι γνώμες που διατυπώνονται εκφράζουν αποκλειστικά τις απόψεις των συντακτών και δεν αντιπροσωπεύουν κατ’ ανάγκη τις απόψεις της Ευρωπαϊκής Ένωσης ή της Εθνικής Υπηρεσίας της Εσθονίας. Ούτε η Ευρωπαϊκή Ένωση ούτε η χορηγούσα αρχή μπορούν να θεωρηθούν υπεύθυνες γι’ αυτές</a:t>
            </a:r>
            <a:r>
              <a:rPr lang="en-GB" sz="1000" b="0" i="1" u="none" strike="noStrike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.</a:t>
            </a:r>
            <a:endParaRPr sz="1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" name="Google Shape;88;p1" descr="Blue text on a black background&#10;&#10;Description automatically generated">
            <a:extLst>
              <a:ext uri="{FF2B5EF4-FFF2-40B4-BE49-F238E27FC236}">
                <a16:creationId xmlns="" xmlns:a16="http://schemas.microsoft.com/office/drawing/2014/main" id="{1A6FCB7D-DF7E-D91D-D207-871084954BEA}"/>
              </a:ext>
            </a:extLst>
          </p:cNvPr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311501" y="6252809"/>
            <a:ext cx="2127367" cy="402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09" y="6258460"/>
            <a:ext cx="509951" cy="50995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/>
          <p:nvPr/>
        </p:nvSpPr>
        <p:spPr>
          <a:xfrm>
            <a:off x="738554" y="1590682"/>
            <a:ext cx="10876200" cy="2858100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1404261" y="2074783"/>
            <a:ext cx="9339900" cy="12006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ΜΑΘΗΜΑ 2: Ψηφιακή Αφήγηση για την Προώθηση της Κληρονομιάς</a:t>
            </a:r>
            <a:endParaRPr sz="3600" b="1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9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9"/>
          <p:cNvSpPr/>
          <p:nvPr/>
        </p:nvSpPr>
        <p:spPr>
          <a:xfrm>
            <a:off x="360486" y="0"/>
            <a:ext cx="10698900" cy="735900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9"/>
          <p:cNvSpPr/>
          <p:nvPr/>
        </p:nvSpPr>
        <p:spPr>
          <a:xfrm>
            <a:off x="0" y="1"/>
            <a:ext cx="10911000" cy="735900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9"/>
          <p:cNvSpPr txBox="1"/>
          <p:nvPr/>
        </p:nvSpPr>
        <p:spPr>
          <a:xfrm>
            <a:off x="-457200" y="89588"/>
            <a:ext cx="12288600" cy="585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Διαδραστική Δραστηριότητα: Ώρα να Δημιουργήσετε!</a:t>
            </a:r>
            <a:endParaRPr sz="3200" b="1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84" name="Google Shape;184;p9"/>
          <p:cNvSpPr txBox="1"/>
          <p:nvPr/>
        </p:nvSpPr>
        <p:spPr>
          <a:xfrm>
            <a:off x="484052" y="1501845"/>
            <a:ext cx="10911000" cy="4018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60" b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Στόχος:</a:t>
            </a:r>
            <a:endParaRPr sz="1360" b="1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1496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360"/>
              <a:buFont typeface="Candara"/>
              <a:buChar char="●"/>
            </a:pPr>
            <a:r>
              <a:rPr lang="en-GB" sz="1360" b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Δημιουργήστε μια σύντομη φωτογραφική ιστορία χρησιμοποιώντας το Canva για να μεταφέρετε ένα θέμα πολιτιστικής ή φυσικής κληρονομιάς.</a:t>
            </a:r>
            <a:endParaRPr sz="1360" b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1496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60"/>
              <a:buFont typeface="Candara"/>
              <a:buChar char="●"/>
            </a:pPr>
            <a:r>
              <a:rPr lang="en-GB" sz="1360" b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Μάθετε πώς να ενσωματώνετε οπτικά στοιχεία και κείμενο για να επικοινωνήσετε αποτελεσματικά τη σημασία της κληρονομιάς.</a:t>
            </a:r>
            <a:endParaRPr sz="1360" b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60" b="1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r>
              <a:rPr lang="en-GB" sz="1360" b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Απαιτούμενα Υλικά:</a:t>
            </a:r>
            <a:endParaRPr sz="1360" b="1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1496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360"/>
              <a:buFont typeface="Candara"/>
              <a:buChar char="●"/>
            </a:pPr>
            <a:r>
              <a:rPr lang="en-GB" sz="1360" b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Υπολογιστές ή tablet με πρόσβαση στο διαδίκτυο.</a:t>
            </a:r>
            <a:endParaRPr sz="1360" b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1496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60"/>
              <a:buFont typeface="Candara"/>
              <a:buChar char="●"/>
            </a:pPr>
            <a:r>
              <a:rPr lang="en-GB" sz="1360" b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Πρόσβαση στο Canva ή παρόμοιο λογισμικό σχεδίασης.</a:t>
            </a:r>
            <a:endParaRPr sz="1360" b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1496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60"/>
              <a:buFont typeface="Candara"/>
              <a:buChar char="●"/>
            </a:pPr>
            <a:r>
              <a:rPr lang="en-GB" sz="1360" b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Μια επιλογή οπτικών μέσων: φωτογραφίες, χάρτες ή εικονογραφήσεις (</a:t>
            </a:r>
            <a:r>
              <a:rPr lang="en-GB" sz="1360" b="0" i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οι συμμετέχοντες μπορούν να φέρουν τα δικά τους ή να χρησιμοποιήσουν τους παρεχόμενους πόρους</a:t>
            </a:r>
            <a:r>
              <a:rPr lang="en-GB" sz="1360" b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).</a:t>
            </a:r>
            <a:endParaRPr sz="1360" b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60" b="1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r>
              <a:rPr lang="en-GB" sz="1360" b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Διαδικασία:</a:t>
            </a:r>
            <a:endParaRPr sz="1360" b="1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1360" b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1) Επιλέξτε ένα Θέμα Κληρονομιάς: Επιλέξτε ένα συγκεκριμένο θέμα κληρονομιάς για να εστιάσετε, όπως:</a:t>
            </a:r>
            <a:endParaRPr sz="1360" b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1496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60"/>
              <a:buFont typeface="Candara"/>
              <a:buChar char="●"/>
            </a:pPr>
            <a:r>
              <a:rPr lang="en-GB" sz="1360" b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Μια τοπική παράδοση ή φεστιβάλ.</a:t>
            </a:r>
            <a:endParaRPr sz="1360" b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1496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60"/>
              <a:buFont typeface="Candara"/>
              <a:buChar char="●"/>
            </a:pPr>
            <a:r>
              <a:rPr lang="en-GB" sz="1360" b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Ένας πολιτιστικός χώρος ή μνημείο.</a:t>
            </a:r>
            <a:endParaRPr sz="1360" b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1496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60"/>
              <a:buFont typeface="Candara"/>
              <a:buChar char="●"/>
            </a:pPr>
            <a:r>
              <a:rPr lang="en-GB" sz="1360" b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Ένα φυσικό τοπίο σημασίας.</a:t>
            </a:r>
            <a:endParaRPr sz="1360" b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85" name="Google Shape;185;p9"/>
          <p:cNvSpPr txBox="1"/>
          <p:nvPr/>
        </p:nvSpPr>
        <p:spPr>
          <a:xfrm>
            <a:off x="484052" y="918849"/>
            <a:ext cx="9051900" cy="4002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Δημιουργία Φωτογραφικής Ιστορίας</a:t>
            </a:r>
            <a:endParaRPr sz="2000" b="1">
              <a:solidFill>
                <a:srgbClr val="A99374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10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0"/>
          <p:cNvSpPr/>
          <p:nvPr/>
        </p:nvSpPr>
        <p:spPr>
          <a:xfrm>
            <a:off x="360486" y="0"/>
            <a:ext cx="10698900" cy="735900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0"/>
          <p:cNvSpPr/>
          <p:nvPr/>
        </p:nvSpPr>
        <p:spPr>
          <a:xfrm>
            <a:off x="0" y="1"/>
            <a:ext cx="10911000" cy="735900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0"/>
          <p:cNvSpPr txBox="1"/>
          <p:nvPr/>
        </p:nvSpPr>
        <p:spPr>
          <a:xfrm>
            <a:off x="0" y="89588"/>
            <a:ext cx="10911000" cy="6465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Διαδραστική Δραστηριότητα: Διαδικασία</a:t>
            </a:r>
            <a:endParaRPr sz="3600" b="1" i="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94" name="Google Shape;194;p10"/>
          <p:cNvSpPr txBox="1"/>
          <p:nvPr/>
        </p:nvSpPr>
        <p:spPr>
          <a:xfrm>
            <a:off x="490751" y="825505"/>
            <a:ext cx="10911000" cy="46101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Διαδικασία</a:t>
            </a:r>
            <a:endParaRPr sz="1600" b="1" i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GB" sz="1600" b="0" i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2) Επιλογή Οπτικού Υλικού: Συγκεντρώστε εικόνες που αντικατοπτρίζουν το θέμα που επιλέξατε. Εάν δεν έχετε δικές σας φωτογραφίες, χρησιμοποιήστε δωρεάν πηγές όπως η βιβλιοθήκη εικόνων του Canva ή ιστότοποι χωρίς δικαιώματα (Pixabay, Unsplash, κ.λπ.).</a:t>
            </a:r>
            <a:endParaRPr sz="1600" b="0" i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GB" sz="1600" b="0" i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3) Ανοίξτε το Canva και ξεκινήστε το σχεδιασμό: Συνδεθείτε στο Canva (ή χρησιμοποιήστε παρόμοιο λογισμικό) και επιλέξτε ένα πρότυπο φωτογραφικής ιστορίας ή δημιουργήστε μια προσαρμοσμένη διάταξη. Προσθέστε τις επιλεγμένες εικόνες σας στον καμβά.</a:t>
            </a:r>
            <a:endParaRPr sz="1600" b="0" i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GB" sz="1600" b="0" i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4) Ενσωμάτωση Αφηγηματικών Στοιχείων: Προσθέστε κείμενο στη φωτογραφική ιστορία σας: Παρέχετε το πλαίσιο ή μια σύντομη ιστορία του θέματος. Αναδείξτε την πολιτιστική, ιστορική ή φυσική σημασία κάθε εικόνας. Χρησιμοποιήστε λεζάντες για να πείτε μια συνεκτική ιστορία που συνδέει τα οπτικά στοιχεία.</a:t>
            </a:r>
            <a:endParaRPr sz="1600" b="0" i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GB" sz="1600" b="0" i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5) Βελτίωση της Οπτικής Ελκυστικότητας: Προσαρμόστε τη διάταξη, τις γραμματοσειρές και τα χρώματα ώστε να ευθυγραμμίζονται με το θέμα. Προσθέστε στοιχεία όπως περιγράμματα, φίλτρα ή εικονίδια για να ενισχύσετε τον αντίκτυπο της ιστορίας.</a:t>
            </a:r>
            <a:endParaRPr sz="1600" b="0" i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GB" sz="1600" b="0" i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6) Οριστικοποίηση και Αποθήκευση: Αποθηκεύστε τη φωτογραφική ιστορία σας ως αρχείο PDF ή εικόνας.</a:t>
            </a:r>
            <a:endParaRPr sz="1600" b="0" i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GB" sz="1600" b="0" i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7) Κοινή χρήση και Συζήτηση: Παρουσιάστε την ολοκληρωμένη φωτογραφική ιστορία σας στην ομάδα. Εξηγήστε τη δημιουργική σας διαδικασία, το θέμα κληρονομιάς που επιλέξατε και τι στοχεύατε να επικοινωνήσετε.</a:t>
            </a:r>
            <a:endParaRPr sz="1600" b="0" i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11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1"/>
          <p:cNvSpPr/>
          <p:nvPr/>
        </p:nvSpPr>
        <p:spPr>
          <a:xfrm>
            <a:off x="360486" y="0"/>
            <a:ext cx="10698900" cy="735900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1"/>
          <p:cNvSpPr/>
          <p:nvPr/>
        </p:nvSpPr>
        <p:spPr>
          <a:xfrm>
            <a:off x="0" y="1"/>
            <a:ext cx="10911000" cy="735900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1"/>
          <p:cNvSpPr txBox="1"/>
          <p:nvPr/>
        </p:nvSpPr>
        <p:spPr>
          <a:xfrm>
            <a:off x="0" y="89588"/>
            <a:ext cx="10911000" cy="6465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Συζήτηση και Αναστοχασμός</a:t>
            </a:r>
            <a:endParaRPr sz="3600" b="1" i="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03" name="Google Shape;203;p11"/>
          <p:cNvSpPr txBox="1"/>
          <p:nvPr/>
        </p:nvSpPr>
        <p:spPr>
          <a:xfrm>
            <a:off x="484053" y="973655"/>
            <a:ext cx="10911000" cy="4002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Ερωτήσεις για Ομαδική Συζήτηση:</a:t>
            </a:r>
            <a:endParaRPr i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/>
          </a:p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en-GB" sz="1800" b="0" i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Πώς η ψηφιακή αφήγηση οικοδομεί την υπερηφάνεια της κοινότητας;</a:t>
            </a:r>
            <a:endParaRPr i="0"/>
          </a:p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en-GB" sz="1800" b="0" i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Ποιες προκλήσεις αντιμετωπίσατε και πώς θα μπορούσατε να τις αντιμετωπίσετε;</a:t>
            </a:r>
            <a:endParaRPr i="0"/>
          </a:p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en-GB" sz="1800" b="0" i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Πώς η χρήση του Canva ή ενός παρόμοιου εργαλείου ενίσχυσε την ικανότητά σας να επικοινωνείτε τη σημασία της κληρονομιάς;</a:t>
            </a:r>
            <a:endParaRPr i="0"/>
          </a:p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en-GB" sz="1800" b="0" i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Πώς μπορεί μια φωτογραφική ιστορία να εμπνεύσει άλλους να εκτιμήσουν και να διατηρήσουν την πολιτιστική ή φυσική κληρονομιά;</a:t>
            </a:r>
            <a:endParaRPr i="0"/>
          </a:p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en-GB" sz="1800" b="0" i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Πώς μπορεί η ψηφιακή αφήγηση να αντιμετωπίσει τις προκλήσεις της διατήρησης της άυλης πολιτιστικής κληρονομιάς, όπως οι προφορικές παραδόσεις ή τα τελετουργικά;</a:t>
            </a:r>
            <a:endParaRPr i="0"/>
          </a:p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en-GB" sz="1800" b="0" i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Ποιες στρατηγικές μπορείτε να χρησιμοποιήσετε για να διασφαλίσετε ότι τα έργα ψηφιακής αφήγησής σας προσεγγίζουν και προσελκύουν διαφορετικά κοινά;</a:t>
            </a:r>
            <a:endParaRPr i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="" xmlns:a16="http://schemas.microsoft.com/office/drawing/2014/main" id="{9EA4C163-C377-5F3F-82D3-4A560710F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5" descr="A logo with a tree in the middle&#10;&#10;Description automatically generated">
            <a:extLst>
              <a:ext uri="{FF2B5EF4-FFF2-40B4-BE49-F238E27FC236}">
                <a16:creationId xmlns="" xmlns:a16="http://schemas.microsoft.com/office/drawing/2014/main" id="{45074A1D-3119-10C1-BCB2-7F9F0E0F98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5">
            <a:extLst>
              <a:ext uri="{FF2B5EF4-FFF2-40B4-BE49-F238E27FC236}">
                <a16:creationId xmlns="" xmlns:a16="http://schemas.microsoft.com/office/drawing/2014/main" id="{BE77E335-EF72-CE4C-DC9F-3366EF8DE954}"/>
              </a:ext>
            </a:extLst>
          </p:cNvPr>
          <p:cNvSpPr txBox="1"/>
          <p:nvPr/>
        </p:nvSpPr>
        <p:spPr>
          <a:xfrm>
            <a:off x="0" y="2708872"/>
            <a:ext cx="12191999" cy="523180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l-GR" sz="2800" b="1" dirty="0" smtClean="0">
                <a:solidFill>
                  <a:schemeClr val="bg1"/>
                </a:solidFill>
                <a:latin typeface="Candara" pitchFamily="34" charset="0"/>
              </a:rPr>
              <a:t>Ευχαριστούμε για την προσοχή σας</a:t>
            </a:r>
            <a:endParaRPr lang="en-US" sz="2800" b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80" name="Google Shape;80;p5">
            <a:extLst>
              <a:ext uri="{FF2B5EF4-FFF2-40B4-BE49-F238E27FC236}">
                <a16:creationId xmlns="" xmlns:a16="http://schemas.microsoft.com/office/drawing/2014/main" id="{5BC8D6D7-24F3-A431-1DB9-07722AF93252}"/>
              </a:ext>
            </a:extLst>
          </p:cNvPr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Google Shape;84;p5" descr="A logo of a person holding a pen&#10;&#10;Description automatically generated">
            <a:extLst>
              <a:ext uri="{FF2B5EF4-FFF2-40B4-BE49-F238E27FC236}">
                <a16:creationId xmlns="" xmlns:a16="http://schemas.microsoft.com/office/drawing/2014/main" id="{F9D1DA8D-D4C4-7907-0694-F8605C2383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64" y="4406422"/>
            <a:ext cx="1018108" cy="10286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0;p5">
            <a:extLst>
              <a:ext uri="{FF2B5EF4-FFF2-40B4-BE49-F238E27FC236}">
                <a16:creationId xmlns="" xmlns:a16="http://schemas.microsoft.com/office/drawing/2014/main" id="{60AE485B-6786-A879-4B54-0B8C00087AB2}"/>
              </a:ext>
            </a:extLst>
          </p:cNvPr>
          <p:cNvSpPr txBox="1"/>
          <p:nvPr/>
        </p:nvSpPr>
        <p:spPr>
          <a:xfrm>
            <a:off x="3218507" y="3480723"/>
            <a:ext cx="6096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l-GR" sz="2800" b="1" i="0" u="none" strike="noStrike" cap="none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ΕΤΑΙΡΟΙ</a:t>
            </a:r>
            <a:r>
              <a:rPr lang="en-GB" sz="2800" b="1" i="0" u="none" strike="noStrike" cap="none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 descr="A green text on a black background&#10;&#10;Description automatically generated">
            <a:extLst>
              <a:ext uri="{FF2B5EF4-FFF2-40B4-BE49-F238E27FC236}">
                <a16:creationId xmlns="" xmlns:a16="http://schemas.microsoft.com/office/drawing/2014/main" id="{3B45D439-3297-79AA-CACA-7096D6D5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338" y="4752724"/>
            <a:ext cx="1676400" cy="400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CEACFF9F-2E19-236D-B5DE-BA61F8D47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614" y="4704157"/>
            <a:ext cx="866775" cy="542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red bird on a green leaf&#10;&#10;Description automatically generated">
            <a:extLst>
              <a:ext uri="{FF2B5EF4-FFF2-40B4-BE49-F238E27FC236}">
                <a16:creationId xmlns="" xmlns:a16="http://schemas.microsoft.com/office/drawing/2014/main" id="{64376610-9F6A-7D97-9F5A-E9A5DBD20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265" y="4723206"/>
            <a:ext cx="971550" cy="504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con&#10;&#10;Description automatically generated">
            <a:extLst>
              <a:ext uri="{FF2B5EF4-FFF2-40B4-BE49-F238E27FC236}">
                <a16:creationId xmlns="" xmlns:a16="http://schemas.microsoft.com/office/drawing/2014/main" id="{787E2769-AEC9-4756-9372-748CDF945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659" y="4630211"/>
            <a:ext cx="1257300" cy="581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 building with red lights&#10;&#10;Description automatically generated">
            <a:extLst>
              <a:ext uri="{FF2B5EF4-FFF2-40B4-BE49-F238E27FC236}">
                <a16:creationId xmlns="" xmlns:a16="http://schemas.microsoft.com/office/drawing/2014/main" id="{31B41789-03F6-70DF-6C37-3B809119B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717" y="4619374"/>
            <a:ext cx="771525" cy="533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 blue and black logo&#10;&#10;Description automatically generated">
            <a:extLst>
              <a:ext uri="{FF2B5EF4-FFF2-40B4-BE49-F238E27FC236}">
                <a16:creationId xmlns="" xmlns:a16="http://schemas.microsoft.com/office/drawing/2014/main" id="{C9B3BA7D-83AB-3CA7-81BA-35DE5F9EB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732" y="4843604"/>
            <a:ext cx="1881904" cy="3091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19 - Εικόνα" descr="cc-brand-1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88715" y="6078746"/>
            <a:ext cx="1503285" cy="779254"/>
          </a:xfrm>
          <a:prstGeom prst="rect">
            <a:avLst/>
          </a:prstGeom>
        </p:spPr>
      </p:pic>
      <p:sp>
        <p:nvSpPr>
          <p:cNvPr id="17" name="Google Shape;87;p1">
            <a:extLst>
              <a:ext uri="{FF2B5EF4-FFF2-40B4-BE49-F238E27FC236}">
                <a16:creationId xmlns="" xmlns:a16="http://schemas.microsoft.com/office/drawing/2014/main" id="{9FFF2E58-2E28-BE29-B86E-1A0B409A2824}"/>
              </a:ext>
            </a:extLst>
          </p:cNvPr>
          <p:cNvSpPr txBox="1"/>
          <p:nvPr/>
        </p:nvSpPr>
        <p:spPr>
          <a:xfrm>
            <a:off x="2630158" y="6221372"/>
            <a:ext cx="8031924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buSzPts val="1050"/>
            </a:pPr>
            <a:r>
              <a:rPr lang="el-GR" sz="1000" i="1" dirty="0" smtClean="0"/>
              <a:t>Με την επιχορήγηση της Ευρωπαϊκής Ένωσης. Ωστόσο, οι απόψεις και οι γνώμες που διατυπώνονται εκφράζουν αποκλειστικά τις απόψεις των συντακτών και δεν αντιπροσωπεύουν κατ’ ανάγκη τις απόψεις της Ευρωπαϊκής Ένωσης ή της Εθνικής Υπηρεσίας της Εσθονίας. Ούτε η Ευρωπαϊκή Ένωση ούτε η χορηγούσα αρχή μπορούν να θεωρηθούν υπεύθυνες γι’ αυτές</a:t>
            </a:r>
            <a:r>
              <a:rPr lang="en-GB" sz="1000" b="0" i="1" u="none" strike="noStrike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.</a:t>
            </a:r>
            <a:endParaRPr sz="1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" name="Google Shape;88;p1" descr="Blue text on a black background&#10;&#10;Description automatically generated">
            <a:extLst>
              <a:ext uri="{FF2B5EF4-FFF2-40B4-BE49-F238E27FC236}">
                <a16:creationId xmlns="" xmlns:a16="http://schemas.microsoft.com/office/drawing/2014/main" id="{1A6FCB7D-DF7E-D91D-D207-871084954BEA}"/>
              </a:ext>
            </a:extLst>
          </p:cNvPr>
          <p:cNvPicPr preferRelativeResize="0"/>
          <p:nvPr/>
        </p:nvPicPr>
        <p:blipFill>
          <a:blip r:embed="rId13"/>
          <a:stretch>
            <a:fillRect/>
          </a:stretch>
        </p:blipFill>
        <p:spPr>
          <a:xfrm>
            <a:off x="311501" y="6252809"/>
            <a:ext cx="2127367" cy="402523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2291199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A642342-A6A3-41FC-929D-B0DCF56A518A}:269"/>
  <p:tag name="ISPRING_SLIDE_INDENT_LEVEL" val="1"/>
  <p:tag name="ISPRING_CUSTOM_TIMING_USED" val="0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602</Words>
  <Application>Microsoft Office PowerPoint</Application>
  <PresentationFormat>Προσαρμογή</PresentationFormat>
  <Paragraphs>44</Paragraphs>
  <Slides>6</Slides>
  <Notes>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1" baseType="lpstr">
      <vt:lpstr>Arial</vt:lpstr>
      <vt:lpstr>Candara</vt:lpstr>
      <vt:lpstr>Calibri</vt:lpstr>
      <vt:lpstr>Times New Roman</vt:lpstr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Maria Fernandez</dc:creator>
  <cp:lastModifiedBy>Νικολέττα</cp:lastModifiedBy>
  <cp:revision>2</cp:revision>
  <dcterms:created xsi:type="dcterms:W3CDTF">2024-06-10T15:48:53Z</dcterms:created>
  <dcterms:modified xsi:type="dcterms:W3CDTF">2026-05-20T09:47:38Z</dcterms:modified>
</cp:coreProperties>
</file>