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8" r:id="rId11"/>
  </p:sldIdLst>
  <p:sldSz cx="12192000" cy="6858000"/>
  <p:notesSz cx="6858000" cy="9144000"/>
  <p:embeddedFontLst>
    <p:embeddedFont>
      <p:font typeface="Candara" pitchFamily="34" charset="0"/>
      <p:regular r:id="rId13"/>
      <p:bold r:id="rId14"/>
      <p:italic r:id="rId15"/>
      <p:boldItalic r:id="rId16"/>
    </p:embeddedFont>
    <p:embeddedFont>
      <p:font typeface="Calibri"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isXvbFm4zWD+4SFCCithnj7qhNog=="/>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96" y="-18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8" name="Google Shape;11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8" name="Google Shape;12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2" name="Google Shape;15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7a65b3379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 name="Google Shape;165;g37a65b3379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3.jpeg"/><Relationship Id="rId3" Type="http://schemas.openxmlformats.org/officeDocument/2006/relationships/notesSlide" Target="../notesSlides/notesSlide10.xml"/><Relationship Id="rId7" Type="http://schemas.openxmlformats.org/officeDocument/2006/relationships/image" Target="../media/image14.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png"/><Relationship Id="rId9"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https://artsandculture.google.com/partner/the-british-museum"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www.nationaltrust.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24"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24"/>
          <p:cNvSpPr txBox="1"/>
          <p:nvPr/>
        </p:nvSpPr>
        <p:spPr>
          <a:xfrm>
            <a:off x="-3" y="2724026"/>
            <a:ext cx="12192000" cy="1385400"/>
          </a:xfrm>
          <a:prstGeom prst="rect">
            <a:avLst/>
          </a:prstGeom>
          <a:solidFill>
            <a:srgbClr val="72BC59"/>
          </a:solidFill>
          <a:ln>
            <a:noFill/>
          </a:ln>
        </p:spPr>
        <p:txBody>
          <a:bodyPr spcFirstLastPara="1" wrap="square" lIns="91400" tIns="45700" rIns="91400" bIns="45700" anchor="t" anchorCtr="0">
            <a:spAutoFit/>
          </a:bodyPr>
          <a:lstStyle/>
          <a:p>
            <a:pPr marL="0" lvl="0" indent="0" algn="ctr" rtl="0">
              <a:spcBef>
                <a:spcPts val="0"/>
              </a:spcBef>
              <a:spcAft>
                <a:spcPts val="0"/>
              </a:spcAft>
              <a:buNone/>
            </a:pPr>
            <a:r>
              <a:rPr lang="en-GB" sz="2800" b="1">
                <a:solidFill>
                  <a:srgbClr val="FFFFFF"/>
                </a:solidFill>
                <a:latin typeface="Candara"/>
                <a:ea typeface="Candara"/>
                <a:cs typeface="Candara"/>
                <a:sym typeface="Candara"/>
              </a:rPr>
              <a:t>ΠΡΟΓΡΑΜΜΑ ΚΑΤΑΡΤΙΣΗΣ</a:t>
            </a:r>
            <a:endParaRPr sz="2800" b="1">
              <a:solidFill>
                <a:srgbClr val="FFFFFF"/>
              </a:solidFill>
              <a:latin typeface="Candara"/>
              <a:ea typeface="Candara"/>
              <a:cs typeface="Candara"/>
              <a:sym typeface="Candara"/>
            </a:endParaRPr>
          </a:p>
          <a:p>
            <a:pPr marL="0" lvl="0" indent="0" algn="ctr" rtl="0">
              <a:spcBef>
                <a:spcPts val="0"/>
              </a:spcBef>
              <a:spcAft>
                <a:spcPts val="0"/>
              </a:spcAft>
              <a:buNone/>
            </a:pPr>
            <a:endParaRPr sz="2800" b="1">
              <a:solidFill>
                <a:srgbClr val="FFFFFF"/>
              </a:solidFill>
              <a:latin typeface="Candara"/>
              <a:ea typeface="Candara"/>
              <a:cs typeface="Candara"/>
              <a:sym typeface="Candara"/>
            </a:endParaRPr>
          </a:p>
          <a:p>
            <a:pPr marL="0" lvl="0" indent="0" algn="ctr" rtl="0">
              <a:spcBef>
                <a:spcPts val="0"/>
              </a:spcBef>
              <a:spcAft>
                <a:spcPts val="0"/>
              </a:spcAft>
              <a:buNone/>
            </a:pPr>
            <a:r>
              <a:rPr lang="en-GB" sz="2800" b="1">
                <a:solidFill>
                  <a:srgbClr val="FFFFFF"/>
                </a:solidFill>
                <a:latin typeface="Candara"/>
                <a:ea typeface="Candara"/>
                <a:cs typeface="Candara"/>
                <a:sym typeface="Candara"/>
              </a:rPr>
              <a:t>ΜΑΘΗΣΙΑΚΗ ΕΝΟΤΗΤΑ 7: Ψηφιακές Δεξιότητες</a:t>
            </a:r>
            <a:endParaRPr sz="2800" b="1">
              <a:solidFill>
                <a:srgbClr val="FFFFFF"/>
              </a:solidFill>
              <a:latin typeface="Candara"/>
              <a:ea typeface="Candara"/>
              <a:cs typeface="Candara"/>
              <a:sym typeface="Candara"/>
            </a:endParaRPr>
          </a:p>
        </p:txBody>
      </p:sp>
      <p:sp>
        <p:nvSpPr>
          <p:cNvPr id="86" name="Google Shape;86;p24"/>
          <p:cNvSpPr txBox="1"/>
          <p:nvPr/>
        </p:nvSpPr>
        <p:spPr>
          <a:xfrm>
            <a:off x="3048000" y="2141384"/>
            <a:ext cx="60960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rgbClr val="7F7F7F"/>
                </a:solidFill>
                <a:latin typeface="Calibri"/>
                <a:ea typeface="Calibri"/>
                <a:cs typeface="Calibri"/>
                <a:sym typeface="Calibri"/>
              </a:rPr>
              <a:t>2023-1-EE01-KA220-ADU-000150753</a:t>
            </a:r>
            <a:endParaRPr sz="1400" b="0" i="0" u="none" strike="noStrike" cap="none">
              <a:solidFill>
                <a:schemeClr val="dk1"/>
              </a:solidFill>
              <a:latin typeface="Times New Roman"/>
              <a:ea typeface="Times New Roman"/>
              <a:cs typeface="Times New Roman"/>
              <a:sym typeface="Times New Roman"/>
            </a:endParaRPr>
          </a:p>
        </p:txBody>
      </p:sp>
      <p:pic>
        <p:nvPicPr>
          <p:cNvPr id="7" name="6 - Εικόνα" descr="cc-brand-1.png"/>
          <p:cNvPicPr>
            <a:picLocks noChangeAspect="1"/>
          </p:cNvPicPr>
          <p:nvPr/>
        </p:nvPicPr>
        <p:blipFill>
          <a:blip r:embed="rId4"/>
          <a:stretch>
            <a:fillRect/>
          </a:stretch>
        </p:blipFill>
        <p:spPr>
          <a:xfrm>
            <a:off x="10688715" y="6078746"/>
            <a:ext cx="1503285" cy="779254"/>
          </a:xfrm>
          <a:prstGeom prst="rect">
            <a:avLst/>
          </a:prstGeom>
        </p:spPr>
      </p:pic>
      <p:sp>
        <p:nvSpPr>
          <p:cNvPr id="8" name="Google Shape;87;p1">
            <a:extLst>
              <a:ext uri="{FF2B5EF4-FFF2-40B4-BE49-F238E27FC236}">
                <a16:creationId xmlns="" xmlns:a16="http://schemas.microsoft.com/office/drawing/2014/main" id="{9FFF2E58-2E28-BE29-B86E-1A0B409A2824}"/>
              </a:ext>
            </a:extLst>
          </p:cNvPr>
          <p:cNvSpPr txBox="1"/>
          <p:nvPr/>
        </p:nvSpPr>
        <p:spPr>
          <a:xfrm>
            <a:off x="2630158" y="6221372"/>
            <a:ext cx="8031924" cy="553957"/>
          </a:xfrm>
          <a:prstGeom prst="rect">
            <a:avLst/>
          </a:prstGeom>
          <a:noFill/>
          <a:ln>
            <a:noFill/>
          </a:ln>
        </p:spPr>
        <p:txBody>
          <a:bodyPr spcFirstLastPara="1" wrap="square" lIns="91425" tIns="45700" rIns="91425" bIns="45700" anchor="t" anchorCtr="0">
            <a:spAutoFit/>
          </a:bodyPr>
          <a:lstStyle/>
          <a:p>
            <a:pPr lvl="0" algn="just">
              <a:buSzPts val="1050"/>
            </a:pPr>
            <a:r>
              <a:rPr lang="el-GR" sz="1000" i="1" dirty="0" smtClean="0"/>
              <a:t>Με την επιχορήγηση της Ευρωπαϊκής Ένωσης. Ωστόσο,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της Εθνικής Υπηρεσίας της Εσθονίας. Ούτε η Ευρωπαϊκή Ένωση ούτε η χορηγούσα αρχή μπορούν να θεωρηθούν υπεύθυνες γι’ αυτές</a:t>
            </a:r>
            <a:r>
              <a:rPr lang="en-GB" sz="1000" b="0" i="1" u="none" strike="noStrike" dirty="0" smtClean="0">
                <a:solidFill>
                  <a:srgbClr val="222222"/>
                </a:solidFill>
                <a:effectLst/>
                <a:latin typeface="Calibri" panose="020F0502020204030204" pitchFamily="34" charset="0"/>
              </a:rPr>
              <a:t>.</a:t>
            </a:r>
            <a:endParaRPr sz="1000" b="0" i="0" u="none" strike="noStrike" cap="none" dirty="0">
              <a:solidFill>
                <a:schemeClr val="dk1"/>
              </a:solidFill>
              <a:latin typeface="Times New Roman"/>
              <a:ea typeface="Times New Roman"/>
              <a:cs typeface="Times New Roman"/>
              <a:sym typeface="Times New Roman"/>
            </a:endParaRPr>
          </a:p>
        </p:txBody>
      </p:sp>
      <p:pic>
        <p:nvPicPr>
          <p:cNvPr id="9" name="Google Shape;88;p1" descr="Blue text on a black background&#10;&#10;Description automatically generated">
            <a:extLst>
              <a:ext uri="{FF2B5EF4-FFF2-40B4-BE49-F238E27FC236}">
                <a16:creationId xmlns="" xmlns:a16="http://schemas.microsoft.com/office/drawing/2014/main" id="{1A6FCB7D-DF7E-D91D-D207-871084954BEA}"/>
              </a:ext>
            </a:extLst>
          </p:cNvPr>
          <p:cNvPicPr preferRelativeResize="0"/>
          <p:nvPr/>
        </p:nvPicPr>
        <p:blipFill>
          <a:blip r:embed="rId5"/>
          <a:stretch>
            <a:fillRect/>
          </a:stretch>
        </p:blipFill>
        <p:spPr>
          <a:xfrm>
            <a:off x="311501" y="6252809"/>
            <a:ext cx="2127367" cy="40252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l-GR" sz="2800" b="1" dirty="0" smtClean="0">
                <a:solidFill>
                  <a:schemeClr val="bg1"/>
                </a:solidFill>
                <a:latin typeface="Candara" pitchFamily="34" charset="0"/>
              </a:rPr>
              <a:t>Ευχαριστούμε για την προσοχή σας</a:t>
            </a:r>
            <a:endParaRPr lang="en-US" sz="2800" b="1" dirty="0" smtClean="0">
              <a:solidFill>
                <a:schemeClr val="bg1"/>
              </a:solidFill>
              <a:latin typeface="Candara" pitchFamily="34" charset="0"/>
            </a:endParaRP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l-GR" sz="2800" b="1" i="0" u="none" strike="noStrike" cap="none" dirty="0" smtClean="0">
                <a:solidFill>
                  <a:srgbClr val="7F7F7F"/>
                </a:solidFill>
                <a:latin typeface="Calibri"/>
                <a:ea typeface="Calibri"/>
                <a:cs typeface="Calibri"/>
                <a:sym typeface="Calibri"/>
              </a:rPr>
              <a:t>ΕΤΑΙΡΟΙ</a:t>
            </a:r>
            <a:r>
              <a:rPr lang="en-GB" sz="2800" b="1" i="0" u="none" strike="noStrike" cap="none" dirty="0" smtClean="0">
                <a:solidFill>
                  <a:srgbClr val="7F7F7F"/>
                </a:solidFill>
                <a:latin typeface="Calibri"/>
                <a:ea typeface="Calibri"/>
                <a:cs typeface="Calibri"/>
                <a:sym typeface="Calibri"/>
              </a:rPr>
              <a:t>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19 - Εικόνα" descr="cc-brand-1.png"/>
          <p:cNvPicPr>
            <a:picLocks noChangeAspect="1"/>
          </p:cNvPicPr>
          <p:nvPr/>
        </p:nvPicPr>
        <p:blipFill>
          <a:blip r:embed="rId12"/>
          <a:stretch>
            <a:fillRect/>
          </a:stretch>
        </p:blipFill>
        <p:spPr>
          <a:xfrm>
            <a:off x="10688715" y="6078746"/>
            <a:ext cx="1503285" cy="779254"/>
          </a:xfrm>
          <a:prstGeom prst="rect">
            <a:avLst/>
          </a:prstGeom>
        </p:spPr>
      </p:pic>
      <p:sp>
        <p:nvSpPr>
          <p:cNvPr id="17" name="Google Shape;87;p1">
            <a:extLst>
              <a:ext uri="{FF2B5EF4-FFF2-40B4-BE49-F238E27FC236}">
                <a16:creationId xmlns="" xmlns:a16="http://schemas.microsoft.com/office/drawing/2014/main" id="{9FFF2E58-2E28-BE29-B86E-1A0B409A2824}"/>
              </a:ext>
            </a:extLst>
          </p:cNvPr>
          <p:cNvSpPr txBox="1"/>
          <p:nvPr/>
        </p:nvSpPr>
        <p:spPr>
          <a:xfrm>
            <a:off x="2630158" y="6221372"/>
            <a:ext cx="8031924" cy="553957"/>
          </a:xfrm>
          <a:prstGeom prst="rect">
            <a:avLst/>
          </a:prstGeom>
          <a:noFill/>
          <a:ln>
            <a:noFill/>
          </a:ln>
        </p:spPr>
        <p:txBody>
          <a:bodyPr spcFirstLastPara="1" wrap="square" lIns="91425" tIns="45700" rIns="91425" bIns="45700" anchor="t" anchorCtr="0">
            <a:spAutoFit/>
          </a:bodyPr>
          <a:lstStyle/>
          <a:p>
            <a:pPr lvl="0" algn="just">
              <a:buSzPts val="1050"/>
            </a:pPr>
            <a:r>
              <a:rPr lang="el-GR" sz="1000" i="1" dirty="0" smtClean="0"/>
              <a:t>Με την επιχορήγηση της Ευρωπαϊκής Ένωσης. Ωστόσο,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της Εθνικής Υπηρεσίας της Εσθονίας. Ούτε η Ευρωπαϊκή Ένωση ούτε η χορηγούσα αρχή μπορούν να θεωρηθούν υπεύθυνες γι’ αυτές</a:t>
            </a:r>
            <a:r>
              <a:rPr lang="en-GB" sz="1000" b="0" i="1" u="none" strike="noStrike" dirty="0" smtClean="0">
                <a:solidFill>
                  <a:srgbClr val="222222"/>
                </a:solidFill>
                <a:effectLst/>
                <a:latin typeface="Calibri" panose="020F0502020204030204" pitchFamily="34" charset="0"/>
              </a:rPr>
              <a:t>.</a:t>
            </a:r>
            <a:endParaRPr sz="1000" b="0" i="0" u="none" strike="noStrike" cap="none" dirty="0">
              <a:solidFill>
                <a:schemeClr val="dk1"/>
              </a:solidFill>
              <a:latin typeface="Times New Roman"/>
              <a:ea typeface="Times New Roman"/>
              <a:cs typeface="Times New Roman"/>
              <a:sym typeface="Times New Roman"/>
            </a:endParaRPr>
          </a:p>
        </p:txBody>
      </p:sp>
      <p:pic>
        <p:nvPicPr>
          <p:cNvPr id="18" name="Google Shape;88;p1" descr="Blue text on a black background&#10;&#10;Description automatically generated">
            <a:extLst>
              <a:ext uri="{FF2B5EF4-FFF2-40B4-BE49-F238E27FC236}">
                <a16:creationId xmlns="" xmlns:a16="http://schemas.microsoft.com/office/drawing/2014/main" id="{1A6FCB7D-DF7E-D91D-D207-871084954BEA}"/>
              </a:ext>
            </a:extLst>
          </p:cNvPr>
          <p:cNvPicPr preferRelativeResize="0"/>
          <p:nvPr/>
        </p:nvPicPr>
        <p:blipFill>
          <a:blip r:embed="rId13"/>
          <a:stretch>
            <a:fillRect/>
          </a:stretch>
        </p:blipFill>
        <p:spPr>
          <a:xfrm>
            <a:off x="311501" y="6252809"/>
            <a:ext cx="2127367" cy="402523"/>
          </a:xfrm>
          <a:prstGeom prst="rect">
            <a:avLst/>
          </a:prstGeom>
          <a:noFill/>
          <a:ln>
            <a:noFill/>
          </a:ln>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A logo with a tree in the middle&#10;&#10;Description automatically generated"/>
          <p:cNvPicPr preferRelativeResize="0"/>
          <p:nvPr/>
        </p:nvPicPr>
        <p:blipFill rotWithShape="1">
          <a:blip r:embed="rId3">
            <a:alphaModFix/>
          </a:blip>
          <a:srcRect/>
          <a:stretch/>
        </p:blipFill>
        <p:spPr>
          <a:xfrm>
            <a:off x="105509" y="6258460"/>
            <a:ext cx="509951" cy="509951"/>
          </a:xfrm>
          <a:prstGeom prst="rect">
            <a:avLst/>
          </a:prstGeom>
          <a:noFill/>
          <a:ln>
            <a:noFill/>
          </a:ln>
        </p:spPr>
      </p:pic>
      <p:sp>
        <p:nvSpPr>
          <p:cNvPr id="94" name="Google Shape;94;p2"/>
          <p:cNvSpPr/>
          <p:nvPr/>
        </p:nvSpPr>
        <p:spPr>
          <a:xfrm>
            <a:off x="738554" y="1590682"/>
            <a:ext cx="10876200" cy="28581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2"/>
          <p:cNvSpPr txBox="1"/>
          <p:nvPr/>
        </p:nvSpPr>
        <p:spPr>
          <a:xfrm>
            <a:off x="1404261" y="2074783"/>
            <a:ext cx="9339900" cy="1200600"/>
          </a:xfrm>
          <a:prstGeom prst="rect">
            <a:avLst/>
          </a:prstGeom>
          <a:solidFill>
            <a:srgbClr val="000000">
              <a:alpha val="0"/>
            </a:srgbClr>
          </a:solidFill>
          <a:ln>
            <a:noFill/>
          </a:ln>
        </p:spPr>
        <p:txBody>
          <a:bodyPr spcFirstLastPara="1" wrap="square" lIns="91400" tIns="45700" rIns="91400" bIns="45700" anchor="t" anchorCtr="0">
            <a:spAutoFit/>
          </a:bodyPr>
          <a:lstStyle/>
          <a:p>
            <a:pPr marL="0" lvl="0" indent="0" algn="ctr" rtl="0">
              <a:spcBef>
                <a:spcPts val="1200"/>
              </a:spcBef>
              <a:spcAft>
                <a:spcPts val="0"/>
              </a:spcAft>
              <a:buNone/>
            </a:pPr>
            <a:r>
              <a:rPr lang="en-GB" sz="3600" b="1">
                <a:solidFill>
                  <a:srgbClr val="FFFFFF"/>
                </a:solidFill>
                <a:latin typeface="Candara"/>
                <a:ea typeface="Candara"/>
                <a:cs typeface="Candara"/>
                <a:sym typeface="Candara"/>
              </a:rPr>
              <a:t>ΜΑΘΗΜΑ 2: Ψηφιακή Αφήγηση για την Προώθηση της Κληρονομιάς</a:t>
            </a:r>
            <a:endParaRPr sz="3600" b="1">
              <a:solidFill>
                <a:srgbClr val="FFFFFF"/>
              </a:solidFill>
              <a:latin typeface="Candara"/>
              <a:ea typeface="Candara"/>
              <a:cs typeface="Candara"/>
              <a:sym typeface="Candar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01" name="Google Shape;101;p3"/>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3"/>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 name="Google Shape;103;p3"/>
          <p:cNvSpPr txBox="1"/>
          <p:nvPr/>
        </p:nvSpPr>
        <p:spPr>
          <a:xfrm>
            <a:off x="0" y="89588"/>
            <a:ext cx="9646500" cy="1200600"/>
          </a:xfrm>
          <a:prstGeom prst="rect">
            <a:avLst/>
          </a:prstGeom>
          <a:solidFill>
            <a:srgbClr val="000000">
              <a:alpha val="0"/>
            </a:srgbClr>
          </a:solidFill>
          <a:ln>
            <a:noFill/>
          </a:ln>
        </p:spPr>
        <p:txBody>
          <a:bodyPr spcFirstLastPara="1" wrap="square" lIns="91400" tIns="45700" rIns="91400" bIns="45700" anchor="t" anchorCtr="0">
            <a:spAutoFit/>
          </a:bodyPr>
          <a:lstStyle/>
          <a:p>
            <a:pPr marL="457200" marR="0" lvl="0" indent="0" algn="l" rtl="0">
              <a:spcBef>
                <a:spcPts val="0"/>
              </a:spcBef>
              <a:spcAft>
                <a:spcPts val="0"/>
              </a:spcAft>
              <a:buNone/>
            </a:pPr>
            <a:r>
              <a:rPr lang="en-GB" sz="3600" b="1" i="0">
                <a:solidFill>
                  <a:srgbClr val="FFFFFF"/>
                </a:solidFill>
                <a:latin typeface="Candara"/>
                <a:ea typeface="Candara"/>
                <a:cs typeface="Candara"/>
                <a:sym typeface="Candara"/>
              </a:rPr>
              <a:t>Εισαγωγή στα Ψηφιακά Εργαλεία για την Τεκμηρίωση της Κληρονομιάς</a:t>
            </a:r>
            <a:endParaRPr sz="3600" b="1" i="0">
              <a:solidFill>
                <a:srgbClr val="FFFFFF"/>
              </a:solidFill>
              <a:latin typeface="Candara"/>
              <a:ea typeface="Candara"/>
              <a:cs typeface="Candara"/>
              <a:sym typeface="Candara"/>
            </a:endParaRPr>
          </a:p>
        </p:txBody>
      </p:sp>
      <p:sp>
        <p:nvSpPr>
          <p:cNvPr id="104" name="Google Shape;104;p3"/>
          <p:cNvSpPr txBox="1"/>
          <p:nvPr/>
        </p:nvSpPr>
        <p:spPr>
          <a:xfrm>
            <a:off x="451396" y="1575997"/>
            <a:ext cx="10206600" cy="4209300"/>
          </a:xfrm>
          <a:prstGeom prst="rect">
            <a:avLst/>
          </a:prstGeom>
          <a:solidFill>
            <a:srgbClr val="000000">
              <a:alpha val="0"/>
            </a:srgbClr>
          </a:solidFill>
          <a:ln>
            <a:noFill/>
          </a:ln>
        </p:spPr>
        <p:txBody>
          <a:bodyPr spcFirstLastPara="1" wrap="square" lIns="91400" tIns="45700" rIns="91400" bIns="45700" anchor="t" anchorCtr="0">
            <a:spAutoFit/>
          </a:bodyPr>
          <a:lstStyle/>
          <a:p>
            <a:pPr marL="0" lvl="0" indent="0" algn="l" rtl="0">
              <a:spcBef>
                <a:spcPts val="0"/>
              </a:spcBef>
              <a:spcAft>
                <a:spcPts val="0"/>
              </a:spcAft>
              <a:buNone/>
            </a:pPr>
            <a:r>
              <a:rPr lang="en-GB" sz="1665" b="0" i="0">
                <a:solidFill>
                  <a:srgbClr val="3F3F3F"/>
                </a:solidFill>
                <a:latin typeface="Candara"/>
                <a:ea typeface="Candara"/>
                <a:cs typeface="Candara"/>
                <a:sym typeface="Candara"/>
              </a:rPr>
              <a:t>Στόχοι του μαθήματος:</a:t>
            </a:r>
            <a:endParaRPr sz="1665" b="0" i="0">
              <a:solidFill>
                <a:srgbClr val="3F3F3F"/>
              </a:solidFill>
              <a:latin typeface="Candara"/>
              <a:ea typeface="Candara"/>
              <a:cs typeface="Candara"/>
              <a:sym typeface="Candara"/>
            </a:endParaRPr>
          </a:p>
          <a:p>
            <a:pPr marL="0" lvl="0" indent="0" algn="l" rtl="0">
              <a:spcBef>
                <a:spcPts val="750"/>
              </a:spcBef>
              <a:spcAft>
                <a:spcPts val="0"/>
              </a:spcAft>
              <a:buNone/>
            </a:pPr>
            <a:endParaRPr sz="1665" b="0" i="0">
              <a:solidFill>
                <a:srgbClr val="3F3F3F"/>
              </a:solidFill>
              <a:latin typeface="Candara"/>
              <a:ea typeface="Candara"/>
              <a:cs typeface="Candara"/>
              <a:sym typeface="Candara"/>
            </a:endParaRPr>
          </a:p>
          <a:p>
            <a:pPr marL="457200" lvl="0" indent="-334328" algn="l" rtl="0">
              <a:spcBef>
                <a:spcPts val="0"/>
              </a:spcBef>
              <a:spcAft>
                <a:spcPts val="0"/>
              </a:spcAft>
              <a:buClr>
                <a:srgbClr val="3F3F3F"/>
              </a:buClr>
              <a:buSzPts val="1665"/>
              <a:buFont typeface="Candara"/>
              <a:buChar char="●"/>
            </a:pPr>
            <a:r>
              <a:rPr lang="en-GB" sz="1665" b="0" i="0">
                <a:solidFill>
                  <a:srgbClr val="3F3F3F"/>
                </a:solidFill>
                <a:latin typeface="Candara"/>
                <a:ea typeface="Candara"/>
                <a:cs typeface="Candara"/>
                <a:sym typeface="Candara"/>
              </a:rPr>
              <a:t>Μάθετε πώς τα ψηφιακά εργαλεία μπορούν να διατηρήσουν την πολιτιστική και φυσική κληρονομιά.</a:t>
            </a:r>
            <a:endParaRPr sz="1665" b="0" i="0">
              <a:solidFill>
                <a:srgbClr val="3F3F3F"/>
              </a:solidFill>
              <a:latin typeface="Candara"/>
              <a:ea typeface="Candara"/>
              <a:cs typeface="Candara"/>
              <a:sym typeface="Candara"/>
            </a:endParaRPr>
          </a:p>
          <a:p>
            <a:pPr marL="457200" lvl="0" indent="-334328" algn="l" rtl="0">
              <a:spcBef>
                <a:spcPts val="375"/>
              </a:spcBef>
              <a:spcAft>
                <a:spcPts val="0"/>
              </a:spcAft>
              <a:buClr>
                <a:srgbClr val="3F3F3F"/>
              </a:buClr>
              <a:buSzPts val="1665"/>
              <a:buFont typeface="Candara"/>
              <a:buChar char="●"/>
            </a:pPr>
            <a:r>
              <a:rPr lang="en-GB" sz="1665" b="0" i="0">
                <a:solidFill>
                  <a:srgbClr val="3F3F3F"/>
                </a:solidFill>
                <a:latin typeface="Candara"/>
                <a:ea typeface="Candara"/>
                <a:cs typeface="Candara"/>
                <a:sym typeface="Candara"/>
              </a:rPr>
              <a:t>Εξερευνήστε εργαλεία όπως το Canva, το Clipchamp και διαδικτυακούς πόρους για τη δημιουργία ελκυστικών ιστοριών.</a:t>
            </a:r>
            <a:endParaRPr sz="1665" b="0" i="0">
              <a:solidFill>
                <a:srgbClr val="3F3F3F"/>
              </a:solidFill>
              <a:latin typeface="Candara"/>
              <a:ea typeface="Candara"/>
              <a:cs typeface="Candara"/>
              <a:sym typeface="Candara"/>
            </a:endParaRPr>
          </a:p>
          <a:p>
            <a:pPr marL="457200" lvl="0" indent="-334328" algn="l" rtl="0">
              <a:spcBef>
                <a:spcPts val="375"/>
              </a:spcBef>
              <a:spcAft>
                <a:spcPts val="0"/>
              </a:spcAft>
              <a:buClr>
                <a:srgbClr val="3F3F3F"/>
              </a:buClr>
              <a:buSzPts val="1665"/>
              <a:buFont typeface="Candara"/>
              <a:buChar char="●"/>
            </a:pPr>
            <a:r>
              <a:rPr lang="en-GB" sz="1665" b="0" i="0">
                <a:solidFill>
                  <a:srgbClr val="3F3F3F"/>
                </a:solidFill>
                <a:latin typeface="Candara"/>
                <a:ea typeface="Candara"/>
                <a:cs typeface="Candara"/>
                <a:sym typeface="Candara"/>
              </a:rPr>
              <a:t>Κατανοήστε πώς η ψηφιακή αφήγηση ενισχύει την προσβασιμότητα και την υπερηφάνεια της κοινότητας.</a:t>
            </a:r>
            <a:endParaRPr sz="1665" b="0" i="0">
              <a:solidFill>
                <a:srgbClr val="3F3F3F"/>
              </a:solidFill>
              <a:latin typeface="Candara"/>
              <a:ea typeface="Candara"/>
              <a:cs typeface="Candara"/>
              <a:sym typeface="Candara"/>
            </a:endParaRPr>
          </a:p>
          <a:p>
            <a:pPr marL="457200" lvl="0" indent="-334328" algn="l" rtl="0">
              <a:spcBef>
                <a:spcPts val="375"/>
              </a:spcBef>
              <a:spcAft>
                <a:spcPts val="0"/>
              </a:spcAft>
              <a:buClr>
                <a:srgbClr val="3F3F3F"/>
              </a:buClr>
              <a:buSzPts val="1665"/>
              <a:buFont typeface="Candara"/>
              <a:buChar char="●"/>
            </a:pPr>
            <a:r>
              <a:rPr lang="en-GB" sz="1665" b="0" i="0">
                <a:solidFill>
                  <a:srgbClr val="3F3F3F"/>
                </a:solidFill>
                <a:latin typeface="Candara"/>
                <a:ea typeface="Candara"/>
                <a:cs typeface="Candara"/>
                <a:sym typeface="Candara"/>
              </a:rPr>
              <a:t>Αποτέλεσμα: Δημιουργήστε ένα απλό έργο ψηφιακής αφήγησης που θα αναδεικνύει την κληρονομιά.</a:t>
            </a:r>
            <a:endParaRPr sz="1665" b="0" i="0">
              <a:solidFill>
                <a:srgbClr val="3F3F3F"/>
              </a:solidFill>
              <a:latin typeface="Candara"/>
              <a:ea typeface="Candara"/>
              <a:cs typeface="Candara"/>
              <a:sym typeface="Candara"/>
            </a:endParaRPr>
          </a:p>
          <a:p>
            <a:pPr marL="0" lvl="0" indent="0" algn="l" rtl="0">
              <a:spcBef>
                <a:spcPts val="1125"/>
              </a:spcBef>
              <a:spcAft>
                <a:spcPts val="0"/>
              </a:spcAft>
              <a:buNone/>
            </a:pPr>
            <a:r>
              <a:rPr lang="en-GB" sz="1665" b="0" i="0">
                <a:solidFill>
                  <a:srgbClr val="3F3F3F"/>
                </a:solidFill>
                <a:latin typeface="Candara"/>
                <a:ea typeface="Candara"/>
                <a:cs typeface="Candara"/>
                <a:sym typeface="Candara"/>
              </a:rPr>
              <a:t>Η ψηφιακή αφήγηση παίζει καθοριστικό ρόλο στη διατήρηση της πολιτιστικής και φυσικής κληρονομιάς για τις μελλοντικές γενιές. Ενσωματώνοντας στοιχεία πολυμέσων, όπως οπτικό υλικό, ήχο και αφηγήσεις, μπορούμε να τεκμηριώσουμε, να μοιραστούμε και να γιορτάσουμε την κληρονομιά με νέους, διαδραστικούς τρόπους.</a:t>
            </a:r>
            <a:endParaRPr sz="1665" b="0" i="0">
              <a:solidFill>
                <a:srgbClr val="3F3F3F"/>
              </a:solidFill>
              <a:latin typeface="Candara"/>
              <a:ea typeface="Candara"/>
              <a:cs typeface="Candara"/>
              <a:sym typeface="Candara"/>
            </a:endParaRPr>
          </a:p>
          <a:p>
            <a:pPr marL="0" lvl="0" indent="0" algn="l" rtl="0">
              <a:spcBef>
                <a:spcPts val="1125"/>
              </a:spcBef>
              <a:spcAft>
                <a:spcPts val="0"/>
              </a:spcAft>
              <a:buNone/>
            </a:pPr>
            <a:r>
              <a:rPr lang="en-GB" sz="1665" b="0" i="0">
                <a:solidFill>
                  <a:srgbClr val="3F3F3F"/>
                </a:solidFill>
                <a:latin typeface="Candara"/>
                <a:ea typeface="Candara"/>
                <a:cs typeface="Candara"/>
                <a:sym typeface="Candara"/>
              </a:rPr>
              <a:t>Σε αυτό το μάθημα, θα εξερευνήσουμε εργαλεία όπως το </a:t>
            </a:r>
            <a:r>
              <a:rPr lang="en-GB" sz="1665" b="1" i="0">
                <a:solidFill>
                  <a:srgbClr val="3F3F3F"/>
                </a:solidFill>
                <a:latin typeface="Candara"/>
                <a:ea typeface="Candara"/>
                <a:cs typeface="Candara"/>
                <a:sym typeface="Candara"/>
              </a:rPr>
              <a:t>Canva, το Clipchamp και διάφορες διαδικτυακές πλατφόρμες</a:t>
            </a:r>
            <a:r>
              <a:rPr lang="en-GB" sz="1665" b="0" i="0">
                <a:solidFill>
                  <a:srgbClr val="3F3F3F"/>
                </a:solidFill>
                <a:latin typeface="Candara"/>
                <a:ea typeface="Candara"/>
                <a:cs typeface="Candara"/>
                <a:sym typeface="Candara"/>
              </a:rPr>
              <a:t> για να κατανοήσουμε τις δυνατότητές τους για εκπαίδευση και διατήρηση.</a:t>
            </a:r>
            <a:endParaRPr sz="1665" b="0" i="0">
              <a:solidFill>
                <a:srgbClr val="3F3F3F"/>
              </a:solidFill>
              <a:latin typeface="Candara"/>
              <a:ea typeface="Candara"/>
              <a:cs typeface="Candara"/>
              <a:sym typeface="Candara"/>
            </a:endParaRPr>
          </a:p>
        </p:txBody>
      </p:sp>
      <p:sp>
        <p:nvSpPr>
          <p:cNvPr id="105" name="Google Shape;105;p3"/>
          <p:cNvSpPr txBox="1"/>
          <p:nvPr/>
        </p:nvSpPr>
        <p:spPr>
          <a:xfrm>
            <a:off x="598803" y="972236"/>
            <a:ext cx="7739700" cy="377100"/>
          </a:xfrm>
          <a:prstGeom prst="rect">
            <a:avLst/>
          </a:prstGeom>
          <a:solidFill>
            <a:srgbClr val="000000">
              <a:alpha val="0"/>
            </a:srgbClr>
          </a:solidFill>
          <a:ln>
            <a:noFill/>
          </a:ln>
        </p:spPr>
        <p:txBody>
          <a:bodyPr spcFirstLastPara="1" wrap="square" lIns="91400" tIns="45700" rIns="91400" bIns="45700" anchor="t" anchorCtr="0">
            <a:spAutoFit/>
          </a:bodyPr>
          <a:lstStyle/>
          <a:p>
            <a:pPr marL="0" lvl="0" indent="0" algn="l" rtl="0">
              <a:spcBef>
                <a:spcPts val="0"/>
              </a:spcBef>
              <a:spcAft>
                <a:spcPts val="0"/>
              </a:spcAft>
              <a:buNone/>
            </a:pPr>
            <a:r>
              <a:rPr lang="en-GB" sz="1850" b="1" i="0">
                <a:solidFill>
                  <a:srgbClr val="A99374"/>
                </a:solidFill>
                <a:latin typeface="Candara"/>
                <a:ea typeface="Candara"/>
                <a:cs typeface="Candara"/>
                <a:sym typeface="Candara"/>
              </a:rPr>
              <a:t>Εισαγωγή στην Ψηφιακή Αφήγηση για την Προώθηση της Κληρονομιάς</a:t>
            </a:r>
            <a:endParaRPr sz="1850" b="1" i="0">
              <a:solidFill>
                <a:srgbClr val="A99374"/>
              </a:solidFill>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11" name="Google Shape;111;p4"/>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 name="Google Shape;112;p4"/>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4"/>
          <p:cNvSpPr txBox="1"/>
          <p:nvPr/>
        </p:nvSpPr>
        <p:spPr>
          <a:xfrm>
            <a:off x="-1" y="89588"/>
            <a:ext cx="13313100" cy="1077300"/>
          </a:xfrm>
          <a:prstGeom prst="rect">
            <a:avLst/>
          </a:prstGeom>
          <a:solidFill>
            <a:srgbClr val="000000">
              <a:alpha val="0"/>
            </a:srgbClr>
          </a:solidFill>
          <a:ln>
            <a:noFill/>
          </a:ln>
        </p:spPr>
        <p:txBody>
          <a:bodyPr spcFirstLastPara="1" wrap="square" lIns="91400" tIns="45700" rIns="91400" bIns="45700" anchor="t" anchorCtr="0">
            <a:spAutoFit/>
          </a:bodyPr>
          <a:lstStyle/>
          <a:p>
            <a:pPr marL="457200" marR="0" lvl="0" indent="0" algn="l" rtl="0">
              <a:spcBef>
                <a:spcPts val="0"/>
              </a:spcBef>
              <a:spcAft>
                <a:spcPts val="0"/>
              </a:spcAft>
              <a:buNone/>
            </a:pPr>
            <a:r>
              <a:rPr lang="en-GB" sz="3200" b="1">
                <a:solidFill>
                  <a:srgbClr val="FFFFFF"/>
                </a:solidFill>
                <a:latin typeface="Candara"/>
                <a:ea typeface="Candara"/>
                <a:cs typeface="Candara"/>
                <a:sym typeface="Candara"/>
              </a:rPr>
              <a:t>Τι είναι η Ψηφιακή Αφήγηση;</a:t>
            </a:r>
            <a:endParaRPr sz="3200" b="1">
              <a:solidFill>
                <a:srgbClr val="FFFFFF"/>
              </a:solidFill>
              <a:latin typeface="Candara"/>
              <a:ea typeface="Candara"/>
              <a:cs typeface="Candara"/>
              <a:sym typeface="Candara"/>
            </a:endParaRPr>
          </a:p>
          <a:p>
            <a:pPr marL="457200" marR="0" lvl="0" indent="0" algn="l" rtl="0">
              <a:spcBef>
                <a:spcPts val="0"/>
              </a:spcBef>
              <a:spcAft>
                <a:spcPts val="0"/>
              </a:spcAft>
              <a:buNone/>
            </a:pPr>
            <a:r>
              <a:rPr lang="en-GB" sz="3200" b="1">
                <a:solidFill>
                  <a:srgbClr val="FFFFFF"/>
                </a:solidFill>
                <a:latin typeface="Candara"/>
                <a:ea typeface="Candara"/>
                <a:cs typeface="Candara"/>
                <a:sym typeface="Candara"/>
              </a:rPr>
              <a:t>Χαρτογράφηση Χώρων Κληρονομιάς</a:t>
            </a:r>
            <a:endParaRPr sz="3200" b="1">
              <a:solidFill>
                <a:srgbClr val="FFFFFF"/>
              </a:solidFill>
              <a:latin typeface="Candara"/>
              <a:ea typeface="Candara"/>
              <a:cs typeface="Candara"/>
              <a:sym typeface="Candara"/>
            </a:endParaRPr>
          </a:p>
        </p:txBody>
      </p:sp>
      <p:sp>
        <p:nvSpPr>
          <p:cNvPr id="114" name="Google Shape;114;p4"/>
          <p:cNvSpPr txBox="1"/>
          <p:nvPr/>
        </p:nvSpPr>
        <p:spPr>
          <a:xfrm>
            <a:off x="484053" y="1608649"/>
            <a:ext cx="10206600" cy="2272200"/>
          </a:xfrm>
          <a:prstGeom prst="rect">
            <a:avLst/>
          </a:prstGeom>
          <a:solidFill>
            <a:srgbClr val="000000">
              <a:alpha val="0"/>
            </a:srgbClr>
          </a:solidFill>
          <a:ln>
            <a:noFill/>
          </a:ln>
        </p:spPr>
        <p:txBody>
          <a:bodyPr spcFirstLastPara="1" wrap="square" lIns="91400" tIns="45700" rIns="91400" bIns="45700" anchor="t" anchorCtr="0">
            <a:spAutoFit/>
          </a:bodyPr>
          <a:lstStyle/>
          <a:p>
            <a:pPr marL="0" lvl="0" indent="0" algn="l" rtl="0">
              <a:spcBef>
                <a:spcPts val="0"/>
              </a:spcBef>
              <a:spcAft>
                <a:spcPts val="0"/>
              </a:spcAft>
              <a:buNone/>
            </a:pPr>
            <a:r>
              <a:rPr lang="en-GB" sz="1800" b="1">
                <a:solidFill>
                  <a:srgbClr val="3F3F3F"/>
                </a:solidFill>
                <a:latin typeface="Candara"/>
                <a:ea typeface="Candara"/>
                <a:cs typeface="Candara"/>
                <a:sym typeface="Candara"/>
              </a:rPr>
              <a:t>Η ψηφιακή αφήγηση </a:t>
            </a:r>
            <a:r>
              <a:rPr lang="en-GB" sz="1800" b="0">
                <a:solidFill>
                  <a:srgbClr val="3F3F3F"/>
                </a:solidFill>
                <a:latin typeface="Candara"/>
                <a:ea typeface="Candara"/>
                <a:cs typeface="Candara"/>
                <a:sym typeface="Candara"/>
              </a:rPr>
              <a:t>είναι η τέχνη του συνδυασμού στοιχείων πολυμέσων, όπως οπτικό υλικό, ήχο και αφήγηση, για τη δημιουργία συναρπαστικών ιστοριών. Παρέχει έναν καινοτόμο τρόπο ανταλλαγής γνώσεων, πολιτισμού και παραδόσεων.</a:t>
            </a:r>
            <a:endParaRPr sz="1800" b="1">
              <a:solidFill>
                <a:srgbClr val="3F3F3F"/>
              </a:solidFill>
              <a:latin typeface="Candara"/>
              <a:ea typeface="Candara"/>
              <a:cs typeface="Candara"/>
              <a:sym typeface="Candara"/>
            </a:endParaRPr>
          </a:p>
          <a:p>
            <a:pPr marL="0" lvl="0" indent="0" algn="l" rtl="0">
              <a:spcBef>
                <a:spcPts val="1125"/>
              </a:spcBef>
              <a:spcAft>
                <a:spcPts val="0"/>
              </a:spcAft>
              <a:buNone/>
            </a:pPr>
            <a:r>
              <a:rPr lang="en-GB" sz="1800" b="1">
                <a:solidFill>
                  <a:srgbClr val="3F3F3F"/>
                </a:solidFill>
                <a:latin typeface="Candara"/>
                <a:ea typeface="Candara"/>
                <a:cs typeface="Candara"/>
                <a:sym typeface="Candara"/>
              </a:rPr>
              <a:t>Βασικά Χαρακτηριστικά:</a:t>
            </a:r>
            <a:endParaRPr sz="1800" b="1">
              <a:solidFill>
                <a:srgbClr val="3F3F3F"/>
              </a:solidFill>
              <a:latin typeface="Candara"/>
              <a:ea typeface="Candara"/>
              <a:cs typeface="Candara"/>
              <a:sym typeface="Candara"/>
            </a:endParaRPr>
          </a:p>
          <a:p>
            <a:pPr marL="457200" lvl="0" indent="-342900" algn="l" rtl="0">
              <a:spcBef>
                <a:spcPts val="0"/>
              </a:spcBef>
              <a:spcAft>
                <a:spcPts val="0"/>
              </a:spcAft>
              <a:buClr>
                <a:srgbClr val="3F3F3F"/>
              </a:buClr>
              <a:buSzPts val="1800"/>
              <a:buFont typeface="Candara"/>
              <a:buChar char="●"/>
            </a:pPr>
            <a:r>
              <a:rPr lang="en-GB" sz="1800" b="0">
                <a:solidFill>
                  <a:srgbClr val="3F3F3F"/>
                </a:solidFill>
                <a:latin typeface="Candara"/>
                <a:ea typeface="Candara"/>
                <a:cs typeface="Candara"/>
                <a:sym typeface="Candara"/>
              </a:rPr>
              <a:t>Ενσωματώνει εργαλεία πολυμέσων όπως βίντεο, εικόνες και ήχο.</a:t>
            </a:r>
            <a:endParaRPr sz="1800" b="1">
              <a:solidFill>
                <a:srgbClr val="3F3F3F"/>
              </a:solidFill>
              <a:latin typeface="Candara"/>
              <a:ea typeface="Candara"/>
              <a:cs typeface="Candara"/>
              <a:sym typeface="Candara"/>
            </a:endParaRPr>
          </a:p>
          <a:p>
            <a:pPr marL="457200" lvl="0" indent="-342900" algn="l" rtl="0">
              <a:spcBef>
                <a:spcPts val="375"/>
              </a:spcBef>
              <a:spcAft>
                <a:spcPts val="0"/>
              </a:spcAft>
              <a:buClr>
                <a:srgbClr val="3F3F3F"/>
              </a:buClr>
              <a:buSzPts val="1800"/>
              <a:buFont typeface="Candara"/>
              <a:buChar char="●"/>
            </a:pPr>
            <a:r>
              <a:rPr lang="en-GB" sz="1800" b="0">
                <a:solidFill>
                  <a:srgbClr val="3F3F3F"/>
                </a:solidFill>
                <a:latin typeface="Candara"/>
                <a:ea typeface="Candara"/>
                <a:cs typeface="Candara"/>
                <a:sym typeface="Candara"/>
              </a:rPr>
              <a:t>Εστιάζει στην ενασχόληση του κοινού μέσω συναισθηματικού και οπτικού αντίκτυπου.</a:t>
            </a:r>
            <a:endParaRPr sz="1800" b="1">
              <a:solidFill>
                <a:srgbClr val="3F3F3F"/>
              </a:solidFill>
              <a:latin typeface="Candara"/>
              <a:ea typeface="Candara"/>
              <a:cs typeface="Candara"/>
              <a:sym typeface="Candara"/>
            </a:endParaRPr>
          </a:p>
          <a:p>
            <a:pPr marL="457200" lvl="0" indent="-342900" algn="l" rtl="0">
              <a:spcBef>
                <a:spcPts val="375"/>
              </a:spcBef>
              <a:spcAft>
                <a:spcPts val="0"/>
              </a:spcAft>
              <a:buClr>
                <a:srgbClr val="3F3F3F"/>
              </a:buClr>
              <a:buSzPts val="1800"/>
              <a:buFont typeface="Candara"/>
              <a:buChar char="●"/>
            </a:pPr>
            <a:r>
              <a:rPr lang="en-GB" sz="1800" b="0">
                <a:solidFill>
                  <a:srgbClr val="3F3F3F"/>
                </a:solidFill>
                <a:latin typeface="Candara"/>
                <a:ea typeface="Candara"/>
                <a:cs typeface="Candara"/>
                <a:sym typeface="Candara"/>
              </a:rPr>
              <a:t>Καθιστά την πολιτιστική και φυσική κληρονομιά προσιτή σε ευρύτερο κοινό.</a:t>
            </a:r>
            <a:endParaRPr sz="1800" b="1">
              <a:solidFill>
                <a:srgbClr val="3F3F3F"/>
              </a:solidFill>
              <a:latin typeface="Candara"/>
              <a:ea typeface="Candara"/>
              <a:cs typeface="Candara"/>
              <a:sym typeface="Candara"/>
            </a:endParaRPr>
          </a:p>
        </p:txBody>
      </p:sp>
      <p:sp>
        <p:nvSpPr>
          <p:cNvPr id="115" name="Google Shape;115;p4"/>
          <p:cNvSpPr txBox="1"/>
          <p:nvPr/>
        </p:nvSpPr>
        <p:spPr>
          <a:xfrm>
            <a:off x="484053" y="918849"/>
            <a:ext cx="9062700" cy="377100"/>
          </a:xfrm>
          <a:prstGeom prst="rect">
            <a:avLst/>
          </a:prstGeom>
          <a:solidFill>
            <a:srgbClr val="000000">
              <a:alpha val="0"/>
            </a:srgbClr>
          </a:solidFill>
          <a:ln>
            <a:noFill/>
          </a:ln>
        </p:spPr>
        <p:txBody>
          <a:bodyPr spcFirstLastPara="1" wrap="square" lIns="91400" tIns="45700" rIns="91400" bIns="45700" anchor="t" anchorCtr="0">
            <a:spAutoFit/>
          </a:bodyPr>
          <a:lstStyle/>
          <a:p>
            <a:pPr marL="0" lvl="0" indent="0" algn="l" rtl="0">
              <a:spcBef>
                <a:spcPts val="0"/>
              </a:spcBef>
              <a:spcAft>
                <a:spcPts val="0"/>
              </a:spcAft>
              <a:buNone/>
            </a:pPr>
            <a:r>
              <a:rPr lang="en-GB" sz="1850" b="1">
                <a:solidFill>
                  <a:srgbClr val="A99374"/>
                </a:solidFill>
                <a:latin typeface="Candara"/>
                <a:ea typeface="Candara"/>
                <a:cs typeface="Candara"/>
                <a:sym typeface="Candara"/>
              </a:rPr>
              <a:t>Μετασχηματισμός των Αφηγήσεων Κληρονομιάς σε Ελκυστικές Ψηφιακές Εμπειρίες</a:t>
            </a:r>
            <a:endParaRPr sz="1850" b="1">
              <a:solidFill>
                <a:srgbClr val="A99374"/>
              </a:solidFill>
              <a:latin typeface="Candara"/>
              <a:ea typeface="Candara"/>
              <a:cs typeface="Candara"/>
              <a:sym typeface="Candar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21" name="Google Shape;121;p5"/>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2" name="Google Shape;122;p5"/>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3" name="Google Shape;123;p5"/>
          <p:cNvSpPr txBox="1"/>
          <p:nvPr/>
        </p:nvSpPr>
        <p:spPr>
          <a:xfrm>
            <a:off x="0" y="89588"/>
            <a:ext cx="12192000" cy="646500"/>
          </a:xfrm>
          <a:prstGeom prst="rect">
            <a:avLst/>
          </a:prstGeom>
          <a:solidFill>
            <a:srgbClr val="000000">
              <a:alpha val="0"/>
            </a:srgbClr>
          </a:solidFill>
          <a:ln>
            <a:noFill/>
          </a:ln>
        </p:spPr>
        <p:txBody>
          <a:bodyPr spcFirstLastPara="1" wrap="square" lIns="91400" tIns="45700" rIns="91400" bIns="45700" anchor="t" anchorCtr="0">
            <a:spAutoFit/>
          </a:bodyPr>
          <a:lstStyle/>
          <a:p>
            <a:pPr marL="457200" marR="0" lvl="0" indent="0" algn="l" rtl="0">
              <a:spcBef>
                <a:spcPts val="0"/>
              </a:spcBef>
              <a:spcAft>
                <a:spcPts val="0"/>
              </a:spcAft>
              <a:buNone/>
            </a:pPr>
            <a:r>
              <a:rPr lang="en-GB" sz="3600" b="1">
                <a:solidFill>
                  <a:srgbClr val="FFFFFF"/>
                </a:solidFill>
                <a:latin typeface="Candara"/>
                <a:ea typeface="Candara"/>
                <a:cs typeface="Candara"/>
                <a:sym typeface="Candara"/>
              </a:rPr>
              <a:t>Αρχές της Ψηφιακής Αφήγησης</a:t>
            </a:r>
            <a:endParaRPr sz="3600" b="1">
              <a:solidFill>
                <a:srgbClr val="FFFFFF"/>
              </a:solidFill>
              <a:latin typeface="Candara"/>
              <a:ea typeface="Candara"/>
              <a:cs typeface="Candara"/>
              <a:sym typeface="Candara"/>
            </a:endParaRPr>
          </a:p>
        </p:txBody>
      </p:sp>
      <p:sp>
        <p:nvSpPr>
          <p:cNvPr id="124" name="Google Shape;124;p5"/>
          <p:cNvSpPr txBox="1"/>
          <p:nvPr/>
        </p:nvSpPr>
        <p:spPr>
          <a:xfrm>
            <a:off x="484053" y="1608649"/>
            <a:ext cx="10206600" cy="2693700"/>
          </a:xfrm>
          <a:prstGeom prst="rect">
            <a:avLst/>
          </a:prstGeom>
          <a:solidFill>
            <a:srgbClr val="000000">
              <a:alpha val="0"/>
            </a:srgbClr>
          </a:solidFill>
          <a:ln>
            <a:noFill/>
          </a:ln>
        </p:spPr>
        <p:txBody>
          <a:bodyPr spcFirstLastPara="1" wrap="square" lIns="91400" tIns="45700" rIns="91400" bIns="45700" anchor="t" anchorCtr="0">
            <a:spAutoFit/>
          </a:bodyPr>
          <a:lstStyle/>
          <a:p>
            <a:pPr marL="457200" lvl="0" indent="-342900" algn="l" rtl="0">
              <a:spcBef>
                <a:spcPts val="0"/>
              </a:spcBef>
              <a:spcAft>
                <a:spcPts val="0"/>
              </a:spcAft>
              <a:buClr>
                <a:srgbClr val="3F3F3F"/>
              </a:buClr>
              <a:buSzPts val="1800"/>
              <a:buFont typeface="Candara"/>
              <a:buChar char="●"/>
            </a:pPr>
            <a:r>
              <a:rPr lang="en-GB" sz="1800" b="1">
                <a:solidFill>
                  <a:srgbClr val="3F3F3F"/>
                </a:solidFill>
                <a:latin typeface="Candara"/>
                <a:ea typeface="Candara"/>
                <a:cs typeface="Candara"/>
                <a:sym typeface="Candara"/>
              </a:rPr>
              <a:t>Αφηγηματική Δομή</a:t>
            </a:r>
            <a:r>
              <a:rPr lang="en-GB" sz="1800" b="0">
                <a:solidFill>
                  <a:srgbClr val="3F3F3F"/>
                </a:solidFill>
                <a:latin typeface="Candara"/>
                <a:ea typeface="Candara"/>
                <a:cs typeface="Candara"/>
                <a:sym typeface="Candara"/>
              </a:rPr>
              <a:t>: Ξεκινήστε με μια δυνατή εισαγωγή, χτίστε μια ουσιαστική ιστορία και καταλήξτε με ένα σαφές μήνυμα.</a:t>
            </a:r>
            <a:endParaRPr sz="1800" b="1">
              <a:solidFill>
                <a:srgbClr val="3F3F3F"/>
              </a:solidFill>
              <a:latin typeface="Candara"/>
              <a:ea typeface="Candara"/>
              <a:cs typeface="Candara"/>
              <a:sym typeface="Candara"/>
            </a:endParaRPr>
          </a:p>
          <a:p>
            <a:pPr marL="457200" lvl="0" indent="-342900" algn="l" rtl="0">
              <a:spcBef>
                <a:spcPts val="750"/>
              </a:spcBef>
              <a:spcAft>
                <a:spcPts val="0"/>
              </a:spcAft>
              <a:buClr>
                <a:srgbClr val="3F3F3F"/>
              </a:buClr>
              <a:buSzPts val="1800"/>
              <a:buFont typeface="Candara"/>
              <a:buChar char="●"/>
            </a:pPr>
            <a:r>
              <a:rPr lang="en-GB" sz="1800" b="1">
                <a:solidFill>
                  <a:srgbClr val="3F3F3F"/>
                </a:solidFill>
                <a:latin typeface="Candara"/>
                <a:ea typeface="Candara"/>
                <a:cs typeface="Candara"/>
                <a:sym typeface="Candara"/>
              </a:rPr>
              <a:t>Οπτική Ελκυστικότητα</a:t>
            </a:r>
            <a:r>
              <a:rPr lang="en-GB" sz="1800" b="0">
                <a:solidFill>
                  <a:srgbClr val="3F3F3F"/>
                </a:solidFill>
                <a:latin typeface="Candara"/>
                <a:ea typeface="Candara"/>
                <a:cs typeface="Candara"/>
                <a:sym typeface="Candara"/>
              </a:rPr>
              <a:t>: Χρησιμοποιήστε εντυπωσιακές εικόνες ή βίντεο για να τραβήξετε την προσοχή και να συμπληρώσετε την ιστορία.</a:t>
            </a:r>
            <a:endParaRPr sz="1800" b="1">
              <a:solidFill>
                <a:srgbClr val="3F3F3F"/>
              </a:solidFill>
              <a:latin typeface="Candara"/>
              <a:ea typeface="Candara"/>
              <a:cs typeface="Candara"/>
              <a:sym typeface="Candara"/>
            </a:endParaRPr>
          </a:p>
          <a:p>
            <a:pPr marL="457200" lvl="0" indent="-342900" algn="l" rtl="0">
              <a:spcBef>
                <a:spcPts val="750"/>
              </a:spcBef>
              <a:spcAft>
                <a:spcPts val="0"/>
              </a:spcAft>
              <a:buClr>
                <a:srgbClr val="3F3F3F"/>
              </a:buClr>
              <a:buSzPts val="1800"/>
              <a:buFont typeface="Candara"/>
              <a:buChar char="●"/>
            </a:pPr>
            <a:r>
              <a:rPr lang="en-GB" sz="1800" b="1">
                <a:solidFill>
                  <a:srgbClr val="3F3F3F"/>
                </a:solidFill>
                <a:latin typeface="Candara"/>
                <a:ea typeface="Candara"/>
                <a:cs typeface="Candara"/>
                <a:sym typeface="Candara"/>
              </a:rPr>
              <a:t>Συναισθηματική Σύνδεση</a:t>
            </a:r>
            <a:r>
              <a:rPr lang="en-GB" sz="1800" b="0">
                <a:solidFill>
                  <a:srgbClr val="3F3F3F"/>
                </a:solidFill>
                <a:latin typeface="Candara"/>
                <a:ea typeface="Candara"/>
                <a:cs typeface="Candara"/>
                <a:sym typeface="Candara"/>
              </a:rPr>
              <a:t>: Προσελκύστε το κοινό συναισθηματικά μέσα από σχετικά θέματα ή προσωπικές ανέκδοτες ιστορίες.</a:t>
            </a:r>
            <a:endParaRPr sz="1800" b="1">
              <a:solidFill>
                <a:srgbClr val="3F3F3F"/>
              </a:solidFill>
              <a:latin typeface="Candara"/>
              <a:ea typeface="Candara"/>
              <a:cs typeface="Candara"/>
              <a:sym typeface="Candara"/>
            </a:endParaRPr>
          </a:p>
          <a:p>
            <a:pPr marL="0" lvl="0" indent="0" algn="l" rtl="0">
              <a:spcBef>
                <a:spcPts val="1500"/>
              </a:spcBef>
              <a:spcAft>
                <a:spcPts val="0"/>
              </a:spcAft>
              <a:buNone/>
            </a:pPr>
            <a:r>
              <a:rPr lang="en-GB" sz="1800" b="1">
                <a:solidFill>
                  <a:srgbClr val="3F3F3F"/>
                </a:solidFill>
                <a:latin typeface="Candara"/>
                <a:ea typeface="Candara"/>
                <a:cs typeface="Candara"/>
                <a:sym typeface="Candara"/>
              </a:rPr>
              <a:t>Πρακτική Συμβουλή: </a:t>
            </a:r>
            <a:r>
              <a:rPr lang="en-GB" sz="1800" b="0">
                <a:solidFill>
                  <a:srgbClr val="3F3F3F"/>
                </a:solidFill>
                <a:latin typeface="Candara"/>
                <a:ea typeface="Candara"/>
                <a:cs typeface="Candara"/>
                <a:sym typeface="Candara"/>
              </a:rPr>
              <a:t>Εξισορροπήστε όλα τα στοιχεία για να δημιουργήσετε μια συνεκτική και αποτελεσματική ιστορία.</a:t>
            </a:r>
            <a:endParaRPr sz="1800" b="1">
              <a:solidFill>
                <a:srgbClr val="3F3F3F"/>
              </a:solidFill>
              <a:latin typeface="Candara"/>
              <a:ea typeface="Candara"/>
              <a:cs typeface="Candara"/>
              <a:sym typeface="Candara"/>
            </a:endParaRPr>
          </a:p>
        </p:txBody>
      </p:sp>
      <p:sp>
        <p:nvSpPr>
          <p:cNvPr id="125" name="Google Shape;125;p5"/>
          <p:cNvSpPr txBox="1"/>
          <p:nvPr/>
        </p:nvSpPr>
        <p:spPr>
          <a:xfrm>
            <a:off x="484052" y="918849"/>
            <a:ext cx="9356700" cy="400200"/>
          </a:xfrm>
          <a:prstGeom prst="rect">
            <a:avLst/>
          </a:prstGeom>
          <a:solidFill>
            <a:srgbClr val="000000">
              <a:alpha val="0"/>
            </a:srgbClr>
          </a:solidFill>
          <a:ln>
            <a:noFill/>
          </a:ln>
        </p:spPr>
        <p:txBody>
          <a:bodyPr spcFirstLastPara="1" wrap="square" lIns="91400" tIns="45700" rIns="91400" bIns="45700" anchor="t" anchorCtr="0">
            <a:spAutoFit/>
          </a:bodyPr>
          <a:lstStyle/>
          <a:p>
            <a:pPr marL="0" lvl="0" indent="0" algn="l" rtl="0">
              <a:spcBef>
                <a:spcPts val="0"/>
              </a:spcBef>
              <a:spcAft>
                <a:spcPts val="0"/>
              </a:spcAft>
              <a:buNone/>
            </a:pPr>
            <a:r>
              <a:rPr lang="en-GB" sz="2000" b="1">
                <a:solidFill>
                  <a:srgbClr val="A99374"/>
                </a:solidFill>
                <a:latin typeface="Candara"/>
                <a:ea typeface="Candara"/>
                <a:cs typeface="Candara"/>
                <a:sym typeface="Candara"/>
              </a:rPr>
              <a:t>Βασικές Αρχές της Ψηφιακής Αφήγησης</a:t>
            </a:r>
            <a:endParaRPr sz="2000" b="1">
              <a:solidFill>
                <a:srgbClr val="A99374"/>
              </a:solidFill>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31" name="Google Shape;131;p6"/>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2" name="Google Shape;132;p6"/>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3" name="Google Shape;133;p6"/>
          <p:cNvSpPr txBox="1"/>
          <p:nvPr/>
        </p:nvSpPr>
        <p:spPr>
          <a:xfrm>
            <a:off x="-1" y="89588"/>
            <a:ext cx="13052100" cy="507900"/>
          </a:xfrm>
          <a:prstGeom prst="rect">
            <a:avLst/>
          </a:prstGeom>
          <a:solidFill>
            <a:srgbClr val="000000">
              <a:alpha val="0"/>
            </a:srgbClr>
          </a:solidFill>
          <a:ln>
            <a:noFill/>
          </a:ln>
        </p:spPr>
        <p:txBody>
          <a:bodyPr spcFirstLastPara="1" wrap="square" lIns="91400" tIns="45700" rIns="91400" bIns="45700" anchor="t" anchorCtr="0">
            <a:spAutoFit/>
          </a:bodyPr>
          <a:lstStyle/>
          <a:p>
            <a:pPr marL="457200" marR="0" lvl="0" indent="0" algn="l" rtl="0">
              <a:spcBef>
                <a:spcPts val="0"/>
              </a:spcBef>
              <a:spcAft>
                <a:spcPts val="0"/>
              </a:spcAft>
              <a:buNone/>
            </a:pPr>
            <a:r>
              <a:rPr lang="en-GB" sz="2700" b="1" i="0">
                <a:solidFill>
                  <a:srgbClr val="FFFFFF"/>
                </a:solidFill>
                <a:latin typeface="Candara"/>
                <a:ea typeface="Candara"/>
                <a:cs typeface="Candara"/>
                <a:sym typeface="Candara"/>
              </a:rPr>
              <a:t>Οφέλη της Ψηφιακής Αφήγησης για την Προώθηση της Κληρονομιάς</a:t>
            </a:r>
            <a:endParaRPr sz="2700" b="1" i="0">
              <a:solidFill>
                <a:srgbClr val="FFFFFF"/>
              </a:solidFill>
              <a:latin typeface="Candara"/>
              <a:ea typeface="Candara"/>
              <a:cs typeface="Candara"/>
              <a:sym typeface="Candara"/>
            </a:endParaRPr>
          </a:p>
        </p:txBody>
      </p:sp>
      <p:sp>
        <p:nvSpPr>
          <p:cNvPr id="134" name="Google Shape;134;p6"/>
          <p:cNvSpPr txBox="1"/>
          <p:nvPr/>
        </p:nvSpPr>
        <p:spPr>
          <a:xfrm>
            <a:off x="484053" y="1608649"/>
            <a:ext cx="10206600" cy="1518000"/>
          </a:xfrm>
          <a:prstGeom prst="rect">
            <a:avLst/>
          </a:prstGeom>
          <a:solidFill>
            <a:srgbClr val="000000">
              <a:alpha val="0"/>
            </a:srgbClr>
          </a:solidFill>
          <a:ln>
            <a:noFill/>
          </a:ln>
        </p:spPr>
        <p:txBody>
          <a:bodyPr spcFirstLastPara="1" wrap="square" lIns="91400" tIns="45700" rIns="91400" bIns="45700" anchor="t" anchorCtr="0">
            <a:spAutoFit/>
          </a:bodyPr>
          <a:lstStyle/>
          <a:p>
            <a:pPr marL="457200" lvl="0" indent="-334328" algn="l" rtl="0">
              <a:spcBef>
                <a:spcPts val="0"/>
              </a:spcBef>
              <a:spcAft>
                <a:spcPts val="0"/>
              </a:spcAft>
              <a:buClr>
                <a:srgbClr val="3F3F3F"/>
              </a:buClr>
              <a:buSzPts val="1665"/>
              <a:buFont typeface="Candara"/>
              <a:buChar char="●"/>
            </a:pPr>
            <a:r>
              <a:rPr lang="en-GB" sz="1665" b="0" i="0">
                <a:solidFill>
                  <a:srgbClr val="3F3F3F"/>
                </a:solidFill>
                <a:latin typeface="Candara"/>
                <a:ea typeface="Candara"/>
                <a:cs typeface="Candara"/>
                <a:sym typeface="Candara"/>
              </a:rPr>
              <a:t>Διατήρηση: Βοηθά στην τεκμηρίωση και τη διατήρηση της πολιτιστικής και φυσικής κληρονομιάς.</a:t>
            </a:r>
            <a:endParaRPr sz="1665" b="0" i="0">
              <a:solidFill>
                <a:srgbClr val="3F3F3F"/>
              </a:solidFill>
              <a:latin typeface="Candara"/>
              <a:ea typeface="Candara"/>
              <a:cs typeface="Candara"/>
              <a:sym typeface="Candara"/>
            </a:endParaRPr>
          </a:p>
          <a:p>
            <a:pPr marL="457200" lvl="0" indent="-334328" algn="l" rtl="0">
              <a:spcBef>
                <a:spcPts val="375"/>
              </a:spcBef>
              <a:spcAft>
                <a:spcPts val="0"/>
              </a:spcAft>
              <a:buClr>
                <a:srgbClr val="3F3F3F"/>
              </a:buClr>
              <a:buSzPts val="1665"/>
              <a:buFont typeface="Candara"/>
              <a:buChar char="●"/>
            </a:pPr>
            <a:r>
              <a:rPr lang="en-GB" sz="1665" b="0" i="0">
                <a:solidFill>
                  <a:srgbClr val="3F3F3F"/>
                </a:solidFill>
                <a:latin typeface="Candara"/>
                <a:ea typeface="Candara"/>
                <a:cs typeface="Candara"/>
                <a:sym typeface="Candara"/>
              </a:rPr>
              <a:t>Προσβασιμότητα: Καθιστά την κληρονομιά πιο προσιτή σε διαφορετικά κοινά.</a:t>
            </a:r>
            <a:endParaRPr sz="1665" b="0" i="0">
              <a:solidFill>
                <a:srgbClr val="3F3F3F"/>
              </a:solidFill>
              <a:latin typeface="Candara"/>
              <a:ea typeface="Candara"/>
              <a:cs typeface="Candara"/>
              <a:sym typeface="Candara"/>
            </a:endParaRPr>
          </a:p>
          <a:p>
            <a:pPr marL="457200" lvl="0" indent="-334328" algn="l" rtl="0">
              <a:spcBef>
                <a:spcPts val="375"/>
              </a:spcBef>
              <a:spcAft>
                <a:spcPts val="0"/>
              </a:spcAft>
              <a:buClr>
                <a:srgbClr val="3F3F3F"/>
              </a:buClr>
              <a:buSzPts val="1665"/>
              <a:buFont typeface="Candara"/>
              <a:buChar char="●"/>
            </a:pPr>
            <a:r>
              <a:rPr lang="en-GB" sz="1665" b="0" i="0">
                <a:solidFill>
                  <a:srgbClr val="3F3F3F"/>
                </a:solidFill>
                <a:latin typeface="Candara"/>
                <a:ea typeface="Candara"/>
                <a:cs typeface="Candara"/>
                <a:sym typeface="Candara"/>
              </a:rPr>
              <a:t>Δέσμευση: Ενθαρρύνει τη συμμετοχή της κοινότητας και την υπερηφάνεια.</a:t>
            </a:r>
            <a:endParaRPr sz="1665" b="0" i="0">
              <a:solidFill>
                <a:srgbClr val="3F3F3F"/>
              </a:solidFill>
              <a:latin typeface="Candara"/>
              <a:ea typeface="Candara"/>
              <a:cs typeface="Candara"/>
              <a:sym typeface="Candara"/>
            </a:endParaRPr>
          </a:p>
          <a:p>
            <a:pPr marL="457200" lvl="0" indent="-334328" algn="l" rtl="0">
              <a:spcBef>
                <a:spcPts val="375"/>
              </a:spcBef>
              <a:spcAft>
                <a:spcPts val="0"/>
              </a:spcAft>
              <a:buClr>
                <a:srgbClr val="3F3F3F"/>
              </a:buClr>
              <a:buSzPts val="1665"/>
              <a:buFont typeface="Candara"/>
              <a:buChar char="●"/>
            </a:pPr>
            <a:r>
              <a:rPr lang="en-GB" sz="1665" b="0" i="0">
                <a:solidFill>
                  <a:srgbClr val="3F3F3F"/>
                </a:solidFill>
                <a:latin typeface="Candara"/>
                <a:ea typeface="Candara"/>
                <a:cs typeface="Candara"/>
                <a:sym typeface="Candara"/>
              </a:rPr>
              <a:t>Εκπαίδευση: Λειτουργεί ως εκπαιδευτικό εργαλείο για την προώθηση της ευαισθητοποίησης σχετικά με την κληρονομιά.</a:t>
            </a:r>
            <a:endParaRPr sz="1665" b="0" i="0">
              <a:solidFill>
                <a:srgbClr val="3F3F3F"/>
              </a:solidFill>
              <a:latin typeface="Candara"/>
              <a:ea typeface="Candara"/>
              <a:cs typeface="Candara"/>
              <a:sym typeface="Candara"/>
            </a:endParaRPr>
          </a:p>
        </p:txBody>
      </p:sp>
      <p:sp>
        <p:nvSpPr>
          <p:cNvPr id="135" name="Google Shape;135;p6"/>
          <p:cNvSpPr txBox="1"/>
          <p:nvPr/>
        </p:nvSpPr>
        <p:spPr>
          <a:xfrm>
            <a:off x="484052" y="918849"/>
            <a:ext cx="10118700" cy="400200"/>
          </a:xfrm>
          <a:prstGeom prst="rect">
            <a:avLst/>
          </a:prstGeom>
          <a:solidFill>
            <a:srgbClr val="000000">
              <a:alpha val="0"/>
            </a:srgbClr>
          </a:solidFill>
          <a:ln>
            <a:noFill/>
          </a:ln>
        </p:spPr>
        <p:txBody>
          <a:bodyPr spcFirstLastPara="1" wrap="square" lIns="91400" tIns="45700" rIns="91400" bIns="45700" anchor="t" anchorCtr="0">
            <a:spAutoFit/>
          </a:bodyPr>
          <a:lstStyle/>
          <a:p>
            <a:pPr marL="0" lvl="0" indent="0" algn="l" rtl="0">
              <a:spcBef>
                <a:spcPts val="0"/>
              </a:spcBef>
              <a:spcAft>
                <a:spcPts val="0"/>
              </a:spcAft>
              <a:buNone/>
            </a:pPr>
            <a:r>
              <a:rPr lang="en-GB" sz="2000" b="1" i="0">
                <a:solidFill>
                  <a:srgbClr val="A99374"/>
                </a:solidFill>
                <a:latin typeface="Candara"/>
                <a:ea typeface="Candara"/>
                <a:cs typeface="Candara"/>
                <a:sym typeface="Candara"/>
              </a:rPr>
              <a:t>Γιατί Ψηφιακή Αφήγηση;</a:t>
            </a:r>
            <a:endParaRPr sz="2000" b="1" i="0">
              <a:solidFill>
                <a:srgbClr val="A99374"/>
              </a:solidFill>
              <a:latin typeface="Candara"/>
              <a:ea typeface="Candara"/>
              <a:cs typeface="Candara"/>
              <a:sym typeface="Candar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7"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41" name="Google Shape;141;p7"/>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2" name="Google Shape;142;p7"/>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3" name="Google Shape;143;p7"/>
          <p:cNvSpPr txBox="1"/>
          <p:nvPr/>
        </p:nvSpPr>
        <p:spPr>
          <a:xfrm>
            <a:off x="0" y="89588"/>
            <a:ext cx="12279000" cy="585000"/>
          </a:xfrm>
          <a:prstGeom prst="rect">
            <a:avLst/>
          </a:prstGeom>
          <a:solidFill>
            <a:srgbClr val="000000">
              <a:alpha val="0"/>
            </a:srgbClr>
          </a:solidFill>
          <a:ln>
            <a:noFill/>
          </a:ln>
        </p:spPr>
        <p:txBody>
          <a:bodyPr spcFirstLastPara="1" wrap="square" lIns="91400" tIns="45700" rIns="91400" bIns="45700" anchor="t" anchorCtr="0">
            <a:spAutoFit/>
          </a:bodyPr>
          <a:lstStyle/>
          <a:p>
            <a:pPr marL="457200" marR="0" lvl="0" indent="0" algn="l" rtl="0">
              <a:spcBef>
                <a:spcPts val="0"/>
              </a:spcBef>
              <a:spcAft>
                <a:spcPts val="0"/>
              </a:spcAft>
              <a:buNone/>
            </a:pPr>
            <a:r>
              <a:rPr lang="en-GB" sz="3200" b="1" i="0">
                <a:solidFill>
                  <a:srgbClr val="FFFFFF"/>
                </a:solidFill>
                <a:latin typeface="Candara"/>
                <a:ea typeface="Candara"/>
                <a:cs typeface="Candara"/>
                <a:sym typeface="Candara"/>
              </a:rPr>
              <a:t>Εργαλεία για την Ψηφιακή Αφήγηση</a:t>
            </a:r>
            <a:endParaRPr sz="3200" b="1" i="0">
              <a:solidFill>
                <a:srgbClr val="FFFFFF"/>
              </a:solidFill>
              <a:latin typeface="Candara"/>
              <a:ea typeface="Candara"/>
              <a:cs typeface="Candara"/>
              <a:sym typeface="Candara"/>
            </a:endParaRPr>
          </a:p>
        </p:txBody>
      </p:sp>
      <p:sp>
        <p:nvSpPr>
          <p:cNvPr id="144" name="Google Shape;144;p7"/>
          <p:cNvSpPr txBox="1"/>
          <p:nvPr/>
        </p:nvSpPr>
        <p:spPr>
          <a:xfrm>
            <a:off x="2279675" y="1608649"/>
            <a:ext cx="8411100" cy="3140100"/>
          </a:xfrm>
          <a:prstGeom prst="rect">
            <a:avLst/>
          </a:prstGeom>
          <a:solidFill>
            <a:srgbClr val="000000">
              <a:alpha val="0"/>
            </a:srgbClr>
          </a:solidFill>
          <a:ln>
            <a:noFill/>
          </a:ln>
        </p:spPr>
        <p:txBody>
          <a:bodyPr spcFirstLastPara="1" wrap="square" lIns="91400" tIns="45700" rIns="91400" bIns="45700" anchor="t" anchorCtr="0">
            <a:spAutoFit/>
          </a:bodyPr>
          <a:lstStyle/>
          <a:p>
            <a:pPr marL="457200" lvl="0" indent="-342900" algn="l" rtl="0">
              <a:spcBef>
                <a:spcPts val="0"/>
              </a:spcBef>
              <a:spcAft>
                <a:spcPts val="0"/>
              </a:spcAft>
              <a:buClr>
                <a:srgbClr val="3F3F3F"/>
              </a:buClr>
              <a:buSzPts val="1800"/>
              <a:buFont typeface="Candara"/>
              <a:buChar char="●"/>
            </a:pPr>
            <a:r>
              <a:rPr lang="en-GB" sz="1800" b="0" i="0">
                <a:solidFill>
                  <a:srgbClr val="3F3F3F"/>
                </a:solidFill>
                <a:latin typeface="Candara"/>
                <a:ea typeface="Candara"/>
                <a:cs typeface="Candara"/>
                <a:sym typeface="Candara"/>
              </a:rPr>
              <a:t>Canva: Για τη δημιουργία οπτικά ελκυστικών φωτο-ιστοριών και παρουσιάσεων.</a:t>
            </a:r>
            <a:endParaRPr sz="1800" b="0" i="0">
              <a:solidFill>
                <a:srgbClr val="3F3F3F"/>
              </a:solidFill>
              <a:latin typeface="Candara"/>
              <a:ea typeface="Candara"/>
              <a:cs typeface="Candara"/>
              <a:sym typeface="Candara"/>
            </a:endParaRPr>
          </a:p>
          <a:p>
            <a:pPr marL="0" lvl="0" indent="0" algn="l" rtl="0">
              <a:spcBef>
                <a:spcPts val="0"/>
              </a:spcBef>
              <a:spcAft>
                <a:spcPts val="0"/>
              </a:spcAft>
              <a:buNone/>
            </a:pPr>
            <a:endParaRPr sz="1800" b="0" i="0">
              <a:solidFill>
                <a:srgbClr val="3F3F3F"/>
              </a:solidFill>
              <a:latin typeface="Candara"/>
              <a:ea typeface="Candara"/>
              <a:cs typeface="Candara"/>
              <a:sym typeface="Candara"/>
            </a:endParaRPr>
          </a:p>
          <a:p>
            <a:pPr marL="457200" lvl="0" indent="-342900" algn="l" rtl="0">
              <a:spcBef>
                <a:spcPts val="0"/>
              </a:spcBef>
              <a:spcAft>
                <a:spcPts val="0"/>
              </a:spcAft>
              <a:buClr>
                <a:srgbClr val="3F3F3F"/>
              </a:buClr>
              <a:buSzPts val="1800"/>
              <a:buFont typeface="Candara"/>
              <a:buChar char="●"/>
            </a:pPr>
            <a:r>
              <a:rPr lang="en-GB" sz="1800" b="0" i="0">
                <a:solidFill>
                  <a:srgbClr val="3F3F3F"/>
                </a:solidFill>
                <a:latin typeface="Candara"/>
                <a:ea typeface="Candara"/>
                <a:cs typeface="Candara"/>
                <a:sym typeface="Candara"/>
              </a:rPr>
              <a:t>Clipchamp: Για την επεξεργασία και τη δημιουργία ελκυστικού περιεχομένου βίντεο.</a:t>
            </a:r>
            <a:endParaRPr sz="1800" b="0" i="0">
              <a:solidFill>
                <a:srgbClr val="3F3F3F"/>
              </a:solidFill>
              <a:latin typeface="Candara"/>
              <a:ea typeface="Candara"/>
              <a:cs typeface="Candara"/>
              <a:sym typeface="Candara"/>
            </a:endParaRPr>
          </a:p>
          <a:p>
            <a:pPr marL="0" lvl="0" indent="0" algn="l" rtl="0">
              <a:spcBef>
                <a:spcPts val="0"/>
              </a:spcBef>
              <a:spcAft>
                <a:spcPts val="0"/>
              </a:spcAft>
              <a:buNone/>
            </a:pPr>
            <a:endParaRPr sz="1800" b="0" i="0">
              <a:solidFill>
                <a:srgbClr val="3F3F3F"/>
              </a:solidFill>
              <a:latin typeface="Candara"/>
              <a:ea typeface="Candara"/>
              <a:cs typeface="Candara"/>
              <a:sym typeface="Candara"/>
            </a:endParaRPr>
          </a:p>
          <a:p>
            <a:pPr marL="457200" lvl="0" indent="-342900" algn="l" rtl="0">
              <a:spcBef>
                <a:spcPts val="0"/>
              </a:spcBef>
              <a:spcAft>
                <a:spcPts val="0"/>
              </a:spcAft>
              <a:buClr>
                <a:srgbClr val="3F3F3F"/>
              </a:buClr>
              <a:buSzPts val="1800"/>
              <a:buFont typeface="Candara"/>
              <a:buChar char="●"/>
            </a:pPr>
            <a:r>
              <a:rPr lang="en-GB" sz="1800" b="0" i="0">
                <a:solidFill>
                  <a:srgbClr val="3F3F3F"/>
                </a:solidFill>
                <a:latin typeface="Candara"/>
                <a:ea typeface="Candara"/>
                <a:cs typeface="Candara"/>
                <a:sym typeface="Candara"/>
              </a:rPr>
              <a:t>Google Earth &amp; Maps: Για την ενσωμάτωση γεωγραφικών πλαισίων σε ιστορίες κληρονομιάς.</a:t>
            </a:r>
            <a:endParaRPr sz="1800" b="0" i="0">
              <a:solidFill>
                <a:srgbClr val="3F3F3F"/>
              </a:solidFill>
              <a:latin typeface="Candara"/>
              <a:ea typeface="Candara"/>
              <a:cs typeface="Candara"/>
              <a:sym typeface="Candara"/>
            </a:endParaRPr>
          </a:p>
          <a:p>
            <a:pPr marL="0" lvl="0" indent="0" algn="l" rtl="0">
              <a:spcBef>
                <a:spcPts val="0"/>
              </a:spcBef>
              <a:spcAft>
                <a:spcPts val="0"/>
              </a:spcAft>
              <a:buNone/>
            </a:pPr>
            <a:endParaRPr sz="1800" b="0" i="0">
              <a:solidFill>
                <a:srgbClr val="3F3F3F"/>
              </a:solidFill>
              <a:latin typeface="Candara"/>
              <a:ea typeface="Candara"/>
              <a:cs typeface="Candara"/>
              <a:sym typeface="Candara"/>
            </a:endParaRPr>
          </a:p>
          <a:p>
            <a:pPr marL="457200" lvl="0" indent="-342900" algn="l" rtl="0">
              <a:spcBef>
                <a:spcPts val="0"/>
              </a:spcBef>
              <a:spcAft>
                <a:spcPts val="0"/>
              </a:spcAft>
              <a:buClr>
                <a:srgbClr val="3F3F3F"/>
              </a:buClr>
              <a:buSzPts val="1800"/>
              <a:buFont typeface="Candara"/>
              <a:buChar char="●"/>
            </a:pPr>
            <a:r>
              <a:rPr lang="en-GB" sz="1800" b="0" i="0">
                <a:solidFill>
                  <a:srgbClr val="3F3F3F"/>
                </a:solidFill>
                <a:latin typeface="Candara"/>
                <a:ea typeface="Candara"/>
                <a:cs typeface="Candara"/>
                <a:sym typeface="Candara"/>
              </a:rPr>
              <a:t>Εργαλεία Ήχου: Πλατφόρμες όπως το Audacity για την προσθήκη αφήγησης ή μουσικής.</a:t>
            </a:r>
            <a:endParaRPr sz="1800" b="0" i="0">
              <a:solidFill>
                <a:srgbClr val="3F3F3F"/>
              </a:solidFill>
              <a:latin typeface="Candara"/>
              <a:ea typeface="Candara"/>
              <a:cs typeface="Candara"/>
              <a:sym typeface="Candara"/>
            </a:endParaRPr>
          </a:p>
        </p:txBody>
      </p:sp>
      <p:sp>
        <p:nvSpPr>
          <p:cNvPr id="145" name="Google Shape;145;p7"/>
          <p:cNvSpPr txBox="1"/>
          <p:nvPr/>
        </p:nvSpPr>
        <p:spPr>
          <a:xfrm>
            <a:off x="484052" y="918849"/>
            <a:ext cx="9051900" cy="400200"/>
          </a:xfrm>
          <a:prstGeom prst="rect">
            <a:avLst/>
          </a:prstGeom>
          <a:solidFill>
            <a:srgbClr val="000000">
              <a:alpha val="0"/>
            </a:srgbClr>
          </a:solidFill>
          <a:ln>
            <a:noFill/>
          </a:ln>
        </p:spPr>
        <p:txBody>
          <a:bodyPr spcFirstLastPara="1" wrap="square" lIns="91400" tIns="45700" rIns="91400" bIns="45700" anchor="t" anchorCtr="0">
            <a:spAutoFit/>
          </a:bodyPr>
          <a:lstStyle/>
          <a:p>
            <a:pPr marL="0" lvl="0" indent="0" algn="l" rtl="0">
              <a:spcBef>
                <a:spcPts val="0"/>
              </a:spcBef>
              <a:spcAft>
                <a:spcPts val="0"/>
              </a:spcAft>
              <a:buNone/>
            </a:pPr>
            <a:r>
              <a:rPr lang="en-GB" sz="2000" b="1" i="0">
                <a:solidFill>
                  <a:srgbClr val="A99374"/>
                </a:solidFill>
                <a:latin typeface="Candara"/>
                <a:ea typeface="Candara"/>
                <a:cs typeface="Candara"/>
                <a:sym typeface="Candara"/>
              </a:rPr>
              <a:t>Δημοφιλή Εργαλεία για την Αφήγηση</a:t>
            </a:r>
            <a:endParaRPr sz="2000" b="1" i="0">
              <a:solidFill>
                <a:srgbClr val="A99374"/>
              </a:solidFill>
              <a:latin typeface="Candara"/>
              <a:ea typeface="Candara"/>
              <a:cs typeface="Candara"/>
              <a:sym typeface="Candara"/>
            </a:endParaRPr>
          </a:p>
        </p:txBody>
      </p:sp>
      <p:pic>
        <p:nvPicPr>
          <p:cNvPr id="146" name="Google Shape;146;p7"/>
          <p:cNvPicPr preferRelativeResize="0"/>
          <p:nvPr/>
        </p:nvPicPr>
        <p:blipFill rotWithShape="1">
          <a:blip r:embed="rId4">
            <a:alphaModFix/>
          </a:blip>
          <a:srcRect/>
          <a:stretch/>
        </p:blipFill>
        <p:spPr>
          <a:xfrm>
            <a:off x="798300" y="1236275"/>
            <a:ext cx="1223450" cy="1223450"/>
          </a:xfrm>
          <a:prstGeom prst="rect">
            <a:avLst/>
          </a:prstGeom>
          <a:noFill/>
          <a:ln>
            <a:noFill/>
          </a:ln>
        </p:spPr>
      </p:pic>
      <p:pic>
        <p:nvPicPr>
          <p:cNvPr id="147" name="Google Shape;147;p7"/>
          <p:cNvPicPr preferRelativeResize="0"/>
          <p:nvPr/>
        </p:nvPicPr>
        <p:blipFill rotWithShape="1">
          <a:blip r:embed="rId5">
            <a:alphaModFix/>
          </a:blip>
          <a:srcRect/>
          <a:stretch/>
        </p:blipFill>
        <p:spPr>
          <a:xfrm>
            <a:off x="798302" y="2548050"/>
            <a:ext cx="1503900" cy="984098"/>
          </a:xfrm>
          <a:prstGeom prst="rect">
            <a:avLst/>
          </a:prstGeom>
          <a:noFill/>
          <a:ln>
            <a:noFill/>
          </a:ln>
        </p:spPr>
      </p:pic>
      <p:pic>
        <p:nvPicPr>
          <p:cNvPr id="148" name="Google Shape;148;p7"/>
          <p:cNvPicPr preferRelativeResize="0"/>
          <p:nvPr/>
        </p:nvPicPr>
        <p:blipFill rotWithShape="1">
          <a:blip r:embed="rId6">
            <a:alphaModFix/>
          </a:blip>
          <a:srcRect/>
          <a:stretch/>
        </p:blipFill>
        <p:spPr>
          <a:xfrm>
            <a:off x="432850" y="3683600"/>
            <a:ext cx="1869350" cy="1051513"/>
          </a:xfrm>
          <a:prstGeom prst="rect">
            <a:avLst/>
          </a:prstGeom>
          <a:noFill/>
          <a:ln>
            <a:noFill/>
          </a:ln>
        </p:spPr>
      </p:pic>
      <p:pic>
        <p:nvPicPr>
          <p:cNvPr id="149" name="Google Shape;149;p7"/>
          <p:cNvPicPr preferRelativeResize="0"/>
          <p:nvPr/>
        </p:nvPicPr>
        <p:blipFill rotWithShape="1">
          <a:blip r:embed="rId7">
            <a:alphaModFix/>
          </a:blip>
          <a:srcRect/>
          <a:stretch/>
        </p:blipFill>
        <p:spPr>
          <a:xfrm>
            <a:off x="798300" y="4886575"/>
            <a:ext cx="1414876" cy="14148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2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55" name="Google Shape;155;p25"/>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6" name="Google Shape;156;p25"/>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7" name="Google Shape;157;p25"/>
          <p:cNvSpPr txBox="1"/>
          <p:nvPr/>
        </p:nvSpPr>
        <p:spPr>
          <a:xfrm>
            <a:off x="0" y="117401"/>
            <a:ext cx="12279000" cy="501900"/>
          </a:xfrm>
          <a:prstGeom prst="rect">
            <a:avLst/>
          </a:prstGeom>
          <a:solidFill>
            <a:srgbClr val="000000">
              <a:alpha val="0"/>
            </a:srgbClr>
          </a:solidFill>
          <a:ln>
            <a:noFill/>
          </a:ln>
        </p:spPr>
        <p:txBody>
          <a:bodyPr spcFirstLastPara="1" wrap="square" lIns="91400" tIns="45700" rIns="91400" bIns="45700" anchor="t" anchorCtr="0">
            <a:spAutoFit/>
          </a:bodyPr>
          <a:lstStyle/>
          <a:p>
            <a:pPr marL="457200" marR="0" lvl="0" indent="0" algn="l" rtl="0">
              <a:spcBef>
                <a:spcPts val="0"/>
              </a:spcBef>
              <a:spcAft>
                <a:spcPts val="0"/>
              </a:spcAft>
              <a:buNone/>
            </a:pPr>
            <a:r>
              <a:rPr lang="en-GB" sz="2660" b="1" i="0">
                <a:solidFill>
                  <a:srgbClr val="FFFFFF"/>
                </a:solidFill>
                <a:latin typeface="Candara"/>
                <a:ea typeface="Candara"/>
                <a:cs typeface="Candara"/>
                <a:sym typeface="Candara"/>
              </a:rPr>
              <a:t>Μελέτες Περίπτωσης Επιτυχημένων Ψηφιακών Ιστοριών Κληρονομιάς</a:t>
            </a:r>
            <a:endParaRPr sz="2660" b="1" i="0">
              <a:solidFill>
                <a:srgbClr val="FFFFFF"/>
              </a:solidFill>
              <a:latin typeface="Candara"/>
              <a:ea typeface="Candara"/>
              <a:cs typeface="Candara"/>
              <a:sym typeface="Candara"/>
            </a:endParaRPr>
          </a:p>
        </p:txBody>
      </p:sp>
      <p:sp>
        <p:nvSpPr>
          <p:cNvPr id="158" name="Google Shape;158;p25"/>
          <p:cNvSpPr txBox="1"/>
          <p:nvPr/>
        </p:nvSpPr>
        <p:spPr>
          <a:xfrm>
            <a:off x="484050" y="1608649"/>
            <a:ext cx="5918100" cy="4248300"/>
          </a:xfrm>
          <a:prstGeom prst="rect">
            <a:avLst/>
          </a:prstGeom>
          <a:solidFill>
            <a:srgbClr val="000000">
              <a:alpha val="0"/>
            </a:srgbClr>
          </a:solidFill>
          <a:ln>
            <a:noFill/>
          </a:ln>
        </p:spPr>
        <p:txBody>
          <a:bodyPr spcFirstLastPara="1" wrap="square" lIns="91400" tIns="45700" rIns="91400" bIns="45700" anchor="t" anchorCtr="0">
            <a:spAutoFit/>
          </a:bodyPr>
          <a:lstStyle/>
          <a:p>
            <a:pPr marL="457200" marR="0" lvl="0" indent="0" algn="l" rtl="0">
              <a:spcBef>
                <a:spcPts val="0"/>
              </a:spcBef>
              <a:spcAft>
                <a:spcPts val="0"/>
              </a:spcAft>
              <a:buNone/>
            </a:pPr>
            <a:r>
              <a:rPr lang="en-GB" sz="1800" b="0" i="0">
                <a:solidFill>
                  <a:srgbClr val="3F3F3F"/>
                </a:solidFill>
                <a:latin typeface="Candara"/>
                <a:ea typeface="Candara"/>
                <a:cs typeface="Candara"/>
                <a:sym typeface="Candara"/>
              </a:rPr>
              <a:t>Το Βρετανικό Μουσείο έχει αναπτύξει διαδραστικές ψηφιακές ιστορίες που παρουσιάζουν αντικείμενα και ιστορικές αφηγήσεις με ελκυστικό τρόπο. Οι επισκέπτες μπορούν να εξερευνήσουν τις συλλογές διαδικτυακά μέσω μορφών πολυμέσων, όπως εικόνες, βίντεο, ήχο και κινούμενα σχέδια. Αυτές οι ψηφιακές ιστορίες καθιστούν την κληρονομιά προσβάσιμη σε ένα παγκόσμιο κοινό, επιτρέποντας στους ανθρώπους να βιώσουν τον πολιτισμό πέρα από τις φυσικές επισκέψεις στο μουσείο. Η πρωτοβουλία υπογραμμίζει πώς τα μουσεία μπορούν να χρησιμοποιούν ψηφιακές πλατφόρμες για να ενισχύσουν τη μάθηση, να κεντρίσουν την περιέργεια και να προσεγγίσουν νεότερο κοινό που είναι συνηθισμένο σε διαδραστικό περιεχόμενο.</a:t>
            </a:r>
            <a:endParaRPr sz="1800" b="0" i="0">
              <a:solidFill>
                <a:srgbClr val="3F3F3F"/>
              </a:solidFill>
              <a:latin typeface="Candara"/>
              <a:ea typeface="Candara"/>
              <a:cs typeface="Candara"/>
              <a:sym typeface="Candara"/>
            </a:endParaRPr>
          </a:p>
        </p:txBody>
      </p:sp>
      <p:sp>
        <p:nvSpPr>
          <p:cNvPr id="159" name="Google Shape;159;p25"/>
          <p:cNvSpPr txBox="1"/>
          <p:nvPr/>
        </p:nvSpPr>
        <p:spPr>
          <a:xfrm>
            <a:off x="484052" y="918849"/>
            <a:ext cx="9051900" cy="400200"/>
          </a:xfrm>
          <a:prstGeom prst="rect">
            <a:avLst/>
          </a:prstGeom>
          <a:solidFill>
            <a:srgbClr val="000000">
              <a:alpha val="0"/>
            </a:srgbClr>
          </a:solidFill>
          <a:ln>
            <a:noFill/>
          </a:ln>
        </p:spPr>
        <p:txBody>
          <a:bodyPr spcFirstLastPara="1" wrap="square" lIns="91400" tIns="45700" rIns="91400" bIns="45700" anchor="t" anchorCtr="0">
            <a:spAutoFit/>
          </a:bodyPr>
          <a:lstStyle/>
          <a:p>
            <a:pPr marL="0" lvl="0" indent="0" algn="l" rtl="0">
              <a:spcBef>
                <a:spcPts val="0"/>
              </a:spcBef>
              <a:spcAft>
                <a:spcPts val="0"/>
              </a:spcAft>
              <a:buNone/>
            </a:pPr>
            <a:r>
              <a:rPr lang="en-GB" sz="2000" b="1" i="0">
                <a:solidFill>
                  <a:srgbClr val="A99374"/>
                </a:solidFill>
                <a:latin typeface="Candara"/>
                <a:ea typeface="Candara"/>
                <a:cs typeface="Candara"/>
                <a:sym typeface="Candara"/>
              </a:rPr>
              <a:t>Παραδείγματα Επιτυχημένων Ψηφιακών Ιστοριών - Το Βρετανικό Μουσείο</a:t>
            </a:r>
            <a:endParaRPr sz="2000" b="1" i="0">
              <a:solidFill>
                <a:srgbClr val="A99374"/>
              </a:solidFill>
              <a:latin typeface="Candara"/>
              <a:ea typeface="Candara"/>
              <a:cs typeface="Candara"/>
              <a:sym typeface="Candara"/>
            </a:endParaRPr>
          </a:p>
        </p:txBody>
      </p:sp>
      <p:pic>
        <p:nvPicPr>
          <p:cNvPr id="160" name="Google Shape;160;p25"/>
          <p:cNvPicPr preferRelativeResize="0"/>
          <p:nvPr/>
        </p:nvPicPr>
        <p:blipFill rotWithShape="1">
          <a:blip r:embed="rId4">
            <a:alphaModFix/>
          </a:blip>
          <a:srcRect/>
          <a:stretch/>
        </p:blipFill>
        <p:spPr>
          <a:xfrm>
            <a:off x="7037275" y="1318924"/>
            <a:ext cx="4391499" cy="1777625"/>
          </a:xfrm>
          <a:prstGeom prst="rect">
            <a:avLst/>
          </a:prstGeom>
          <a:noFill/>
          <a:ln>
            <a:noFill/>
          </a:ln>
        </p:spPr>
      </p:pic>
      <p:sp>
        <p:nvSpPr>
          <p:cNvPr id="161" name="Google Shape;161;p25"/>
          <p:cNvSpPr txBox="1"/>
          <p:nvPr/>
        </p:nvSpPr>
        <p:spPr>
          <a:xfrm>
            <a:off x="7787600" y="5300225"/>
            <a:ext cx="30000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sng" strike="noStrike" cap="none">
                <a:solidFill>
                  <a:schemeClr val="hlink"/>
                </a:solidFill>
                <a:latin typeface="Arial"/>
                <a:ea typeface="Arial"/>
                <a:cs typeface="Arial"/>
                <a:sym typeface="Arial"/>
                <a:hlinkClick r:id="rId5"/>
              </a:rPr>
              <a:t>https://artsandculture.google.com/partner/the-british-museum</a:t>
            </a:r>
            <a:endParaRPr sz="1400" b="0" i="0" u="none" strike="noStrike" cap="none">
              <a:solidFill>
                <a:srgbClr val="000000"/>
              </a:solidFill>
              <a:latin typeface="Arial"/>
              <a:ea typeface="Arial"/>
              <a:cs typeface="Arial"/>
              <a:sym typeface="Arial"/>
            </a:endParaRPr>
          </a:p>
        </p:txBody>
      </p:sp>
      <p:pic>
        <p:nvPicPr>
          <p:cNvPr id="162" name="Google Shape;162;p25"/>
          <p:cNvPicPr preferRelativeResize="0"/>
          <p:nvPr/>
        </p:nvPicPr>
        <p:blipFill rotWithShape="1">
          <a:blip r:embed="rId6">
            <a:alphaModFix/>
          </a:blip>
          <a:srcRect/>
          <a:stretch/>
        </p:blipFill>
        <p:spPr>
          <a:xfrm>
            <a:off x="7091850" y="3296275"/>
            <a:ext cx="4391500" cy="1567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g37a65b33795_0_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68" name="Google Shape;168;g37a65b33795_0_0"/>
          <p:cNvSpPr/>
          <p:nvPr/>
        </p:nvSpPr>
        <p:spPr>
          <a:xfrm>
            <a:off x="360486" y="-1"/>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9" name="Google Shape;169;g37a65b33795_0_0"/>
          <p:cNvSpPr/>
          <p:nvPr/>
        </p:nvSpPr>
        <p:spPr>
          <a:xfrm>
            <a:off x="0" y="0"/>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0" name="Google Shape;170;g37a65b33795_0_0"/>
          <p:cNvSpPr txBox="1"/>
          <p:nvPr/>
        </p:nvSpPr>
        <p:spPr>
          <a:xfrm>
            <a:off x="0" y="89588"/>
            <a:ext cx="12279000" cy="501900"/>
          </a:xfrm>
          <a:prstGeom prst="rect">
            <a:avLst/>
          </a:prstGeom>
          <a:solidFill>
            <a:srgbClr val="000000">
              <a:alpha val="0"/>
            </a:srgbClr>
          </a:solidFill>
          <a:ln>
            <a:noFill/>
          </a:ln>
        </p:spPr>
        <p:txBody>
          <a:bodyPr spcFirstLastPara="1" wrap="square" lIns="91400" tIns="45700" rIns="91400" bIns="45700" anchor="t" anchorCtr="0">
            <a:spAutoFit/>
          </a:bodyPr>
          <a:lstStyle/>
          <a:p>
            <a:pPr marL="457200" marR="0" lvl="0" indent="0" algn="l" rtl="0">
              <a:spcBef>
                <a:spcPts val="0"/>
              </a:spcBef>
              <a:spcAft>
                <a:spcPts val="0"/>
              </a:spcAft>
              <a:buNone/>
            </a:pPr>
            <a:r>
              <a:rPr lang="en-GB" sz="2660" b="1" i="0">
                <a:solidFill>
                  <a:srgbClr val="FFFFFF"/>
                </a:solidFill>
                <a:latin typeface="Candara"/>
                <a:ea typeface="Candara"/>
                <a:cs typeface="Candara"/>
                <a:sym typeface="Candara"/>
              </a:rPr>
              <a:t>Μελέτες Περίπτωσης Επιτυχημένων Ψηφιακών Ιστοριών Κληρονομιάς</a:t>
            </a:r>
            <a:endParaRPr sz="2660" b="1" i="0">
              <a:solidFill>
                <a:srgbClr val="FFFFFF"/>
              </a:solidFill>
              <a:latin typeface="Candara"/>
              <a:ea typeface="Candara"/>
              <a:cs typeface="Candara"/>
              <a:sym typeface="Candara"/>
            </a:endParaRPr>
          </a:p>
        </p:txBody>
      </p:sp>
      <p:sp>
        <p:nvSpPr>
          <p:cNvPr id="171" name="Google Shape;171;g37a65b33795_0_0"/>
          <p:cNvSpPr txBox="1"/>
          <p:nvPr/>
        </p:nvSpPr>
        <p:spPr>
          <a:xfrm>
            <a:off x="484051" y="1608649"/>
            <a:ext cx="6450000" cy="4898700"/>
          </a:xfrm>
          <a:prstGeom prst="rect">
            <a:avLst/>
          </a:prstGeom>
          <a:solidFill>
            <a:srgbClr val="000000">
              <a:alpha val="0"/>
            </a:srgbClr>
          </a:solidFill>
          <a:ln>
            <a:noFill/>
          </a:ln>
        </p:spPr>
        <p:txBody>
          <a:bodyPr spcFirstLastPara="1" wrap="square" lIns="91400" tIns="45700" rIns="91400" bIns="45700" anchor="t" anchorCtr="0">
            <a:spAutoFit/>
          </a:bodyPr>
          <a:lstStyle/>
          <a:p>
            <a:pPr marL="0" lvl="0" indent="0" algn="l" rtl="0">
              <a:spcBef>
                <a:spcPts val="0"/>
              </a:spcBef>
              <a:spcAft>
                <a:spcPts val="0"/>
              </a:spcAft>
              <a:buNone/>
            </a:pPr>
            <a:r>
              <a:rPr lang="en-GB" sz="1800" b="0" i="0">
                <a:solidFill>
                  <a:srgbClr val="3F3F3F"/>
                </a:solidFill>
                <a:latin typeface="Candara"/>
                <a:ea typeface="Candara"/>
                <a:cs typeface="Candara"/>
                <a:sym typeface="Candara"/>
              </a:rPr>
              <a:t>Το National Trust στο Ηνωμένο Βασίλειο πραγματοποιεί ψηφιακές καμπάνιες που συνδυάζουν φωτογραφίες, βίντεο και προσωπικές αφηγήσεις για να αναδείξουν τόσο την πολιτιστική όσο και τη φυσική κληρονομιά. Τα έργα τους επικεντρώνονται συχνά στη συμμετοχή της κοινότητας, ενθαρρύνοντας τους ντόπιους να μοιραστούν ιστορίες για τοποθεσίες κληρονομιάς, παραδόσεις και τοπία. Χρησιμοποιώντας τα μέσα κοινωνικής δικτύωσης και διαδικτυακές πλατφόρμες, το National Trust καθιστά την κληρονομιά ορατή σε ευρύτερο κοινό και εμπνέει την υπερηφάνεια της κοινότητας. Αυτές οι καμπάνιες αποδεικνύουν πώς η αφήγηση σε συνδυασμό με τα πολυμέσα μπορεί να ενισχύσει τους δεσμούς μεταξύ των ανθρώπων και της κληρονομιάς, ενώ παράλληλα προσελκύει επισκέπτες και υποστήριξη για τη διατήρηση.</a:t>
            </a:r>
            <a:endParaRPr sz="1800" b="0" i="0">
              <a:solidFill>
                <a:srgbClr val="3F3F3F"/>
              </a:solidFill>
              <a:latin typeface="Candara"/>
              <a:ea typeface="Candara"/>
              <a:cs typeface="Candara"/>
              <a:sym typeface="Candara"/>
            </a:endParaRPr>
          </a:p>
          <a:p>
            <a:pPr marL="457200" lvl="0" indent="-342900" algn="l" rtl="0">
              <a:spcBef>
                <a:spcPts val="750"/>
              </a:spcBef>
              <a:spcAft>
                <a:spcPts val="0"/>
              </a:spcAft>
              <a:buClr>
                <a:srgbClr val="3F3F3F"/>
              </a:buClr>
              <a:buSzPts val="1800"/>
              <a:buFont typeface="Candara"/>
              <a:buChar char="●"/>
            </a:pPr>
            <a:r>
              <a:rPr lang="en-GB" sz="1800" b="0" i="0">
                <a:solidFill>
                  <a:srgbClr val="3F3F3F"/>
                </a:solidFill>
                <a:latin typeface="Candara"/>
                <a:ea typeface="Candara"/>
                <a:cs typeface="Candara"/>
                <a:sym typeface="Candara"/>
              </a:rPr>
              <a:t>Προτροπή Συζήτησης: Πώς μπορούν αυτά τα παραδείγματα να εμπνεύσουν τα δικά σας έργα;</a:t>
            </a:r>
            <a:endParaRPr sz="1800" b="0" i="0">
              <a:solidFill>
                <a:srgbClr val="3F3F3F"/>
              </a:solidFill>
              <a:latin typeface="Candara"/>
              <a:ea typeface="Candara"/>
              <a:cs typeface="Candara"/>
              <a:sym typeface="Candara"/>
            </a:endParaRPr>
          </a:p>
        </p:txBody>
      </p:sp>
      <p:sp>
        <p:nvSpPr>
          <p:cNvPr id="172" name="Google Shape;172;g37a65b33795_0_0"/>
          <p:cNvSpPr txBox="1"/>
          <p:nvPr/>
        </p:nvSpPr>
        <p:spPr>
          <a:xfrm>
            <a:off x="484050" y="918850"/>
            <a:ext cx="10575300" cy="330900"/>
          </a:xfrm>
          <a:prstGeom prst="rect">
            <a:avLst/>
          </a:prstGeom>
          <a:solidFill>
            <a:srgbClr val="000000">
              <a:alpha val="0"/>
            </a:srgbClr>
          </a:solidFill>
          <a:ln>
            <a:noFill/>
          </a:ln>
        </p:spPr>
        <p:txBody>
          <a:bodyPr spcFirstLastPara="1" wrap="square" lIns="91400" tIns="45700" rIns="91400" bIns="45700" anchor="t" anchorCtr="0">
            <a:spAutoFit/>
          </a:bodyPr>
          <a:lstStyle/>
          <a:p>
            <a:pPr marL="0" lvl="0" indent="0" algn="l" rtl="0">
              <a:spcBef>
                <a:spcPts val="0"/>
              </a:spcBef>
              <a:spcAft>
                <a:spcPts val="0"/>
              </a:spcAft>
              <a:buNone/>
            </a:pPr>
            <a:r>
              <a:rPr lang="en-GB" sz="1550" b="1" i="0">
                <a:solidFill>
                  <a:srgbClr val="A99374"/>
                </a:solidFill>
                <a:latin typeface="Candara"/>
                <a:ea typeface="Candara"/>
                <a:cs typeface="Candara"/>
                <a:sym typeface="Candara"/>
              </a:rPr>
              <a:t>Παραδείγματα Επιτυχημένων Ψηφιακών Ιστοριών - </a:t>
            </a:r>
            <a:r>
              <a:rPr lang="en-GB" sz="1395" b="0" i="0">
                <a:solidFill>
                  <a:srgbClr val="3F3F3F"/>
                </a:solidFill>
                <a:latin typeface="Candara"/>
                <a:ea typeface="Candara"/>
                <a:cs typeface="Candara"/>
                <a:sym typeface="Candara"/>
              </a:rPr>
              <a:t>National Trust: Ψηφιακές Καμπάνιες για την Προώθηση της Κληρονομιάς</a:t>
            </a:r>
            <a:endParaRPr sz="1550" b="1" i="0">
              <a:solidFill>
                <a:srgbClr val="A99374"/>
              </a:solidFill>
              <a:latin typeface="Candara"/>
              <a:ea typeface="Candara"/>
              <a:cs typeface="Candara"/>
              <a:sym typeface="Candara"/>
            </a:endParaRPr>
          </a:p>
        </p:txBody>
      </p:sp>
      <p:sp>
        <p:nvSpPr>
          <p:cNvPr id="173" name="Google Shape;173;g37a65b33795_0_0"/>
          <p:cNvSpPr txBox="1"/>
          <p:nvPr/>
        </p:nvSpPr>
        <p:spPr>
          <a:xfrm>
            <a:off x="8059375" y="5898625"/>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sng" strike="noStrike" cap="none">
                <a:solidFill>
                  <a:schemeClr val="hlink"/>
                </a:solidFill>
                <a:latin typeface="Arial"/>
                <a:ea typeface="Arial"/>
                <a:cs typeface="Arial"/>
                <a:sym typeface="Arial"/>
                <a:hlinkClick r:id="rId4"/>
              </a:rPr>
              <a:t>https://www.nationaltrust.org.uk/</a:t>
            </a:r>
            <a:endParaRPr sz="1400" b="0" i="0" u="none" strike="noStrike" cap="none">
              <a:solidFill>
                <a:srgbClr val="000000"/>
              </a:solidFill>
              <a:latin typeface="Arial"/>
              <a:ea typeface="Arial"/>
              <a:cs typeface="Arial"/>
              <a:sym typeface="Arial"/>
            </a:endParaRPr>
          </a:p>
        </p:txBody>
      </p:sp>
      <p:pic>
        <p:nvPicPr>
          <p:cNvPr id="174" name="Google Shape;174;g37a65b33795_0_0"/>
          <p:cNvPicPr preferRelativeResize="0"/>
          <p:nvPr/>
        </p:nvPicPr>
        <p:blipFill rotWithShape="1">
          <a:blip r:embed="rId5">
            <a:alphaModFix/>
          </a:blip>
          <a:srcRect/>
          <a:stretch/>
        </p:blipFill>
        <p:spPr>
          <a:xfrm>
            <a:off x="7656375" y="1563300"/>
            <a:ext cx="3987245" cy="1838499"/>
          </a:xfrm>
          <a:prstGeom prst="rect">
            <a:avLst/>
          </a:prstGeom>
          <a:noFill/>
          <a:ln>
            <a:noFill/>
          </a:ln>
        </p:spPr>
      </p:pic>
      <p:pic>
        <p:nvPicPr>
          <p:cNvPr id="175" name="Google Shape;175;g37a65b33795_0_0"/>
          <p:cNvPicPr preferRelativeResize="0"/>
          <p:nvPr/>
        </p:nvPicPr>
        <p:blipFill rotWithShape="1">
          <a:blip r:embed="rId6">
            <a:alphaModFix/>
          </a:blip>
          <a:srcRect/>
          <a:stretch/>
        </p:blipFill>
        <p:spPr>
          <a:xfrm>
            <a:off x="7656375" y="3730950"/>
            <a:ext cx="3987251" cy="1996726"/>
          </a:xfrm>
          <a:prstGeom prst="rect">
            <a:avLst/>
          </a:prstGeom>
          <a:noFill/>
          <a:ln>
            <a:no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860</Words>
  <Application>Microsoft Office PowerPoint</Application>
  <PresentationFormat>Προσαρμογή</PresentationFormat>
  <Paragraphs>58</Paragraphs>
  <Slides>10</Slides>
  <Notes>10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10</vt:i4>
      </vt:variant>
    </vt:vector>
  </HeadingPairs>
  <TitlesOfParts>
    <vt:vector size="15" baseType="lpstr">
      <vt:lpstr>Arial</vt:lpstr>
      <vt:lpstr>Candara</vt:lpstr>
      <vt:lpstr>Calibri</vt:lpstr>
      <vt:lpstr>Times New Roman</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2</cp:revision>
  <dcterms:created xsi:type="dcterms:W3CDTF">2024-06-10T15:48:53Z</dcterms:created>
  <dcterms:modified xsi:type="dcterms:W3CDTF">2026-05-20T09:47:58Z</dcterms:modified>
</cp:coreProperties>
</file>