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57" r:id="rId3"/>
    <p:sldId id="265" r:id="rId4"/>
    <p:sldId id="266" r:id="rId5"/>
    <p:sldId id="267" r:id="rId6"/>
    <p:sldId id="269" r:id="rId7"/>
  </p:sldIdLst>
  <p:sldSz cx="12192000" cy="6858000"/>
  <p:notesSz cx="6858000" cy="9144000"/>
  <p:embeddedFontLst>
    <p:embeddedFont>
      <p:font typeface="Candara" pitchFamily="34" charset="0"/>
      <p:regular r:id="rId9"/>
      <p:bold r:id="rId10"/>
      <p:italic r:id="rId11"/>
      <p:boldItalic r:id="rId12"/>
    </p:embeddedFont>
    <p:embeddedFont>
      <p:font typeface="Calibri"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jEHtdDt79Q6x9tCtrKB9AF/hVQfg=="/>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 name="Google Shape;173;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4" name="Google Shape;184;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5" name="Google Shape;195;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2"/>
          <p:cNvSpPr>
            <a:spLocks noGrp="1"/>
          </p:cNvSpPr>
          <p:nvPr>
            <p:ph type="pic" idx="2"/>
          </p:nvPr>
        </p:nvSpPr>
        <p:spPr>
          <a:xfrm>
            <a:off x="5183188" y="987425"/>
            <a:ext cx="6172200" cy="4873625"/>
          </a:xfrm>
          <a:prstGeom prst="rect">
            <a:avLst/>
          </a:prstGeom>
          <a:noFill/>
          <a:ln>
            <a:noFill/>
          </a:ln>
        </p:spPr>
      </p:sp>
      <p:sp>
        <p:nvSpPr>
          <p:cNvPr id="64" name="Google Shape;64;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www.freepik.com/free-vector/aerial-view-people-working-light-bulb_38346952.htm"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www.freepik.com/free-vector/aerial-view-people-working-light-bulb_38346952.htm"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www.freepik.com/free-vector/people-talking-arguing_9176206.htm"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png"/><Relationship Id="rId3" Type="http://schemas.openxmlformats.org/officeDocument/2006/relationships/notesSlide" Target="../notesSlides/notesSlide6.xm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0" y="401642"/>
            <a:ext cx="1957279" cy="1957279"/>
          </a:xfrm>
          <a:prstGeom prst="rect">
            <a:avLst/>
          </a:prstGeom>
          <a:noFill/>
          <a:ln>
            <a:noFill/>
          </a:ln>
        </p:spPr>
      </p:pic>
      <p:sp>
        <p:nvSpPr>
          <p:cNvPr id="85" name="Google Shape;85;p1"/>
          <p:cNvSpPr txBox="1"/>
          <p:nvPr/>
        </p:nvSpPr>
        <p:spPr>
          <a:xfrm>
            <a:off x="-1" y="3056682"/>
            <a:ext cx="12192000" cy="1569620"/>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dirty="0" err="1">
                <a:solidFill>
                  <a:srgbClr val="FFFFFF"/>
                </a:solidFill>
                <a:latin typeface="Candara"/>
                <a:ea typeface="Candara"/>
                <a:cs typeface="Candara"/>
                <a:sym typeface="Candara"/>
              </a:rPr>
              <a:t>Programma</a:t>
            </a:r>
            <a:r>
              <a:rPr lang="en-US" sz="3200" b="1" i="0" u="none" strike="noStrike" cap="none" dirty="0">
                <a:solidFill>
                  <a:srgbClr val="FFFFFF"/>
                </a:solidFill>
                <a:latin typeface="Candara"/>
                <a:ea typeface="Candara"/>
                <a:cs typeface="Candara"/>
                <a:sym typeface="Candara"/>
              </a:rPr>
              <a:t> </a:t>
            </a:r>
            <a:r>
              <a:rPr lang="en-US" sz="3200" b="1" i="0" u="none" strike="noStrike" cap="none" dirty="0" err="1">
                <a:solidFill>
                  <a:srgbClr val="FFFFFF"/>
                </a:solidFill>
                <a:latin typeface="Candara"/>
                <a:ea typeface="Candara"/>
                <a:cs typeface="Candara"/>
                <a:sym typeface="Candara"/>
              </a:rPr>
              <a:t>Formativo</a:t>
            </a:r>
            <a:endParaRPr sz="3200" b="1" i="0" u="none" strike="noStrike" cap="none" dirty="0">
              <a:solidFill>
                <a:srgbClr val="FFFFFF"/>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3200"/>
              <a:buFont typeface="Arial"/>
              <a:buNone/>
            </a:pPr>
            <a:endParaRPr sz="3200" b="1" i="0" u="none" strike="noStrike" cap="none" dirty="0">
              <a:solidFill>
                <a:srgbClr val="FFFFFF"/>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dirty="0" err="1">
                <a:solidFill>
                  <a:srgbClr val="FFFFFF"/>
                </a:solidFill>
                <a:latin typeface="Candara"/>
                <a:ea typeface="Candara"/>
                <a:cs typeface="Candara"/>
                <a:sym typeface="Candara"/>
              </a:rPr>
              <a:t>Unità</a:t>
            </a:r>
            <a:r>
              <a:rPr lang="en-US" sz="3200" b="1" i="0" u="none" strike="noStrike" cap="none" dirty="0">
                <a:solidFill>
                  <a:srgbClr val="FFFFFF"/>
                </a:solidFill>
                <a:latin typeface="Candara"/>
                <a:ea typeface="Candara"/>
                <a:cs typeface="Candara"/>
                <a:sym typeface="Candara"/>
              </a:rPr>
              <a:t> </a:t>
            </a:r>
            <a:r>
              <a:rPr lang="en-US" sz="3200" b="1" i="0" u="none" strike="noStrike" cap="none" dirty="0" err="1">
                <a:solidFill>
                  <a:srgbClr val="FFFFFF"/>
                </a:solidFill>
                <a:latin typeface="Candara"/>
                <a:ea typeface="Candara"/>
                <a:cs typeface="Candara"/>
                <a:sym typeface="Candara"/>
              </a:rPr>
              <a:t>di</a:t>
            </a:r>
            <a:r>
              <a:rPr lang="en-US" sz="3200" b="1" i="0" u="none" strike="noStrike" cap="none" dirty="0">
                <a:solidFill>
                  <a:srgbClr val="FFFFFF"/>
                </a:solidFill>
                <a:latin typeface="Candara"/>
                <a:ea typeface="Candara"/>
                <a:cs typeface="Candara"/>
                <a:sym typeface="Candara"/>
              </a:rPr>
              <a:t> </a:t>
            </a:r>
            <a:r>
              <a:rPr lang="en-US" sz="3200" b="1" i="0" u="none" strike="noStrike" cap="none" dirty="0" err="1">
                <a:solidFill>
                  <a:srgbClr val="FFFFFF"/>
                </a:solidFill>
                <a:latin typeface="Candara"/>
                <a:ea typeface="Candara"/>
                <a:cs typeface="Candara"/>
                <a:sym typeface="Candara"/>
              </a:rPr>
              <a:t>Apprendimento</a:t>
            </a:r>
            <a:r>
              <a:rPr lang="en-US" sz="3200" b="1" i="0" u="none" strike="noStrike" cap="none" dirty="0">
                <a:solidFill>
                  <a:srgbClr val="FFFFFF"/>
                </a:solidFill>
                <a:latin typeface="Candara"/>
                <a:ea typeface="Candara"/>
                <a:cs typeface="Candara"/>
                <a:sym typeface="Candara"/>
              </a:rPr>
              <a:t> 1: </a:t>
            </a:r>
            <a:r>
              <a:rPr lang="en-US" sz="3200" b="1" i="0" u="none" strike="noStrike" cap="none" dirty="0" err="1">
                <a:solidFill>
                  <a:srgbClr val="FFFFFF"/>
                </a:solidFill>
                <a:latin typeface="Candara"/>
                <a:ea typeface="Candara"/>
                <a:cs typeface="Candara"/>
                <a:sym typeface="Candara"/>
              </a:rPr>
              <a:t>Senso</a:t>
            </a:r>
            <a:r>
              <a:rPr lang="en-US" sz="3200" b="1" i="0" u="none" strike="noStrike" cap="none" dirty="0">
                <a:solidFill>
                  <a:srgbClr val="FFFFFF"/>
                </a:solidFill>
                <a:latin typeface="Candara"/>
                <a:ea typeface="Candara"/>
                <a:cs typeface="Candara"/>
                <a:sym typeface="Candara"/>
              </a:rPr>
              <a:t> </a:t>
            </a:r>
            <a:r>
              <a:rPr lang="en-US" sz="3200" b="1" i="0" u="none" strike="noStrike" cap="none" dirty="0" err="1">
                <a:solidFill>
                  <a:srgbClr val="FFFFFF"/>
                </a:solidFill>
                <a:latin typeface="Candara"/>
                <a:ea typeface="Candara"/>
                <a:cs typeface="Candara"/>
                <a:sym typeface="Candara"/>
              </a:rPr>
              <a:t>di</a:t>
            </a:r>
            <a:r>
              <a:rPr lang="en-US" sz="3200" b="1" i="0" u="none" strike="noStrike" cap="none" dirty="0">
                <a:solidFill>
                  <a:srgbClr val="FFFFFF"/>
                </a:solidFill>
                <a:latin typeface="Candara"/>
                <a:ea typeface="Candara"/>
                <a:cs typeface="Candara"/>
                <a:sym typeface="Candara"/>
              </a:rPr>
              <a:t> </a:t>
            </a:r>
            <a:r>
              <a:rPr lang="en-US" sz="3200" b="1" i="0" u="none" strike="noStrike" cap="none" dirty="0" err="1">
                <a:solidFill>
                  <a:srgbClr val="FFFFFF"/>
                </a:solidFill>
                <a:latin typeface="Candara"/>
                <a:ea typeface="Candara"/>
                <a:cs typeface="Candara"/>
                <a:sym typeface="Candara"/>
              </a:rPr>
              <a:t>appartenenza</a:t>
            </a:r>
            <a:endParaRPr sz="3200" b="0" i="0" u="none" strike="noStrike" cap="none" dirty="0">
              <a:solidFill>
                <a:schemeClr val="dk1"/>
              </a:solidFill>
              <a:latin typeface="Times New Roman"/>
              <a:ea typeface="Times New Roman"/>
              <a:cs typeface="Times New Roman"/>
              <a:sym typeface="Times New Roman"/>
            </a:endParaRPr>
          </a:p>
        </p:txBody>
      </p:sp>
      <p:sp>
        <p:nvSpPr>
          <p:cNvPr id="86" name="Google Shape;86;p1"/>
          <p:cNvSpPr txBox="1"/>
          <p:nvPr/>
        </p:nvSpPr>
        <p:spPr>
          <a:xfrm>
            <a:off x="3156857" y="2566090"/>
            <a:ext cx="6096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7F7F7F"/>
                </a:solidFill>
                <a:latin typeface="Calibri"/>
                <a:ea typeface="Calibri"/>
                <a:cs typeface="Calibri"/>
                <a:sym typeface="Calibri"/>
              </a:rPr>
              <a:t>2023-1-EE01-KA220-ADU-000150753</a:t>
            </a:r>
            <a:endParaRPr sz="1600" b="0" i="0" u="none" strike="noStrike" cap="none">
              <a:solidFill>
                <a:schemeClr val="dk1"/>
              </a:solidFill>
              <a:latin typeface="Times New Roman"/>
              <a:ea typeface="Times New Roman"/>
              <a:cs typeface="Times New Roman"/>
              <a:sym typeface="Times New Roman"/>
            </a:endParaRPr>
          </a:p>
        </p:txBody>
      </p:sp>
      <p:pic>
        <p:nvPicPr>
          <p:cNvPr id="88" name="Google Shape;88;p1" descr="Immagine che contiene stella, bandiera, blu, Blu intenso&#10;&#10;Il contenuto generato dall'IA potrebbe non essere corretto."/>
          <p:cNvPicPr preferRelativeResize="0"/>
          <p:nvPr/>
        </p:nvPicPr>
        <p:blipFill>
          <a:blip r:embed="rId4">
            <a:alphaModFix/>
          </a:blip>
          <a:stretch>
            <a:fillRect/>
          </a:stretch>
        </p:blipFill>
        <p:spPr>
          <a:xfrm>
            <a:off x="211400" y="6298900"/>
            <a:ext cx="657225" cy="438150"/>
          </a:xfrm>
          <a:prstGeom prst="rect">
            <a:avLst/>
          </a:prstGeom>
          <a:noFill/>
          <a:ln>
            <a:noFill/>
          </a:ln>
        </p:spPr>
      </p:pic>
      <p:sp>
        <p:nvSpPr>
          <p:cNvPr id="89" name="Google Shape;89;p1"/>
          <p:cNvSpPr txBox="1"/>
          <p:nvPr/>
        </p:nvSpPr>
        <p:spPr>
          <a:xfrm>
            <a:off x="151750" y="6240925"/>
            <a:ext cx="2352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dirty="0">
                <a:solidFill>
                  <a:srgbClr val="0033CC"/>
                </a:solidFill>
                <a:latin typeface="Calibri"/>
                <a:ea typeface="Calibri"/>
                <a:cs typeface="Calibri"/>
                <a:sym typeface="Calibri"/>
              </a:rPr>
              <a:t>                      Co- </a:t>
            </a:r>
            <a:r>
              <a:rPr lang="en-US" sz="1200" b="1" dirty="0" err="1">
                <a:solidFill>
                  <a:srgbClr val="0033CC"/>
                </a:solidFill>
                <a:latin typeface="Calibri"/>
                <a:ea typeface="Calibri"/>
                <a:cs typeface="Calibri"/>
                <a:sym typeface="Calibri"/>
              </a:rPr>
              <a:t>finanziato</a:t>
            </a:r>
            <a:r>
              <a:rPr lang="en-US" sz="1200" b="1" dirty="0">
                <a:solidFill>
                  <a:srgbClr val="0033CC"/>
                </a:solidFill>
                <a:latin typeface="Calibri"/>
                <a:ea typeface="Calibri"/>
                <a:cs typeface="Calibri"/>
                <a:sym typeface="Calibri"/>
              </a:rPr>
              <a:t> </a:t>
            </a:r>
            <a:endParaRPr sz="1200" b="1" dirty="0">
              <a:solidFill>
                <a:srgbClr val="0033CC"/>
              </a:solidFill>
              <a:latin typeface="Calibri"/>
              <a:ea typeface="Calibri"/>
              <a:cs typeface="Calibri"/>
              <a:sym typeface="Calibri"/>
            </a:endParaRPr>
          </a:p>
          <a:p>
            <a:pPr marL="0" lvl="0" indent="0" algn="l" rtl="0">
              <a:spcBef>
                <a:spcPts val="0"/>
              </a:spcBef>
              <a:spcAft>
                <a:spcPts val="0"/>
              </a:spcAft>
              <a:buNone/>
            </a:pPr>
            <a:r>
              <a:rPr lang="en-US" sz="1200" b="1" dirty="0">
                <a:solidFill>
                  <a:srgbClr val="0033CC"/>
                </a:solidFill>
                <a:latin typeface="Calibri"/>
                <a:ea typeface="Calibri"/>
                <a:cs typeface="Calibri"/>
                <a:sym typeface="Calibri"/>
              </a:rPr>
              <a:t>                     </a:t>
            </a:r>
            <a:r>
              <a:rPr lang="en-US" sz="1200" b="1" dirty="0" err="1">
                <a:solidFill>
                  <a:srgbClr val="0033CC"/>
                </a:solidFill>
                <a:latin typeface="Calibri"/>
                <a:ea typeface="Calibri"/>
                <a:cs typeface="Calibri"/>
                <a:sym typeface="Calibri"/>
              </a:rPr>
              <a:t>dall’Unione</a:t>
            </a:r>
            <a:r>
              <a:rPr lang="en-US" sz="1200" b="1" dirty="0">
                <a:solidFill>
                  <a:srgbClr val="0033CC"/>
                </a:solidFill>
                <a:latin typeface="Calibri"/>
                <a:ea typeface="Calibri"/>
                <a:cs typeface="Calibri"/>
                <a:sym typeface="Calibri"/>
              </a:rPr>
              <a:t> </a:t>
            </a:r>
            <a:r>
              <a:rPr lang="en-US" sz="1200" b="1" dirty="0" err="1">
                <a:solidFill>
                  <a:srgbClr val="0033CC"/>
                </a:solidFill>
                <a:latin typeface="Calibri"/>
                <a:ea typeface="Calibri"/>
                <a:cs typeface="Calibri"/>
                <a:sym typeface="Calibri"/>
              </a:rPr>
              <a:t>Europea</a:t>
            </a:r>
            <a:endParaRPr dirty="0"/>
          </a:p>
        </p:txBody>
      </p:sp>
      <p:sp>
        <p:nvSpPr>
          <p:cNvPr id="8" name="7 - Ορθογώνιο"/>
          <p:cNvSpPr/>
          <p:nvPr/>
        </p:nvSpPr>
        <p:spPr>
          <a:xfrm>
            <a:off x="2514419" y="6193624"/>
            <a:ext cx="7848872" cy="6001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t-IT" sz="1100" i="1" dirty="0" smtClean="0">
                <a:latin typeface="Candara" pitchFamily="34" charset="0"/>
              </a:rPr>
              <a:t>Questo progetto è stato finanziato con il sostegno della Commissione Europea. Il contenuto riflette esclusivamente le opinioni dell'autore e la Commissione non può essere ritenuta responsabile per qualsiasi uso che possa essere fatto delle informazioni in esso contenute.</a:t>
            </a:r>
            <a:endParaRPr lang="it-IT" sz="1100" i="1" dirty="0">
              <a:latin typeface="Candara" pitchFamily="34" charset="0"/>
            </a:endParaRPr>
          </a:p>
        </p:txBody>
      </p:sp>
      <p:pic>
        <p:nvPicPr>
          <p:cNvPr id="9" name="8 - Εικόνα" descr="cc-brand-1.png"/>
          <p:cNvPicPr>
            <a:picLocks noChangeAspect="1"/>
          </p:cNvPicPr>
          <p:nvPr/>
        </p:nvPicPr>
        <p:blipFill>
          <a:blip r:embed="rId5"/>
          <a:stretch>
            <a:fillRect/>
          </a:stretch>
        </p:blipFill>
        <p:spPr>
          <a:xfrm>
            <a:off x="10435299" y="6049608"/>
            <a:ext cx="1559496" cy="80839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5" name="Google Shape;95;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2"/>
          <p:cNvSpPr txBox="1"/>
          <p:nvPr/>
        </p:nvSpPr>
        <p:spPr>
          <a:xfrm>
            <a:off x="-79131" y="2074783"/>
            <a:ext cx="12192000" cy="73862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rgbClr val="000000"/>
              </a:buClr>
              <a:buSzPts val="2800"/>
              <a:buFont typeface="Arial"/>
              <a:buNone/>
            </a:pPr>
            <a:r>
              <a:rPr lang="en-US" sz="3200" b="1" i="0" u="none" strike="noStrike" cap="none" dirty="0">
                <a:solidFill>
                  <a:srgbClr val="FFFFFF"/>
                </a:solidFill>
                <a:latin typeface="Candara"/>
                <a:ea typeface="Candara"/>
                <a:cs typeface="Candara"/>
                <a:sym typeface="Candara"/>
              </a:rPr>
              <a:t>  LEZIONE 2: </a:t>
            </a:r>
            <a:r>
              <a:rPr lang="en-US" sz="3200" b="1" i="0" u="none" strike="noStrike" cap="none" dirty="0" err="1">
                <a:solidFill>
                  <a:srgbClr val="FFFFFF"/>
                </a:solidFill>
                <a:latin typeface="Candara"/>
                <a:ea typeface="Candara"/>
                <a:cs typeface="Candara"/>
                <a:sym typeface="Candara"/>
              </a:rPr>
              <a:t>Coinvolgere</a:t>
            </a:r>
            <a:r>
              <a:rPr lang="en-US" sz="3200" b="1" i="0" u="none" strike="noStrike" cap="none" dirty="0">
                <a:solidFill>
                  <a:srgbClr val="FFFFFF"/>
                </a:solidFill>
                <a:latin typeface="Candara"/>
                <a:ea typeface="Candara"/>
                <a:cs typeface="Candara"/>
                <a:sym typeface="Candara"/>
              </a:rPr>
              <a:t> le </a:t>
            </a:r>
            <a:r>
              <a:rPr lang="en-US" sz="3200" b="1" i="0" u="none" strike="noStrike" cap="none" dirty="0" err="1">
                <a:solidFill>
                  <a:srgbClr val="FFFFFF"/>
                </a:solidFill>
                <a:latin typeface="Candara"/>
                <a:ea typeface="Candara"/>
                <a:cs typeface="Candara"/>
                <a:sym typeface="Candara"/>
              </a:rPr>
              <a:t>comunità</a:t>
            </a:r>
            <a:r>
              <a:rPr lang="en-US" sz="3200" b="1" i="0" u="none" strike="noStrike" cap="none" dirty="0">
                <a:solidFill>
                  <a:srgbClr val="FFFFFF"/>
                </a:solidFill>
                <a:latin typeface="Candara"/>
                <a:ea typeface="Candara"/>
                <a:cs typeface="Candara"/>
                <a:sym typeface="Candara"/>
              </a:rPr>
              <a:t> </a:t>
            </a:r>
            <a:r>
              <a:rPr lang="en-US" sz="3200" b="1" i="0" u="none" strike="noStrike" cap="none" dirty="0" err="1">
                <a:solidFill>
                  <a:srgbClr val="FFFFFF"/>
                </a:solidFill>
                <a:latin typeface="Candara"/>
                <a:ea typeface="Candara"/>
                <a:cs typeface="Candara"/>
                <a:sym typeface="Candara"/>
              </a:rPr>
              <a:t>attraverso</a:t>
            </a:r>
            <a:r>
              <a:rPr lang="en-US" sz="3200" b="1" i="0" u="none" strike="noStrike" cap="none" dirty="0">
                <a:solidFill>
                  <a:srgbClr val="FFFFFF"/>
                </a:solidFill>
                <a:latin typeface="Candara"/>
                <a:ea typeface="Candara"/>
                <a:cs typeface="Candara"/>
                <a:sym typeface="Candara"/>
              </a:rPr>
              <a:t> </a:t>
            </a:r>
            <a:r>
              <a:rPr lang="en-US" sz="3200" b="1" i="0" u="none" strike="noStrike" cap="none" dirty="0" err="1">
                <a:solidFill>
                  <a:srgbClr val="FFFFFF"/>
                </a:solidFill>
                <a:latin typeface="Candara"/>
                <a:ea typeface="Candara"/>
                <a:cs typeface="Candara"/>
                <a:sym typeface="Candara"/>
              </a:rPr>
              <a:t>il</a:t>
            </a:r>
            <a:r>
              <a:rPr lang="en-US" sz="3200" b="1" i="0" u="none" strike="noStrike" cap="none" dirty="0">
                <a:solidFill>
                  <a:srgbClr val="FFFFFF"/>
                </a:solidFill>
                <a:latin typeface="Candara"/>
                <a:ea typeface="Candara"/>
                <a:cs typeface="Candara"/>
                <a:sym typeface="Candara"/>
              </a:rPr>
              <a:t> </a:t>
            </a:r>
            <a:r>
              <a:rPr lang="en-US" sz="3200" b="1" i="0" u="none" strike="noStrike" cap="none" dirty="0" err="1">
                <a:solidFill>
                  <a:srgbClr val="FFFFFF"/>
                </a:solidFill>
                <a:latin typeface="Candara"/>
                <a:ea typeface="Candara"/>
                <a:cs typeface="Candara"/>
                <a:sym typeface="Candara"/>
              </a:rPr>
              <a:t>Patrimonio</a:t>
            </a:r>
            <a:endParaRPr sz="3200" b="0" i="0" u="none" strike="noStrike" cap="none" dirty="0">
              <a:solidFill>
                <a:schemeClr val="dk1"/>
              </a:solidFill>
              <a:latin typeface="Times New Roman"/>
              <a:ea typeface="Times New Roman"/>
              <a:cs typeface="Times New Roman"/>
              <a:sym typeface="Times New Roman"/>
            </a:endParaRPr>
          </a:p>
        </p:txBody>
      </p:sp>
      <p:pic>
        <p:nvPicPr>
          <p:cNvPr id="97" name="Google Shape;97;p2"/>
          <p:cNvPicPr preferRelativeResize="0"/>
          <p:nvPr/>
        </p:nvPicPr>
        <p:blipFill rotWithShape="1">
          <a:blip r:embed="rId4">
            <a:alphaModFix/>
          </a:blip>
          <a:srcRect/>
          <a:stretch/>
        </p:blipFill>
        <p:spPr>
          <a:xfrm>
            <a:off x="4085706" y="4540474"/>
            <a:ext cx="4100245" cy="23175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1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76" name="Google Shape;176;p10"/>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7" name="Google Shape;177;p10"/>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 name="Google Shape;178;p10"/>
          <p:cNvSpPr txBox="1"/>
          <p:nvPr/>
        </p:nvSpPr>
        <p:spPr>
          <a:xfrm>
            <a:off x="0" y="89588"/>
            <a:ext cx="10911000" cy="415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400"/>
              <a:buFont typeface="Arial"/>
              <a:buNone/>
            </a:pPr>
            <a:r>
              <a:rPr lang="en-US" sz="2100" b="1" i="0" u="none" strike="noStrike" cap="none">
                <a:solidFill>
                  <a:schemeClr val="lt1"/>
                </a:solidFill>
                <a:latin typeface="Candara"/>
                <a:ea typeface="Candara"/>
                <a:cs typeface="Candara"/>
                <a:sym typeface="Candara"/>
              </a:rPr>
              <a:t>Attività Interattiva: Progettazione di una campagna di coinvolgimento del Patrimonio (1/2)</a:t>
            </a:r>
            <a:endParaRPr sz="2300" b="0" i="0" u="none" strike="noStrike" cap="none">
              <a:solidFill>
                <a:schemeClr val="lt1"/>
              </a:solidFill>
              <a:latin typeface="Candara"/>
              <a:ea typeface="Candara"/>
              <a:cs typeface="Candara"/>
              <a:sym typeface="Candara"/>
            </a:endParaRPr>
          </a:p>
        </p:txBody>
      </p:sp>
      <p:sp>
        <p:nvSpPr>
          <p:cNvPr id="179" name="Google Shape;179;p10"/>
          <p:cNvSpPr txBox="1"/>
          <p:nvPr/>
        </p:nvSpPr>
        <p:spPr>
          <a:xfrm>
            <a:off x="360475" y="828300"/>
            <a:ext cx="11034600" cy="56820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600"/>
              </a:spcBef>
              <a:spcAft>
                <a:spcPts val="0"/>
              </a:spcAft>
              <a:buClr>
                <a:srgbClr val="000000"/>
              </a:buClr>
              <a:buSzPts val="1600"/>
              <a:buFont typeface="Arial"/>
              <a:buNone/>
            </a:pPr>
            <a:r>
              <a:rPr lang="en-US" sz="1500" b="1" i="0" u="none" strike="noStrike" cap="none">
                <a:solidFill>
                  <a:srgbClr val="1F1F1F"/>
                </a:solidFill>
                <a:highlight>
                  <a:srgbClr val="F8F9FA"/>
                </a:highlight>
                <a:latin typeface="Candara"/>
                <a:ea typeface="Candara"/>
                <a:cs typeface="Candara"/>
                <a:sym typeface="Candara"/>
              </a:rPr>
              <a:t>Obiettivo:</a:t>
            </a:r>
            <a:endParaRPr sz="1500" b="1" i="0" u="none" strike="noStrike" cap="none">
              <a:solidFill>
                <a:srgbClr val="1F1F1F"/>
              </a:solidFill>
              <a:highlight>
                <a:srgbClr val="F8F9FA"/>
              </a:highlight>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r>
              <a:rPr lang="en-US" sz="1500" b="0" i="0" u="none" strike="noStrike" cap="none">
                <a:solidFill>
                  <a:srgbClr val="1F1F1F"/>
                </a:solidFill>
                <a:highlight>
                  <a:srgbClr val="F8F9FA"/>
                </a:highlight>
                <a:latin typeface="Candara"/>
                <a:ea typeface="Candara"/>
                <a:cs typeface="Candara"/>
                <a:sym typeface="Candara"/>
              </a:rPr>
              <a:t>L'obiettivo di questa attività è consentire ai partecipanti di sviluppare strategie per coinvolgere specifici gruppi demografici attraverso il patrimonio locale. Incoraggiare l'uso creativo di strumenti digitali per promuovere progetti di coinvolgimento del patrimonio. Promuovere il lavoro di squadra, l'innovazione e l'applicazione pratica dei principi di coinvolgimento della comunità.</a:t>
            </a:r>
            <a:endParaRPr sz="1500" b="0" i="0" u="none" strike="noStrike" cap="none">
              <a:solidFill>
                <a:srgbClr val="1F1F1F"/>
              </a:solidFill>
              <a:highlight>
                <a:srgbClr val="F8F9FA"/>
              </a:highlight>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endParaRPr sz="1500" b="0" i="0" u="none" strike="noStrike" cap="none">
              <a:solidFill>
                <a:srgbClr val="1F1F1F"/>
              </a:solidFill>
              <a:highlight>
                <a:srgbClr val="F8F9FA"/>
              </a:highlight>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r>
              <a:rPr lang="en-US" sz="1500" b="1" i="0" u="none" strike="noStrike" cap="none">
                <a:solidFill>
                  <a:srgbClr val="1F1F1F"/>
                </a:solidFill>
                <a:highlight>
                  <a:srgbClr val="F8F9FA"/>
                </a:highlight>
                <a:latin typeface="Candara"/>
                <a:ea typeface="Candara"/>
                <a:cs typeface="Candara"/>
                <a:sym typeface="Candara"/>
              </a:rPr>
              <a:t>Materiali necessari:</a:t>
            </a:r>
            <a:endParaRPr sz="1500" b="1" i="0" u="none" strike="noStrike" cap="none">
              <a:solidFill>
                <a:srgbClr val="1F1F1F"/>
              </a:solidFill>
              <a:highlight>
                <a:srgbClr val="F8F9FA"/>
              </a:highlight>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r>
              <a:rPr lang="en-US" sz="1500" b="0" i="0" u="none" strike="noStrike" cap="none">
                <a:solidFill>
                  <a:srgbClr val="1F1F1F"/>
                </a:solidFill>
                <a:highlight>
                  <a:srgbClr val="F8F9FA"/>
                </a:highlight>
                <a:latin typeface="Candara"/>
                <a:ea typeface="Candara"/>
                <a:cs typeface="Candara"/>
                <a:sym typeface="Candara"/>
              </a:rPr>
              <a:t>- Accesso a strumenti digitali: laptop, smartphone o tablet.</a:t>
            </a:r>
            <a:endParaRPr sz="1500" b="0" i="0" u="none" strike="noStrike" cap="none">
              <a:solidFill>
                <a:srgbClr val="1F1F1F"/>
              </a:solidFill>
              <a:highlight>
                <a:srgbClr val="F8F9FA"/>
              </a:highlight>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r>
              <a:rPr lang="en-US" sz="1500" b="0" i="0" u="none" strike="noStrike" cap="none">
                <a:solidFill>
                  <a:srgbClr val="1F1F1F"/>
                </a:solidFill>
                <a:highlight>
                  <a:srgbClr val="F8F9FA"/>
                </a:highlight>
                <a:latin typeface="Candara"/>
                <a:ea typeface="Candara"/>
                <a:cs typeface="Candara"/>
                <a:sym typeface="Candara"/>
              </a:rPr>
              <a:t>- Piattaforme di grafica (ad esempio, Canva), piattaforme di social media e strumenti di editing video.</a:t>
            </a:r>
            <a:endParaRPr sz="1500" b="0" i="0" u="none" strike="noStrike" cap="none">
              <a:solidFill>
                <a:srgbClr val="1F1F1F"/>
              </a:solidFill>
              <a:highlight>
                <a:srgbClr val="F8F9FA"/>
              </a:highlight>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r>
              <a:rPr lang="en-US" sz="1500" b="0" i="0" u="none" strike="noStrike" cap="none">
                <a:solidFill>
                  <a:srgbClr val="1F1F1F"/>
                </a:solidFill>
                <a:highlight>
                  <a:srgbClr val="F8F9FA"/>
                </a:highlight>
                <a:latin typeface="Candara"/>
                <a:ea typeface="Candara"/>
                <a:cs typeface="Candara"/>
                <a:sym typeface="Candara"/>
              </a:rPr>
              <a:t>- Informazioni sul sito o sull'evento del patrimonio locale.</a:t>
            </a:r>
            <a:endParaRPr sz="1500" b="0" i="0" u="none" strike="noStrike" cap="none">
              <a:solidFill>
                <a:srgbClr val="1F1F1F"/>
              </a:solidFill>
              <a:highlight>
                <a:srgbClr val="F8F9FA"/>
              </a:highlight>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r>
              <a:rPr lang="en-US" sz="1500" b="0" i="0" u="none" strike="noStrike" cap="none">
                <a:solidFill>
                  <a:srgbClr val="1F1F1F"/>
                </a:solidFill>
                <a:highlight>
                  <a:srgbClr val="F8F9FA"/>
                </a:highlight>
                <a:latin typeface="Candara"/>
                <a:ea typeface="Candara"/>
                <a:cs typeface="Candara"/>
                <a:sym typeface="Candara"/>
              </a:rPr>
              <a:t>- Dispense con le principali strategie di coinvolgimento e considerazioni demografiche.</a:t>
            </a:r>
            <a:endParaRPr sz="1500" b="0" i="0" u="none" strike="noStrike" cap="none">
              <a:solidFill>
                <a:srgbClr val="1F1F1F"/>
              </a:solidFill>
              <a:highlight>
                <a:srgbClr val="F8F9FA"/>
              </a:highlight>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r>
              <a:rPr lang="en-US" sz="1500" b="0" i="0" u="none" strike="noStrike" cap="none">
                <a:solidFill>
                  <a:srgbClr val="1F1F1F"/>
                </a:solidFill>
                <a:highlight>
                  <a:srgbClr val="F8F9FA"/>
                </a:highlight>
                <a:latin typeface="Candara"/>
                <a:ea typeface="Candara"/>
                <a:cs typeface="Candara"/>
                <a:sym typeface="Candara"/>
              </a:rPr>
              <a:t>- Lavagne a fogli mobili, pennarelli e post-it per il brainstorming.</a:t>
            </a:r>
            <a:endParaRPr sz="1500" b="0" i="0" u="none" strike="noStrike" cap="none">
              <a:solidFill>
                <a:srgbClr val="1F1F1F"/>
              </a:solidFill>
              <a:highlight>
                <a:srgbClr val="F8F9FA"/>
              </a:highlight>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r>
              <a:rPr lang="en-US" sz="1500" b="0" i="0" u="none" strike="noStrike" cap="none">
                <a:solidFill>
                  <a:srgbClr val="1F1F1F"/>
                </a:solidFill>
                <a:highlight>
                  <a:srgbClr val="F8F9FA"/>
                </a:highlight>
                <a:latin typeface="Candara"/>
                <a:ea typeface="Candara"/>
                <a:cs typeface="Candara"/>
                <a:sym typeface="Candara"/>
              </a:rPr>
              <a:t>- Proiettore o lavagna interattiva per le presentazioni.</a:t>
            </a:r>
            <a:endParaRPr sz="1500" b="0" i="0" u="none" strike="noStrike" cap="none">
              <a:solidFill>
                <a:srgbClr val="1F1F1F"/>
              </a:solidFill>
              <a:highlight>
                <a:srgbClr val="F8F9FA"/>
              </a:highlight>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r>
              <a:rPr lang="en-US" sz="1500" b="1" i="0" u="none" strike="noStrike" cap="none">
                <a:solidFill>
                  <a:srgbClr val="1F1F1F"/>
                </a:solidFill>
                <a:highlight>
                  <a:srgbClr val="F8F9FA"/>
                </a:highlight>
                <a:latin typeface="Candara"/>
                <a:ea typeface="Candara"/>
                <a:cs typeface="Candara"/>
                <a:sym typeface="Candara"/>
              </a:rPr>
              <a:t>Procedimento:</a:t>
            </a:r>
            <a:endParaRPr sz="1500" b="1" i="0" u="none" strike="noStrike" cap="none">
              <a:solidFill>
                <a:srgbClr val="1F1F1F"/>
              </a:solidFill>
              <a:highlight>
                <a:srgbClr val="F8F9FA"/>
              </a:highlight>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r>
              <a:rPr lang="en-US" sz="1500" b="0" i="0" u="none" strike="noStrike" cap="none">
                <a:solidFill>
                  <a:srgbClr val="1F1F1F"/>
                </a:solidFill>
                <a:highlight>
                  <a:srgbClr val="F8F9FA"/>
                </a:highlight>
                <a:latin typeface="Candara"/>
                <a:ea typeface="Candara"/>
                <a:cs typeface="Candara"/>
                <a:sym typeface="Candara"/>
              </a:rPr>
              <a:t>1. Introduzione (15 minuti):</a:t>
            </a:r>
            <a:endParaRPr sz="1500" b="0" i="0" u="none" strike="noStrike" cap="none">
              <a:solidFill>
                <a:srgbClr val="1F1F1F"/>
              </a:solidFill>
              <a:highlight>
                <a:srgbClr val="F8F9FA"/>
              </a:highlight>
              <a:latin typeface="Candara"/>
              <a:ea typeface="Candara"/>
              <a:cs typeface="Candara"/>
              <a:sym typeface="Candara"/>
            </a:endParaRPr>
          </a:p>
          <a:p>
            <a:pPr marL="0" marR="38100" lvl="0" indent="0" algn="l" rtl="0">
              <a:lnSpc>
                <a:spcPct val="128571"/>
              </a:lnSpc>
              <a:spcBef>
                <a:spcPts val="0"/>
              </a:spcBef>
              <a:spcAft>
                <a:spcPts val="0"/>
              </a:spcAft>
              <a:buClr>
                <a:schemeClr val="dk1"/>
              </a:buClr>
              <a:buSzPts val="1100"/>
              <a:buFont typeface="Arial"/>
              <a:buNone/>
            </a:pPr>
            <a:r>
              <a:rPr lang="en-US" sz="1500" b="0" i="0" u="none" strike="noStrike" cap="none">
                <a:solidFill>
                  <a:srgbClr val="1F1F1F"/>
                </a:solidFill>
                <a:highlight>
                  <a:srgbClr val="F8F9FA"/>
                </a:highlight>
                <a:latin typeface="Candara"/>
                <a:ea typeface="Candara"/>
                <a:cs typeface="Candara"/>
                <a:sym typeface="Candara"/>
              </a:rPr>
              <a:t>Informare i partecipanti sullo scopo e gli obiettivi dell'attività. Fornire una rapida panoramica del caso di studio, evidenziando come Las Fallas coinvolga diverse fasce demografiche. Discutere l'importanza di adattare le strategie di coinvolgimento a gruppi specifici (ad esempio, i giovani preferiscono approcci interattivi e digitali, mentre i gruppi di anziani potrebbero apprezzare la narrazione o iniziative di storia orale).</a:t>
            </a:r>
            <a:endParaRPr sz="1500" b="0" i="0" u="none" strike="noStrike" cap="none">
              <a:solidFill>
                <a:srgbClr val="1F1F1F"/>
              </a:solidFill>
              <a:highlight>
                <a:srgbClr val="F8F9FA"/>
              </a:highlight>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p:txBody>
      </p:sp>
      <p:pic>
        <p:nvPicPr>
          <p:cNvPr id="180" name="Google Shape;180;p10"/>
          <p:cNvPicPr preferRelativeResize="0"/>
          <p:nvPr/>
        </p:nvPicPr>
        <p:blipFill rotWithShape="1">
          <a:blip r:embed="rId4">
            <a:alphaModFix/>
          </a:blip>
          <a:srcRect/>
          <a:stretch/>
        </p:blipFill>
        <p:spPr>
          <a:xfrm>
            <a:off x="9725925" y="1940300"/>
            <a:ext cx="1871524" cy="1987999"/>
          </a:xfrm>
          <a:prstGeom prst="rect">
            <a:avLst/>
          </a:prstGeom>
          <a:noFill/>
          <a:ln>
            <a:noFill/>
          </a:ln>
        </p:spPr>
      </p:pic>
      <p:sp>
        <p:nvSpPr>
          <p:cNvPr id="181" name="Google Shape;181;p10"/>
          <p:cNvSpPr txBox="1"/>
          <p:nvPr/>
        </p:nvSpPr>
        <p:spPr>
          <a:xfrm>
            <a:off x="9431088" y="4049325"/>
            <a:ext cx="2461200" cy="877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Source, Freepik, clipart by brbfx</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US" sz="700" b="0" i="0" u="sng" strike="noStrike" cap="none">
                <a:solidFill>
                  <a:schemeClr val="hlink"/>
                </a:solidFill>
                <a:latin typeface="Arial"/>
                <a:ea typeface="Arial"/>
                <a:cs typeface="Arial"/>
                <a:sym typeface="Arial"/>
                <a:hlinkClick r:id="rId5"/>
              </a:rPr>
              <a:t>https://www.freepik.com/free-vector/aerial-view-people-working-light-bulb_38346952.htm#fromView=search&amp;page=1&amp;position=4&amp;uuid=f293cdce-ce0f-457f-a119-a3dc2c259697</a:t>
            </a:r>
            <a:r>
              <a:rPr lang="en-US" sz="1200" b="0" i="0" u="none" strike="noStrike" cap="none">
                <a:solidFill>
                  <a:srgbClr val="000000"/>
                </a:solidFill>
                <a:latin typeface="Arial"/>
                <a:ea typeface="Arial"/>
                <a:cs typeface="Arial"/>
                <a:sym typeface="Arial"/>
              </a:rPr>
              <a:t> </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87" name="Google Shape;187;p11"/>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8" name="Google Shape;188;p11"/>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9" name="Google Shape;189;p11"/>
          <p:cNvSpPr txBox="1"/>
          <p:nvPr/>
        </p:nvSpPr>
        <p:spPr>
          <a:xfrm>
            <a:off x="0" y="89588"/>
            <a:ext cx="10911000" cy="4002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1"/>
              </a:buClr>
              <a:buSzPts val="3400"/>
              <a:buFont typeface="Arial"/>
              <a:buNone/>
            </a:pPr>
            <a:r>
              <a:rPr lang="en-US" sz="2000" b="1" i="0" u="none" strike="noStrike" cap="none">
                <a:solidFill>
                  <a:schemeClr val="lt1"/>
                </a:solidFill>
                <a:latin typeface="Candara"/>
                <a:ea typeface="Candara"/>
                <a:cs typeface="Candara"/>
                <a:sym typeface="Candara"/>
              </a:rPr>
              <a:t>Attività Interattiva: Progettazione di una campagna di coinvolgimento del Patrimonio (2/2)</a:t>
            </a:r>
            <a:endParaRPr sz="3500" b="0" i="0" u="none" strike="noStrike" cap="none">
              <a:solidFill>
                <a:srgbClr val="FFFFFF"/>
              </a:solidFill>
              <a:latin typeface="Candara"/>
              <a:ea typeface="Candara"/>
              <a:cs typeface="Candara"/>
              <a:sym typeface="Candara"/>
            </a:endParaRPr>
          </a:p>
        </p:txBody>
      </p:sp>
      <p:sp>
        <p:nvSpPr>
          <p:cNvPr id="190" name="Google Shape;190;p11"/>
          <p:cNvSpPr txBox="1"/>
          <p:nvPr/>
        </p:nvSpPr>
        <p:spPr>
          <a:xfrm>
            <a:off x="449678" y="959000"/>
            <a:ext cx="8194800" cy="5767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rgbClr val="1F1F1F"/>
                </a:solidFill>
                <a:highlight>
                  <a:srgbClr val="F8F9FA"/>
                </a:highlight>
                <a:latin typeface="Candara"/>
                <a:ea typeface="Candara"/>
                <a:cs typeface="Candara"/>
                <a:sym typeface="Candara"/>
              </a:rPr>
              <a:t>2. Formazione del team e brainstorming (30 minuti):</a:t>
            </a:r>
            <a:endParaRPr sz="1600" b="0" i="0" u="none" strike="noStrike" cap="none">
              <a:solidFill>
                <a:srgbClr val="1F1F1F"/>
              </a:solidFill>
              <a:highlight>
                <a:srgbClr val="F8F9FA"/>
              </a:highlight>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r>
              <a:rPr lang="en-US" sz="1600" b="0" i="0" u="none" strike="noStrike" cap="none">
                <a:solidFill>
                  <a:srgbClr val="1F1F1F"/>
                </a:solidFill>
                <a:highlight>
                  <a:srgbClr val="F8F9FA"/>
                </a:highlight>
                <a:latin typeface="Candara"/>
                <a:ea typeface="Candara"/>
                <a:cs typeface="Candara"/>
                <a:sym typeface="Candara"/>
              </a:rPr>
              <a:t>Dividere i partecipanti in piccoli team, a ciascuno dei quali venga assegnato un gruppo demografico specifico (ad esempio, giovani, anziani, minoranze). Fornire informazioni di base su un sito o un evento del patrimonio locale scelto. Chiedere ai team di fare brainstorming di idee per un mini-progetto volto a coinvolgere il gruppo demografico assegnato. Utilizzare lavagne a fogli mobili o post-it per delineare le idee.</a:t>
            </a:r>
            <a:endParaRPr sz="1600" b="0" i="0" u="none" strike="noStrike" cap="none">
              <a:solidFill>
                <a:srgbClr val="1F1F1F"/>
              </a:solidFill>
              <a:highlight>
                <a:srgbClr val="F8F9FA"/>
              </a:highlight>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a:solidFill>
                <a:srgbClr val="1F1F1F"/>
              </a:solidFill>
              <a:highlight>
                <a:srgbClr val="F8F9FA"/>
              </a:highlight>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r>
              <a:rPr lang="en-US" sz="1600" b="0" i="0" u="none" strike="noStrike" cap="none">
                <a:solidFill>
                  <a:srgbClr val="1F1F1F"/>
                </a:solidFill>
                <a:highlight>
                  <a:srgbClr val="F8F9FA"/>
                </a:highlight>
                <a:latin typeface="Candara"/>
                <a:ea typeface="Candara"/>
                <a:cs typeface="Candara"/>
                <a:sym typeface="Candara"/>
              </a:rPr>
              <a:t>3. Sviluppo del progetto (45 minuti):</a:t>
            </a:r>
            <a:endParaRPr sz="1600" b="0" i="0" u="none" strike="noStrike" cap="none">
              <a:solidFill>
                <a:srgbClr val="1F1F1F"/>
              </a:solidFill>
              <a:highlight>
                <a:srgbClr val="F8F9FA"/>
              </a:highlight>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r>
              <a:rPr lang="en-US" sz="1600" b="0" i="0" u="none" strike="noStrike" cap="none">
                <a:solidFill>
                  <a:srgbClr val="1F1F1F"/>
                </a:solidFill>
                <a:highlight>
                  <a:srgbClr val="F8F9FA"/>
                </a:highlight>
                <a:latin typeface="Candara"/>
                <a:ea typeface="Candara"/>
                <a:cs typeface="Candara"/>
                <a:sym typeface="Candara"/>
              </a:rPr>
              <a:t>I team utilizzeranno strumenti digitali per progettare una campagna per il loro mini-progetto. Alcuni esempi includono: la progettazione di poster o infografiche utilizzando Canva; la creazione di un breve video promozionale; lo sviluppo di una strategia per i social media (hashtag, post e contenuti interattivi); la proposta di un progetto di narrazione digitale (ad esempio, interviste o post di blog). Ogni campagna dovrebbe includere un titolo, una descrizione dell'attività di coinvolgimento e materiali promozionali.</a:t>
            </a:r>
            <a:endParaRPr sz="1600" b="0" i="0" u="none" strike="noStrike" cap="none">
              <a:solidFill>
                <a:srgbClr val="1F1F1F"/>
              </a:solidFill>
              <a:highlight>
                <a:srgbClr val="F8F9FA"/>
              </a:highlight>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a:solidFill>
                <a:srgbClr val="1F1F1F"/>
              </a:solidFill>
              <a:highlight>
                <a:srgbClr val="F8F9FA"/>
              </a:highlight>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r>
              <a:rPr lang="en-US" sz="1600" b="0" i="0" u="none" strike="noStrike" cap="none">
                <a:solidFill>
                  <a:srgbClr val="1F1F1F"/>
                </a:solidFill>
                <a:highlight>
                  <a:srgbClr val="F8F9FA"/>
                </a:highlight>
                <a:latin typeface="Candara"/>
                <a:ea typeface="Candara"/>
                <a:cs typeface="Candara"/>
                <a:sym typeface="Candara"/>
              </a:rPr>
              <a:t>4. Presentazione e feedback (30 minuti):</a:t>
            </a:r>
            <a:endParaRPr sz="1600" b="0" i="0" u="none" strike="noStrike" cap="none">
              <a:solidFill>
                <a:srgbClr val="1F1F1F"/>
              </a:solidFill>
              <a:highlight>
                <a:srgbClr val="F8F9FA"/>
              </a:highlight>
              <a:latin typeface="Candara"/>
              <a:ea typeface="Candara"/>
              <a:cs typeface="Candara"/>
              <a:sym typeface="Candara"/>
            </a:endParaRPr>
          </a:p>
          <a:p>
            <a:pPr marL="0" marR="38100" lvl="0" indent="0" algn="l" rtl="0">
              <a:lnSpc>
                <a:spcPct val="128571"/>
              </a:lnSpc>
              <a:spcBef>
                <a:spcPts val="0"/>
              </a:spcBef>
              <a:spcAft>
                <a:spcPts val="0"/>
              </a:spcAft>
              <a:buClr>
                <a:schemeClr val="dk1"/>
              </a:buClr>
              <a:buSzPts val="1100"/>
              <a:buFont typeface="Arial"/>
              <a:buNone/>
            </a:pPr>
            <a:r>
              <a:rPr lang="en-US" sz="1600" b="0" i="0" u="none" strike="noStrike" cap="none">
                <a:solidFill>
                  <a:srgbClr val="1F1F1F"/>
                </a:solidFill>
                <a:highlight>
                  <a:srgbClr val="F8F9FA"/>
                </a:highlight>
                <a:latin typeface="Candara"/>
                <a:ea typeface="Candara"/>
                <a:cs typeface="Candara"/>
                <a:sym typeface="Candara"/>
              </a:rPr>
              <a:t>Ogni team presenterà il proprio mini-progetto e la propria campagna al gruppo. Incoraggia il feedback dei colleghi chiedendo ai partecipanti di identificare i punti di forza e le aree di miglioramento.</a:t>
            </a:r>
            <a:endParaRPr sz="1600" b="0" i="0" u="none" strike="noStrike" cap="none">
              <a:solidFill>
                <a:srgbClr val="1F1F1F"/>
              </a:solidFill>
              <a:highlight>
                <a:srgbClr val="F8F9FA"/>
              </a:highlight>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p:txBody>
      </p:sp>
      <p:pic>
        <p:nvPicPr>
          <p:cNvPr id="191" name="Google Shape;191;p11"/>
          <p:cNvPicPr preferRelativeResize="0"/>
          <p:nvPr/>
        </p:nvPicPr>
        <p:blipFill rotWithShape="1">
          <a:blip r:embed="rId4">
            <a:alphaModFix/>
          </a:blip>
          <a:srcRect/>
          <a:stretch/>
        </p:blipFill>
        <p:spPr>
          <a:xfrm>
            <a:off x="9030899" y="1123750"/>
            <a:ext cx="2655473" cy="2820751"/>
          </a:xfrm>
          <a:prstGeom prst="rect">
            <a:avLst/>
          </a:prstGeom>
          <a:noFill/>
          <a:ln>
            <a:noFill/>
          </a:ln>
        </p:spPr>
      </p:pic>
      <p:sp>
        <p:nvSpPr>
          <p:cNvPr id="192" name="Google Shape;192;p11"/>
          <p:cNvSpPr txBox="1"/>
          <p:nvPr/>
        </p:nvSpPr>
        <p:spPr>
          <a:xfrm>
            <a:off x="9030900" y="3944500"/>
            <a:ext cx="3000000" cy="1031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Source, Freepik, clipart by brbfx</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sng" strike="noStrike" cap="none">
                <a:solidFill>
                  <a:schemeClr val="hlink"/>
                </a:solidFill>
                <a:latin typeface="Arial"/>
                <a:ea typeface="Arial"/>
                <a:cs typeface="Arial"/>
                <a:sym typeface="Arial"/>
                <a:hlinkClick r:id="rId5"/>
              </a:rPr>
              <a:t>https://www.freepik.com/free-vector/aerial-view-people-working-light-bulb_38346952.htm#fromView=search&amp;page=1&amp;position=4&amp;uuid=f293cdce-ce0f-457f-a119-a3dc2c259697</a:t>
            </a: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12"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98" name="Google Shape;198;p12"/>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 name="Google Shape;199;p12"/>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0" name="Google Shape;200;p12"/>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ndara"/>
                <a:ea typeface="Candara"/>
                <a:cs typeface="Candara"/>
                <a:sym typeface="Candara"/>
              </a:rPr>
              <a:t>Discussione e Riflessione</a:t>
            </a:r>
            <a:endParaRPr sz="3600" b="0" i="0" u="none" strike="noStrike" cap="none">
              <a:solidFill>
                <a:schemeClr val="lt1"/>
              </a:solidFill>
              <a:latin typeface="Candara"/>
              <a:ea typeface="Candara"/>
              <a:cs typeface="Candara"/>
              <a:sym typeface="Candara"/>
            </a:endParaRPr>
          </a:p>
        </p:txBody>
      </p:sp>
      <p:sp>
        <p:nvSpPr>
          <p:cNvPr id="201" name="Google Shape;201;p12"/>
          <p:cNvSpPr txBox="1"/>
          <p:nvPr/>
        </p:nvSpPr>
        <p:spPr>
          <a:xfrm>
            <a:off x="453001" y="808800"/>
            <a:ext cx="8478300" cy="6253800"/>
          </a:xfrm>
          <a:prstGeom prst="rect">
            <a:avLst/>
          </a:prstGeom>
          <a:noFill/>
          <a:ln>
            <a:noFill/>
          </a:ln>
        </p:spPr>
        <p:txBody>
          <a:bodyPr spcFirstLastPara="1" wrap="square" lIns="91425" tIns="45700" rIns="91425" bIns="45700" anchor="t" anchorCtr="0">
            <a:spAutoFit/>
          </a:bodyPr>
          <a:lstStyle/>
          <a:p>
            <a:pPr marL="0" marR="38100" lvl="0" indent="0" algn="l" rtl="0">
              <a:lnSpc>
                <a:spcPct val="128571"/>
              </a:lnSpc>
              <a:spcBef>
                <a:spcPts val="0"/>
              </a:spcBef>
              <a:spcAft>
                <a:spcPts val="0"/>
              </a:spcAft>
              <a:buClr>
                <a:schemeClr val="dk1"/>
              </a:buClr>
              <a:buSzPts val="1100"/>
              <a:buFont typeface="Arial"/>
              <a:buNone/>
            </a:pPr>
            <a:r>
              <a:rPr lang="en-US" sz="1500" b="0" i="0" u="none" strike="noStrike" cap="none">
                <a:solidFill>
                  <a:srgbClr val="1F1F1F"/>
                </a:solidFill>
                <a:highlight>
                  <a:srgbClr val="F8F9FA"/>
                </a:highlight>
                <a:latin typeface="Candara"/>
                <a:ea typeface="Candara"/>
                <a:cs typeface="Candara"/>
                <a:sym typeface="Candara"/>
              </a:rPr>
              <a:t>Domande per la discussione di gruppo e la conclusione:</a:t>
            </a:r>
            <a:endParaRPr sz="1500" b="0" i="0" u="none" strike="noStrike" cap="none">
              <a:solidFill>
                <a:srgbClr val="1F1F1F"/>
              </a:solidFill>
              <a:highlight>
                <a:srgbClr val="F8F9FA"/>
              </a:highlight>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en-US" sz="1500" b="0" i="0" u="none" strike="noStrike" cap="none">
                <a:solidFill>
                  <a:srgbClr val="1F1F1F"/>
                </a:solidFill>
                <a:highlight>
                  <a:srgbClr val="F8F9FA"/>
                </a:highlight>
                <a:latin typeface="Candara"/>
                <a:ea typeface="Candara"/>
                <a:cs typeface="Candara"/>
                <a:sym typeface="Candara"/>
              </a:rPr>
              <a:t>Per concludere l'attività e mettere in luce gli insegnamenti chiave con i partecipanti, ecco cinque domande di riflessione da porre:</a:t>
            </a:r>
            <a:endParaRPr sz="15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en-US" sz="1500" b="0" i="0" u="none" strike="noStrike" cap="none">
                <a:solidFill>
                  <a:srgbClr val="1F1F1F"/>
                </a:solidFill>
                <a:highlight>
                  <a:srgbClr val="F8F9FA"/>
                </a:highlight>
                <a:latin typeface="Candara"/>
                <a:ea typeface="Candara"/>
                <a:cs typeface="Candara"/>
                <a:sym typeface="Candara"/>
              </a:rPr>
              <a:t>1. Quali sfide avete affrontato durante la progettazione del vostro progetto di coinvolgimento e come le avete affrontate? </a:t>
            </a:r>
            <a:r>
              <a:rPr lang="en-US" sz="1500" b="0" i="0" u="none" strike="noStrike" cap="none">
                <a:solidFill>
                  <a:srgbClr val="8DA9DB"/>
                </a:solidFill>
                <a:highlight>
                  <a:srgbClr val="F8F9FA"/>
                </a:highlight>
                <a:latin typeface="Candara"/>
                <a:ea typeface="Candara"/>
                <a:cs typeface="Candara"/>
                <a:sym typeface="Candara"/>
              </a:rPr>
              <a:t>(Questa domanda incoraggia i partecipanti a riflettere sulla risoluzione dei problemi e sull'adattabilità durante l'attività. Li aiuta a riconoscere le complessità del coinvolgimento della comunità e ad apprendere dai loro approcci)</a:t>
            </a:r>
            <a:endParaRPr sz="1500" b="0" i="0" u="none" strike="noStrike" cap="none">
              <a:solidFill>
                <a:srgbClr val="8DA9DB"/>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en-US" sz="1500" b="0" i="0" u="none" strike="noStrike" cap="none">
                <a:solidFill>
                  <a:srgbClr val="1F1F1F"/>
                </a:solidFill>
                <a:highlight>
                  <a:srgbClr val="F8F9FA"/>
                </a:highlight>
                <a:latin typeface="Candara"/>
                <a:ea typeface="Candara"/>
                <a:cs typeface="Candara"/>
                <a:sym typeface="Candara"/>
              </a:rPr>
              <a:t>2. In che modo la vostra comprensione del target demografico ha influenzato la progettazione del vostro progetto? </a:t>
            </a:r>
            <a:r>
              <a:rPr lang="en-US" sz="1500" b="0" i="0" u="none" strike="noStrike" cap="none">
                <a:solidFill>
                  <a:srgbClr val="8DA9DB"/>
                </a:solidFill>
                <a:highlight>
                  <a:srgbClr val="F8F9FA"/>
                </a:highlight>
                <a:latin typeface="Candara"/>
                <a:ea typeface="Candara"/>
                <a:cs typeface="Candara"/>
                <a:sym typeface="Candara"/>
              </a:rPr>
              <a:t>(Questo spinge i partecipanti a riflettere criticamente su come hanno adattato il loro progetto per soddisfare le esigenze e gli interessi del gruppo assegnato, sottolineando l'importanza dell'inclusività e della rilevanza nel coinvolgimento della comunità)</a:t>
            </a:r>
            <a:endParaRPr sz="1500" b="0" i="0" u="none" strike="noStrike" cap="none">
              <a:solidFill>
                <a:srgbClr val="8DA9DB"/>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en-US" sz="1500" b="0" i="0" u="none" strike="noStrike" cap="none">
                <a:solidFill>
                  <a:srgbClr val="1F1F1F"/>
                </a:solidFill>
                <a:highlight>
                  <a:srgbClr val="F8F9FA"/>
                </a:highlight>
                <a:latin typeface="Candara"/>
                <a:ea typeface="Candara"/>
                <a:cs typeface="Candara"/>
                <a:sym typeface="Candara"/>
              </a:rPr>
              <a:t>3. Quale ruolo hanno avuto gli strumenti digitali nel dare forma alla vostra campagna e quali vantaggi o limiti avete incontrato? </a:t>
            </a:r>
            <a:r>
              <a:rPr lang="en-US" sz="1500" b="0" i="0" u="none" strike="noStrike" cap="none">
                <a:solidFill>
                  <a:srgbClr val="8DA9DB"/>
                </a:solidFill>
                <a:highlight>
                  <a:srgbClr val="F8F9FA"/>
                </a:highlight>
                <a:latin typeface="Candara"/>
                <a:ea typeface="Candara"/>
                <a:cs typeface="Candara"/>
                <a:sym typeface="Candara"/>
              </a:rPr>
              <a:t>(Questa domanda evidenzia il ruolo della tecnologia nella promozione del patrimonio culturale moderno, incoraggiando i partecipanti a valutarne l'efficacia e a considerare come sfruttarla in progetti futuri)</a:t>
            </a:r>
            <a:endParaRPr sz="1500" b="0" i="0" u="none" strike="noStrike" cap="none">
              <a:solidFill>
                <a:srgbClr val="8DA9DB"/>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en-US" sz="1500" b="0" i="0" u="none" strike="noStrike" cap="none">
                <a:solidFill>
                  <a:srgbClr val="1F1F1F"/>
                </a:solidFill>
                <a:highlight>
                  <a:srgbClr val="F8F9FA"/>
                </a:highlight>
                <a:latin typeface="Candara"/>
                <a:ea typeface="Candara"/>
                <a:cs typeface="Candara"/>
                <a:sym typeface="Candara"/>
              </a:rPr>
              <a:t>4. In che modo il lavoro di squadra ha contribuito allo sviluppo del vostro progetto? </a:t>
            </a:r>
            <a:r>
              <a:rPr lang="en-US" sz="1500" b="0" i="0" u="none" strike="noStrike" cap="none">
                <a:solidFill>
                  <a:srgbClr val="8DA9DB"/>
                </a:solidFill>
                <a:highlight>
                  <a:srgbClr val="F8F9FA"/>
                </a:highlight>
                <a:latin typeface="Candara"/>
                <a:ea typeface="Candara"/>
                <a:cs typeface="Candara"/>
                <a:sym typeface="Candara"/>
              </a:rPr>
              <a:t>(Riflettendo sulle dinamiche di lavoro di squadra, i partecipanti possono valutare come la collaborazione, la comunicazione e la creatività condivisa abbiano migliorato i loro risultati, promuovendo un senso di impegno collettivo)</a:t>
            </a:r>
            <a:endParaRPr sz="1500" b="0" i="0" u="none" strike="noStrike" cap="none">
              <a:solidFill>
                <a:srgbClr val="8DA9DB"/>
              </a:solidFill>
              <a:highlight>
                <a:srgbClr val="F8F9FA"/>
              </a:highlight>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en-US" sz="1500" b="0" i="0" u="none" strike="noStrike" cap="none">
                <a:solidFill>
                  <a:srgbClr val="1F1F1F"/>
                </a:solidFill>
                <a:highlight>
                  <a:srgbClr val="F8F9FA"/>
                </a:highlight>
                <a:latin typeface="Candara"/>
                <a:ea typeface="Candara"/>
                <a:cs typeface="Candara"/>
                <a:sym typeface="Candara"/>
              </a:rPr>
              <a:t>5. Quale insegnamento chiave di questa attività applicherete a future iniziative di coinvolgimento nel patrimonio culturale? </a:t>
            </a:r>
            <a:r>
              <a:rPr lang="en-US" sz="1500" b="0" i="0" u="none" strike="noStrike" cap="none">
                <a:solidFill>
                  <a:srgbClr val="8DA9DB"/>
                </a:solidFill>
                <a:highlight>
                  <a:srgbClr val="F8F9FA"/>
                </a:highlight>
                <a:latin typeface="Candara"/>
                <a:ea typeface="Candara"/>
                <a:cs typeface="Candara"/>
                <a:sym typeface="Candara"/>
              </a:rPr>
              <a:t>(Questa domanda lungimirante incoraggia i partecipanti a consolidare il loro apprendimento e a riflettere su come le conoscenze acquisite possano influenzare il loro approccio a progetti concreti sul patrimonio culturale)</a:t>
            </a:r>
            <a:endParaRPr sz="1500" b="0" i="0" u="none" strike="noStrike" cap="none">
              <a:solidFill>
                <a:srgbClr val="8DA9DB"/>
              </a:solidFill>
              <a:highlight>
                <a:srgbClr val="F8F9FA"/>
              </a:highlight>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endParaRPr sz="1600" b="0" i="0" u="none" strike="noStrike" cap="none">
              <a:solidFill>
                <a:srgbClr val="8DA9DB"/>
              </a:solidFill>
              <a:latin typeface="Candara"/>
              <a:ea typeface="Candara"/>
              <a:cs typeface="Candara"/>
              <a:sym typeface="Candara"/>
            </a:endParaRPr>
          </a:p>
        </p:txBody>
      </p:sp>
      <p:pic>
        <p:nvPicPr>
          <p:cNvPr id="202" name="Google Shape;202;p12"/>
          <p:cNvPicPr preferRelativeResize="0"/>
          <p:nvPr/>
        </p:nvPicPr>
        <p:blipFill rotWithShape="1">
          <a:blip r:embed="rId4">
            <a:alphaModFix/>
          </a:blip>
          <a:srcRect/>
          <a:stretch/>
        </p:blipFill>
        <p:spPr>
          <a:xfrm>
            <a:off x="8931300" y="1348600"/>
            <a:ext cx="3137951" cy="2050084"/>
          </a:xfrm>
          <a:prstGeom prst="rect">
            <a:avLst/>
          </a:prstGeom>
          <a:noFill/>
          <a:ln>
            <a:noFill/>
          </a:ln>
          <a:effectLst>
            <a:outerShdw blurRad="57150" dist="19050" dir="5400000" algn="bl" rotWithShape="0">
              <a:srgbClr val="000000">
                <a:alpha val="49411"/>
              </a:srgbClr>
            </a:outerShdw>
          </a:effectLst>
        </p:spPr>
      </p:pic>
      <p:sp>
        <p:nvSpPr>
          <p:cNvPr id="203" name="Google Shape;203;p12"/>
          <p:cNvSpPr txBox="1"/>
          <p:nvPr/>
        </p:nvSpPr>
        <p:spPr>
          <a:xfrm>
            <a:off x="8931288" y="3605450"/>
            <a:ext cx="3000000" cy="692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Source,Freepik, free image by pch.vector</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US" sz="700" b="0" i="0" u="sng" strike="noStrike" cap="none">
                <a:solidFill>
                  <a:srgbClr val="0563C1"/>
                </a:solid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https://www.freepik.com/free-vector/people-talking-arguing_9176206.htm#fromView=search&amp;page=1&amp;position=32&amp;uuid=9ec0301a-dddf-4d25-a241-a5349c9e3205</a:t>
            </a:r>
            <a:r>
              <a:rPr lang="en-US" sz="700" b="0" i="0" u="none" strike="noStrike" cap="none">
                <a:solidFill>
                  <a:srgbClr val="000000"/>
                </a:solidFill>
                <a:latin typeface="Arial"/>
                <a:ea typeface="Arial"/>
                <a:cs typeface="Arial"/>
                <a:sym typeface="Arial"/>
              </a:rPr>
              <a:t> </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buSzPts val="2800"/>
            </a:pPr>
            <a:r>
              <a:rPr lang="it-IT" sz="2800" b="1" dirty="0" smtClean="0">
                <a:solidFill>
                  <a:schemeClr val="bg1"/>
                </a:solidFill>
                <a:latin typeface="Candara" pitchFamily="34" charset="0"/>
              </a:rPr>
              <a:t>Grazie per la vostra attenzione</a:t>
            </a: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algn="ctr">
              <a:buSzPts val="1600"/>
            </a:pPr>
            <a:r>
              <a:rPr lang="en-US" sz="2800" b="1" dirty="0" smtClean="0">
                <a:solidFill>
                  <a:schemeClr val="bg1">
                    <a:lumMod val="50000"/>
                  </a:schemeClr>
                </a:solidFill>
              </a:rPr>
              <a:t>Partner</a:t>
            </a:r>
            <a:r>
              <a:rPr lang="en-GB" sz="2800" b="1" i="0" u="none" strike="noStrike" cap="none" dirty="0" smtClean="0">
                <a:solidFill>
                  <a:schemeClr val="bg1">
                    <a:lumMod val="50000"/>
                  </a:schemeClr>
                </a:solidFill>
                <a:latin typeface="Calibri"/>
                <a:ea typeface="Calibri"/>
                <a:cs typeface="Calibri"/>
                <a:sym typeface="Calibri"/>
              </a:rPr>
              <a:t> </a:t>
            </a:r>
            <a:endParaRPr sz="2800" b="0" i="0" u="none" strike="noStrike" cap="none" dirty="0">
              <a:solidFill>
                <a:schemeClr val="bg1">
                  <a:lumMod val="50000"/>
                </a:schemeClr>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16 - Εικόνα" descr="italian eu.png"/>
          <p:cNvPicPr>
            <a:picLocks noChangeAspect="1"/>
          </p:cNvPicPr>
          <p:nvPr/>
        </p:nvPicPr>
        <p:blipFill>
          <a:blip r:embed="rId12"/>
          <a:stretch>
            <a:fillRect/>
          </a:stretch>
        </p:blipFill>
        <p:spPr>
          <a:xfrm>
            <a:off x="263352" y="6165304"/>
            <a:ext cx="2276793" cy="590632"/>
          </a:xfrm>
          <a:prstGeom prst="rect">
            <a:avLst/>
          </a:prstGeom>
        </p:spPr>
      </p:pic>
      <p:sp>
        <p:nvSpPr>
          <p:cNvPr id="15" name="7 - Ορθογώνιο"/>
          <p:cNvSpPr/>
          <p:nvPr/>
        </p:nvSpPr>
        <p:spPr>
          <a:xfrm>
            <a:off x="2514419" y="6193624"/>
            <a:ext cx="7848872" cy="6001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t-IT" sz="1100" i="1" dirty="0" smtClean="0">
                <a:latin typeface="Candara" pitchFamily="34" charset="0"/>
              </a:rPr>
              <a:t>Questo progetto è stato finanziato con il sostegno della Commissione Europea. Il contenuto riflette esclusivamente le opinioni dell'autore e la Commissione non può essere ritenuta responsabile per qualsiasi uso che possa essere fatto delle informazioni in esso contenute.</a:t>
            </a:r>
            <a:endParaRPr lang="it-IT" sz="1100" i="1" dirty="0">
              <a:latin typeface="Candara" pitchFamily="34" charset="0"/>
            </a:endParaRPr>
          </a:p>
        </p:txBody>
      </p:sp>
      <p:pic>
        <p:nvPicPr>
          <p:cNvPr id="16" name="8 - Εικόνα" descr="cc-brand-1.png"/>
          <p:cNvPicPr>
            <a:picLocks noChangeAspect="1"/>
          </p:cNvPicPr>
          <p:nvPr/>
        </p:nvPicPr>
        <p:blipFill>
          <a:blip r:embed="rId13"/>
          <a:stretch>
            <a:fillRect/>
          </a:stretch>
        </p:blipFill>
        <p:spPr>
          <a:xfrm>
            <a:off x="10435299" y="6049608"/>
            <a:ext cx="1559496" cy="808392"/>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849</TotalTime>
  <Words>901</Words>
  <Application>Microsoft Office PowerPoint</Application>
  <PresentationFormat>Προσαρμογή</PresentationFormat>
  <Paragraphs>49</Paragraphs>
  <Slides>6</Slides>
  <Notes>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vt:i4>
      </vt:variant>
    </vt:vector>
  </HeadingPairs>
  <TitlesOfParts>
    <vt:vector size="11" baseType="lpstr">
      <vt:lpstr>Arial</vt:lpstr>
      <vt:lpstr>Candara</vt:lpstr>
      <vt:lpstr>Times New Roman</vt:lpstr>
      <vt:lpstr>Calibri</vt:lpstr>
      <vt:lpstr>Office Theme</vt:lpstr>
      <vt:lpstr>Διαφάνεια 1</vt:lpstr>
      <vt:lpstr>Διαφάνεια 2</vt:lpstr>
      <vt:lpstr>Διαφάνεια 3</vt:lpstr>
      <vt:lpstr>Διαφάνεια 4</vt:lpstr>
      <vt:lpstr>Διαφάνεια 5</vt:lpstr>
      <vt:lpstr>Διαφάνεια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40</cp:revision>
  <dcterms:created xsi:type="dcterms:W3CDTF">2024-06-10T15:48:53Z</dcterms:created>
  <dcterms:modified xsi:type="dcterms:W3CDTF">2026-04-25T09:12:24Z</dcterms:modified>
</cp:coreProperties>
</file>