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</p:sldIdLst>
  <p:sldSz cx="12192000" cy="6858000"/>
  <p:notesSz cx="6858000" cy="9144000"/>
  <p:embeddedFontLst>
    <p:embeddedFont>
      <p:font typeface="Candara" pitchFamily="34" charset="0"/>
      <p:regular r:id="rId13"/>
      <p:bold r:id="rId14"/>
      <p:italic r:id="rId15"/>
      <p:boldItalic r:id="rId16"/>
    </p:embeddedFont>
    <p:embeddedFont>
      <p:font typeface="Calibri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5" roundtripDataSignature="AMtx7mjEHtdDt79Q6x9tCtrKB9AF/hVQ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96" y="-18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0" name="Google Shape;10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0" name="Google Shape;11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0" name="Google Shape;12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0" name="Google Shape;14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2" name="Google Shape;15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3" name="Google Shape;16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>
          <a:extLst>
            <a:ext uri="{FF2B5EF4-FFF2-40B4-BE49-F238E27FC236}">
              <a16:creationId xmlns="" xmlns:a16="http://schemas.microsoft.com/office/drawing/2014/main" id="{7CE864AF-9100-B1E2-3CE1-A8F8264BAE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:notes">
            <a:extLst>
              <a:ext uri="{FF2B5EF4-FFF2-40B4-BE49-F238E27FC236}">
                <a16:creationId xmlns="" xmlns:a16="http://schemas.microsoft.com/office/drawing/2014/main" id="{E8E312FE-9819-45CA-287D-E609954F582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6" name="Google Shape;76;p5:notes">
            <a:extLst>
              <a:ext uri="{FF2B5EF4-FFF2-40B4-BE49-F238E27FC236}">
                <a16:creationId xmlns="" xmlns:a16="http://schemas.microsoft.com/office/drawing/2014/main" id="{DDD2812F-56FD-D69C-07DB-C565E640668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="" xmlns:p14="http://schemas.microsoft.com/office/powerpoint/2010/main" val="23527819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4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4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6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6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7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7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8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8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8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8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8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1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1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2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3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4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fallas.com" TargetMode="Externa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3.png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1.png"/><Relationship Id="rId9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17360" y="401642"/>
            <a:ext cx="1957279" cy="1957279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 txBox="1"/>
          <p:nvPr/>
        </p:nvSpPr>
        <p:spPr>
          <a:xfrm>
            <a:off x="-1" y="3056682"/>
            <a:ext cx="12192000" cy="1569620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Programma</a:t>
            </a:r>
            <a:r>
              <a:rPr lang="en-US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Formativo</a:t>
            </a:r>
            <a:endParaRPr sz="3200" b="1" i="0" u="none" strike="noStrike" cap="none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endParaRPr sz="3200" b="1" i="0" u="none" strike="noStrike" cap="none" dirty="0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Unità</a:t>
            </a:r>
            <a:r>
              <a:rPr lang="en-US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Apprendimento</a:t>
            </a:r>
            <a:r>
              <a:rPr lang="en-US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1: </a:t>
            </a: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Senso</a:t>
            </a:r>
            <a:r>
              <a:rPr lang="en-US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appartenenza</a:t>
            </a:r>
            <a:endParaRPr sz="3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3156857" y="2566090"/>
            <a:ext cx="6096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8" name="Google Shape;88;p1" descr="Immagine che contiene stella, bandiera, blu, Blu intenso&#10;&#10;Il contenuto generato dall'IA potrebbe non essere corretto.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1400" y="6298900"/>
            <a:ext cx="657225" cy="43815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 txBox="1"/>
          <p:nvPr/>
        </p:nvSpPr>
        <p:spPr>
          <a:xfrm>
            <a:off x="151750" y="6240925"/>
            <a:ext cx="23520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                      Co- </a:t>
            </a:r>
            <a:r>
              <a:rPr lang="en-US" sz="1200" b="1" dirty="0" err="1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finanziato</a:t>
            </a:r>
            <a:r>
              <a:rPr lang="en-US" sz="1200" b="1" dirty="0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200" b="1" dirty="0">
              <a:solidFill>
                <a:srgbClr val="0033CC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dirty="0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                     </a:t>
            </a:r>
            <a:r>
              <a:rPr lang="en-US" sz="1200" b="1" dirty="0" err="1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dall’Unione</a:t>
            </a:r>
            <a:r>
              <a:rPr lang="en-US" sz="1200" b="1" dirty="0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200" b="1" dirty="0" err="1">
                <a:solidFill>
                  <a:srgbClr val="0033CC"/>
                </a:solidFill>
                <a:latin typeface="Calibri"/>
                <a:ea typeface="Calibri"/>
                <a:cs typeface="Calibri"/>
                <a:sym typeface="Calibri"/>
              </a:rPr>
              <a:t>Europea</a:t>
            </a:r>
            <a:endParaRPr dirty="0"/>
          </a:p>
        </p:txBody>
      </p:sp>
      <p:sp>
        <p:nvSpPr>
          <p:cNvPr id="8" name="7 - Ορθογώνιο"/>
          <p:cNvSpPr/>
          <p:nvPr/>
        </p:nvSpPr>
        <p:spPr>
          <a:xfrm>
            <a:off x="2514419" y="6193624"/>
            <a:ext cx="7848872" cy="600164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it-IT" sz="1100" i="1" dirty="0" smtClean="0">
                <a:latin typeface="Candara" pitchFamily="34" charset="0"/>
              </a:rPr>
              <a:t>Questo progetto è stato finanziato con il sostegno della Commissione Europea. Il contenuto riflette esclusivamente le opinioni dell'autore e la Commissione non può essere ritenuta responsabile per qualsiasi uso che possa essere fatto delle informazioni in esso contenute.</a:t>
            </a:r>
            <a:endParaRPr lang="it-IT" sz="1100" i="1" dirty="0">
              <a:latin typeface="Candara" pitchFamily="34" charset="0"/>
            </a:endParaRPr>
          </a:p>
        </p:txBody>
      </p:sp>
      <p:pic>
        <p:nvPicPr>
          <p:cNvPr id="9" name="8 - Εικόνα" descr="cc-brand-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5299" y="6049608"/>
            <a:ext cx="1559496" cy="8083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2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509" y="6258460"/>
            <a:ext cx="509952" cy="509952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2"/>
          <p:cNvSpPr/>
          <p:nvPr/>
        </p:nvSpPr>
        <p:spPr>
          <a:xfrm>
            <a:off x="738554" y="1590682"/>
            <a:ext cx="10876084" cy="2858225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/>
          <p:cNvSpPr txBox="1"/>
          <p:nvPr/>
        </p:nvSpPr>
        <p:spPr>
          <a:xfrm>
            <a:off x="-79131" y="2074783"/>
            <a:ext cx="12192000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 LEZIONE 2: </a:t>
            </a: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Coinvolgere</a:t>
            </a:r>
            <a:r>
              <a:rPr lang="en-US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32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32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Patrimonio</a:t>
            </a:r>
            <a:endParaRPr sz="32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7" name="Google Shape;97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85706" y="4540474"/>
            <a:ext cx="4100245" cy="2317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3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3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p3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3"/>
          <p:cNvSpPr txBox="1"/>
          <p:nvPr/>
        </p:nvSpPr>
        <p:spPr>
          <a:xfrm>
            <a:off x="0" y="89588"/>
            <a:ext cx="9646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DEFINIZIONI E CONCETTI(1/3)</a:t>
            </a:r>
            <a:endParaRPr sz="36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6" name="Google Shape;106;p3"/>
          <p:cNvSpPr txBox="1"/>
          <p:nvPr/>
        </p:nvSpPr>
        <p:spPr>
          <a:xfrm>
            <a:off x="360486" y="1972944"/>
            <a:ext cx="10791000" cy="1477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strategie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coinvolgimento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mirano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coinvolgere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popolazioni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progetti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promuovendo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collaborazione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l'inclusività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la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proprietà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condivisa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Le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tecniche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includono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workshop,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consultazioni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pubbliche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mappature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partecipative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attività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co-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creazione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che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consentono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alle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preservare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celebrare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proprio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in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modo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collaborativo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07" name="Google Shape;107;p3"/>
          <p:cNvSpPr txBox="1"/>
          <p:nvPr/>
        </p:nvSpPr>
        <p:spPr>
          <a:xfrm>
            <a:off x="484053" y="918849"/>
            <a:ext cx="113199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1.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Introduzione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alle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strategie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alle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tecniche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coinvolgimento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coinvolgere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popolazioni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nei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progetti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sul</a:t>
            </a:r>
            <a:r>
              <a:rPr lang="en-US" sz="20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endParaRPr sz="2000" b="1" i="0" u="none" strike="noStrike" cap="none" dirty="0">
              <a:solidFill>
                <a:srgbClr val="A99374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4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4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4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4"/>
          <p:cNvSpPr txBox="1"/>
          <p:nvPr/>
        </p:nvSpPr>
        <p:spPr>
          <a:xfrm>
            <a:off x="0" y="89588"/>
            <a:ext cx="96465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DEFINIZIONI E CONCETTI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1" i="0" u="none" strike="noStrike" cap="none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6" name="Google Shape;116;p4"/>
          <p:cNvSpPr txBox="1"/>
          <p:nvPr/>
        </p:nvSpPr>
        <p:spPr>
          <a:xfrm>
            <a:off x="177011" y="1136122"/>
            <a:ext cx="11838000" cy="61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Belgio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progetti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restauro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dei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beghinaggi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Fiandre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hanno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conservazione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questi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storici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complessi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abitativi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femminili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Workshop 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consultazioni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pubbliche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hanno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garantito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considerazione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esigenze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del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contesto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storico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Italia: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A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Matera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mondiale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dell'UNESCO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residenti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hanno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alla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rivitalizzazione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degli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antichi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Sassi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pianificazione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guidata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dalla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ha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preservato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sito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promuovendo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al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contempo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turismo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sostenibile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lo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sviluppo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locale.</a:t>
            </a: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Estonia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 Il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progetto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Kihnu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Cultural Space 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ha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gli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abitanti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dell'isola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conservazione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loro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tradizioni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uniche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cui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artigianato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danze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Gli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abitanti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del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luogo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hanno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alla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documentazione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alla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rivitalizzazione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del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loro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Spagna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 Il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restauro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Mezquita-Catedral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Cordova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ha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gli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stakeholder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integrando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contributo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del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pubblico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programmi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educativi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conciliare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conservazione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con le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esigenze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Grecia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 L’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Iniziativa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sul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Paesaggio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Delfi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 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ha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popolazioni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conservazione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del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sito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archeologico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dell'ambiente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circostante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workshop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partecipativi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pratiche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agricole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sostenibili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Lituania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Vivente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in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Samogizia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regione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Samogizia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le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iniziative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preservare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tradizionale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lavorazione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artigianale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croci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in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legno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coinvolgono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artigiani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famiglie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in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programmi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formazione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garantendo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continuità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questo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immateriale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unico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Turchia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Il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Progetto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Conservazione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Urbana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Safranbolu</a:t>
            </a:r>
            <a:r>
              <a:rPr lang="en-US" sz="16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ha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stretto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contatto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con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residenti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restaurare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case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epoca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ottomana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garantendo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al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contempo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conservazione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pratiche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culturali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legate a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queste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strutture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6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storiche</a:t>
            </a:r>
            <a:r>
              <a:rPr lang="en-US" sz="16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6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0" i="0" u="none" strike="noStrike" cap="none" dirty="0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rPr>
              <a:t>.</a:t>
            </a:r>
            <a:endParaRPr sz="14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7" name="Google Shape;117;p4"/>
          <p:cNvSpPr txBox="1"/>
          <p:nvPr/>
        </p:nvSpPr>
        <p:spPr>
          <a:xfrm>
            <a:off x="196986" y="735918"/>
            <a:ext cx="96297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1. 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Strategie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coinvolgimento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-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alcuni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esempi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5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5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5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5"/>
          <p:cNvSpPr txBox="1"/>
          <p:nvPr/>
        </p:nvSpPr>
        <p:spPr>
          <a:xfrm>
            <a:off x="0" y="89588"/>
            <a:ext cx="96465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DEFINIZIONI E CONCETTI</a:t>
            </a:r>
            <a:r>
              <a:rPr lang="en-US" sz="3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(2/3)</a:t>
            </a:r>
            <a:endParaRPr sz="36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6" name="Google Shape;126;p5"/>
          <p:cNvSpPr txBox="1"/>
          <p:nvPr/>
        </p:nvSpPr>
        <p:spPr>
          <a:xfrm>
            <a:off x="571925" y="1848239"/>
            <a:ext cx="10791000" cy="17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52400" marR="190500" lvl="0" indent="0" algn="just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Narrazioni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eventi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collaborazioni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migliorano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partecipazione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rendendo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comprensibile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accessibile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narrazioni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personali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festival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culturali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collaborazioni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con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organizzazioni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creano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legami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emotivi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ed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esperienze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condivise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favorendo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un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più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profondo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coinvolgimento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7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7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7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152400" marR="1524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7" name="Google Shape;127;p5"/>
          <p:cNvSpPr txBox="1"/>
          <p:nvPr/>
        </p:nvSpPr>
        <p:spPr>
          <a:xfrm>
            <a:off x="484100" y="938087"/>
            <a:ext cx="107874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2.</a:t>
            </a:r>
            <a:r>
              <a:rPr lang="en-US" sz="18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</a:t>
            </a:r>
            <a:r>
              <a:rPr lang="en-US" sz="18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ruolo</a:t>
            </a:r>
            <a:r>
              <a:rPr lang="en-US" sz="18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8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narrazione</a:t>
            </a:r>
            <a:r>
              <a:rPr lang="en-US" sz="18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degli</a:t>
            </a:r>
            <a:r>
              <a:rPr lang="en-US" sz="18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eventi</a:t>
            </a:r>
            <a:r>
              <a:rPr lang="en-US" sz="18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18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partnership </a:t>
            </a:r>
            <a:r>
              <a:rPr lang="en-US" sz="18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</a:t>
            </a:r>
            <a:r>
              <a:rPr lang="en-US" sz="18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promuovere</a:t>
            </a:r>
            <a:r>
              <a:rPr lang="en-US" sz="18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8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partecipazione</a:t>
            </a:r>
            <a:r>
              <a:rPr lang="en-US" sz="18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800" b="1" i="0" u="none" strike="noStrike" cap="none" dirty="0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A99374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endParaRPr sz="1800" b="1" i="0" u="none" strike="noStrike" cap="none" dirty="0">
              <a:solidFill>
                <a:srgbClr val="A99374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6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6"/>
          <p:cNvSpPr/>
          <p:nvPr/>
        </p:nvSpPr>
        <p:spPr>
          <a:xfrm>
            <a:off x="360486" y="-1"/>
            <a:ext cx="10698811" cy="735919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6"/>
          <p:cNvSpPr/>
          <p:nvPr/>
        </p:nvSpPr>
        <p:spPr>
          <a:xfrm>
            <a:off x="0" y="0"/>
            <a:ext cx="10911016" cy="735919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6"/>
          <p:cNvSpPr txBox="1"/>
          <p:nvPr/>
        </p:nvSpPr>
        <p:spPr>
          <a:xfrm>
            <a:off x="0" y="89588"/>
            <a:ext cx="96465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DEFINIZIONI E CONCETTI</a:t>
            </a:r>
            <a:endParaRPr sz="36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Arial"/>
              <a:buNone/>
            </a:pPr>
            <a:endParaRPr sz="3600" b="1" i="0" u="none" strike="noStrike" cap="none">
              <a:solidFill>
                <a:srgbClr val="FFFFF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6" name="Google Shape;136;p6"/>
          <p:cNvSpPr txBox="1"/>
          <p:nvPr/>
        </p:nvSpPr>
        <p:spPr>
          <a:xfrm>
            <a:off x="585007" y="1294778"/>
            <a:ext cx="11022000" cy="554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7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Belgio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Il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Festival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Ommegang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Bruxelles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rievocazioni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storiche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utilizza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connettere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al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suo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medievale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coinvolgendo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residenti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visitatori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storia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città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7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Italia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 Il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Palio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Siena 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è un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evento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storico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che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promuove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rivalità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secolari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contrade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cittadine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rafforzandone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senso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appartenenza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identità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7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Estonia: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Il 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Festival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Estone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Canti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Danze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utilizza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canti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spettacoli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folkloristici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coinvolgendo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conservazione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celebrazione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propria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identità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nazionale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del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proprio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7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Spagna</a:t>
            </a:r>
            <a:r>
              <a:rPr lang="en-US" sz="17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Il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Festival Las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Valencia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unisce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con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gli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artigiani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effigi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satiriche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coinvolgere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celebrazione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riflessione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sulle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proprie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tradizioni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7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Grecia</a:t>
            </a:r>
            <a:r>
              <a:rPr lang="en-US" sz="17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Il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Festival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Epidauro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Atene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con le sue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rappresentazioni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drammi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greci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antichi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utilizza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connettere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pubblico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contemporaneo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al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classico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promuovendo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la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continuità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7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Lituania</a:t>
            </a:r>
            <a:r>
              <a:rPr lang="en-US" sz="17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Il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Progetto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Comunitario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Penisola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Curlandia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con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collaborazioni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sulla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Penisola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Curlandia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prevede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tradizioni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pesca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leggende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legate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regione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Eventi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come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Festival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Pescatori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garantiscono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attiva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alla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conservazione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del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naturale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7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Turchia</a:t>
            </a:r>
            <a:r>
              <a:rPr lang="en-US" sz="17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Festival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Dervisci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Rotanti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Konya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celebra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l'eredità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Rumi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utilizzando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musica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collaborazioni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con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organizzazioni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coinvolgere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nelle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tradizioni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spirituali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5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culturali</a:t>
            </a:r>
            <a:r>
              <a:rPr lang="en-US" sz="15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5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6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7" name="Google Shape;137;p6"/>
          <p:cNvSpPr txBox="1"/>
          <p:nvPr/>
        </p:nvSpPr>
        <p:spPr>
          <a:xfrm>
            <a:off x="360486" y="815243"/>
            <a:ext cx="6098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2.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Partecipazione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 -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alcuni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esempi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Google Shape;142;p7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7"/>
          <p:cNvSpPr/>
          <p:nvPr/>
        </p:nvSpPr>
        <p:spPr>
          <a:xfrm>
            <a:off x="360486" y="-1"/>
            <a:ext cx="10698811" cy="808893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7"/>
          <p:cNvSpPr/>
          <p:nvPr/>
        </p:nvSpPr>
        <p:spPr>
          <a:xfrm>
            <a:off x="0" y="1"/>
            <a:ext cx="10911016" cy="80889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5" name="Google Shape;145;p7"/>
          <p:cNvSpPr txBox="1"/>
          <p:nvPr/>
        </p:nvSpPr>
        <p:spPr>
          <a:xfrm>
            <a:off x="-375900" y="89600"/>
            <a:ext cx="1219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US" sz="2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Miglior</a:t>
            </a:r>
            <a:r>
              <a:rPr lang="en-US" sz="2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pratica</a:t>
            </a:r>
            <a:r>
              <a:rPr lang="en-US" sz="2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nel</a:t>
            </a:r>
            <a:r>
              <a:rPr lang="en-US" sz="2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coinvolgimento</a:t>
            </a:r>
            <a:r>
              <a:rPr lang="en-US" sz="2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2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2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2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2600" b="1" i="0" u="none" strike="noStrike" cap="none" dirty="0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600" b="1" i="0" u="none" strike="noStrike" cap="none" dirty="0" err="1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rPr>
              <a:t>Patrimonio</a:t>
            </a:r>
            <a:endParaRPr sz="26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6" name="Google Shape;146;p7"/>
          <p:cNvSpPr txBox="1"/>
          <p:nvPr/>
        </p:nvSpPr>
        <p:spPr>
          <a:xfrm>
            <a:off x="484051" y="1742775"/>
            <a:ext cx="7745400" cy="36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Las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Valencia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è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vivace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celebrazione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in cui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enormi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effigi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satiriche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(le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)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vengono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costruite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esposte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bruciate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durante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cerimonia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Questa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festa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riconosciuta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dalla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UNESCO, è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profondamente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radicata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tradizioni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valenciane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l'intera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dagli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artigiani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che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creano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residenti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che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sfilate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ed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eventi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strada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La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festa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unisce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creatività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orgoglio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comunitario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promuovendo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un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senso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identità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appartenenza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partecipanti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Le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collaborazioni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con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artigiani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scuole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organizzazioni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garantiscono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trasferimento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conoscenze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intergenerazionali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coinvolgimento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Las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è un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esempio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significativo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come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possa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unire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gruppi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diversi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promuovere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continuità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sostenere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l'impegno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conservazione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tradizioni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7" name="Google Shape;147;p7"/>
          <p:cNvSpPr txBox="1"/>
          <p:nvPr/>
        </p:nvSpPr>
        <p:spPr>
          <a:xfrm>
            <a:off x="484053" y="1052961"/>
            <a:ext cx="6098058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Festival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Las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 in Valencia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48" name="Google Shape;148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381851" y="961292"/>
            <a:ext cx="3657749" cy="4876998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7"/>
          <p:cNvSpPr txBox="1"/>
          <p:nvPr/>
        </p:nvSpPr>
        <p:spPr>
          <a:xfrm>
            <a:off x="8381850" y="5990700"/>
            <a:ext cx="30000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Website:</a:t>
            </a:r>
            <a:r>
              <a:rPr lang="en-US" sz="1100" b="0" i="0" u="none" strike="noStrike" cap="none">
                <a:solidFill>
                  <a:schemeClr val="dk1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 </a:t>
            </a:r>
            <a:r>
              <a:rPr lang="en-US" sz="1100" b="0" i="0" u="sng" strike="noStrike" cap="none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5"/>
              </a:rPr>
              <a:t>https://www.fallas.com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8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8"/>
          <p:cNvSpPr/>
          <p:nvPr/>
        </p:nvSpPr>
        <p:spPr>
          <a:xfrm>
            <a:off x="0" y="0"/>
            <a:ext cx="10911000" cy="808800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8"/>
          <p:cNvSpPr/>
          <p:nvPr/>
        </p:nvSpPr>
        <p:spPr>
          <a:xfrm>
            <a:off x="0" y="1"/>
            <a:ext cx="10911016" cy="80889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8"/>
          <p:cNvSpPr txBox="1"/>
          <p:nvPr/>
        </p:nvSpPr>
        <p:spPr>
          <a:xfrm>
            <a:off x="0" y="89588"/>
            <a:ext cx="10911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US" sz="25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Miglior</a:t>
            </a:r>
            <a:r>
              <a:rPr lang="en-US" sz="25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5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pratica</a:t>
            </a:r>
            <a:r>
              <a:rPr lang="en-US" sz="25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5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nel</a:t>
            </a:r>
            <a:r>
              <a:rPr lang="en-US" sz="25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5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coinvolgimento</a:t>
            </a:r>
            <a:r>
              <a:rPr lang="en-US" sz="25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5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25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5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25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5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25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5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2500" b="1" i="0" u="none" strike="noStrike" cap="none" dirty="0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500" b="1" i="0" u="none" strike="noStrike" cap="none" dirty="0" err="1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Patrimonio</a:t>
            </a:r>
            <a:endParaRPr sz="31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58" name="Google Shape;158;p8"/>
          <p:cNvSpPr txBox="1"/>
          <p:nvPr/>
        </p:nvSpPr>
        <p:spPr>
          <a:xfrm>
            <a:off x="484053" y="1936727"/>
            <a:ext cx="11006100" cy="44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The 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Las </a:t>
            </a:r>
            <a:r>
              <a:rPr lang="en-US" sz="1800" b="1" i="0" u="none" strike="noStrike" cap="none" dirty="0" err="1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800" b="1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Festival</a:t>
            </a:r>
            <a:r>
              <a:rPr lang="en-US" sz="1800" b="0" i="0" u="none" strike="noStrike" cap="none" dirty="0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rPr>
              <a:t> in Valencia enhances community engagement through heritage in several impactful ways: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 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Festival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Valencia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promuove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coinvolgimento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in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diversi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modi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significativi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1.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Collaborazione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artistica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artigiani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cui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falegnami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scultori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pittori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lavorano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insieme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creare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intricate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effigi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Questa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collaborazione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prevede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l'apprendistato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garantendo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trasmissione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competenze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tradizionali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promuovendo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un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senso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orgoglio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appartenenza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artigiani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partecipanti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2.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Partecipazione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intergenerazionale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famiglie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scuole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coinvolgono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bambini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tradizioni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festa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ad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esempio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progettando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più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piccole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le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categorie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giovanili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Questo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alimenta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continuità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garantisce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che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giovani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generazioni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sentano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legate al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proprio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3.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Identità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comunitaria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ogni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quartiere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(barrio)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sponsorizza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propria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falla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creando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competizione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amichevole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rafforzando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al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contempo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identità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I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residenti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riuniscono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pianificare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finanziare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celebrare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proprio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contributo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unico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promuovendo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solidarietà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orgoglio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59" name="Google Shape;159;p8"/>
          <p:cNvSpPr txBox="1"/>
          <p:nvPr/>
        </p:nvSpPr>
        <p:spPr>
          <a:xfrm>
            <a:off x="484053" y="1052961"/>
            <a:ext cx="11135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In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che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modo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 Festival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promuove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coinvolgimento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2000" b="1" i="0" u="none" strike="noStrike" cap="none" dirty="0" err="1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patrimonio</a:t>
            </a:r>
            <a:r>
              <a:rPr lang="en-US" sz="2000" b="1" i="0" u="none" strike="noStrike" cap="none" dirty="0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 </a:t>
            </a:r>
            <a:endParaRPr sz="2000" b="1" i="0" u="none" strike="noStrike" cap="none" dirty="0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pic>
        <p:nvPicPr>
          <p:cNvPr id="160" name="Google Shape;160;p8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0495"/>
            <a:ext cx="689206" cy="6892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" name="Google Shape;165;p9" descr="A logo with a tree in the midd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71502" y="46712"/>
            <a:ext cx="689206" cy="689206"/>
          </a:xfrm>
          <a:prstGeom prst="rect">
            <a:avLst/>
          </a:prstGeom>
          <a:noFill/>
          <a:ln>
            <a:noFill/>
          </a:ln>
        </p:spPr>
      </p:pic>
      <p:sp>
        <p:nvSpPr>
          <p:cNvPr id="166" name="Google Shape;166;p9"/>
          <p:cNvSpPr/>
          <p:nvPr/>
        </p:nvSpPr>
        <p:spPr>
          <a:xfrm>
            <a:off x="360486" y="-1"/>
            <a:ext cx="10698811" cy="808893"/>
          </a:xfrm>
          <a:prstGeom prst="rect">
            <a:avLst/>
          </a:prstGeom>
          <a:solidFill>
            <a:srgbClr val="A99374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9"/>
          <p:cNvSpPr/>
          <p:nvPr/>
        </p:nvSpPr>
        <p:spPr>
          <a:xfrm>
            <a:off x="0" y="1"/>
            <a:ext cx="10911016" cy="808892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9"/>
          <p:cNvSpPr txBox="1"/>
          <p:nvPr/>
        </p:nvSpPr>
        <p:spPr>
          <a:xfrm>
            <a:off x="0" y="89588"/>
            <a:ext cx="109110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rPr lang="en-US" sz="2500" b="1" i="0" u="none" strike="noStrike" cap="none">
                <a:solidFill>
                  <a:schemeClr val="lt1"/>
                </a:solidFill>
                <a:latin typeface="Candara"/>
                <a:ea typeface="Candara"/>
                <a:cs typeface="Candara"/>
                <a:sym typeface="Candara"/>
              </a:rPr>
              <a:t>Miglior pratica nel coinvolgimento della comunità attraverso il Patrimonio</a:t>
            </a:r>
            <a:endParaRPr sz="3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9" name="Google Shape;169;p9"/>
          <p:cNvSpPr txBox="1"/>
          <p:nvPr/>
        </p:nvSpPr>
        <p:spPr>
          <a:xfrm>
            <a:off x="484054" y="1918252"/>
            <a:ext cx="11135400" cy="274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4.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Narrazione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satira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festival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utilizza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narrazione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per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commentare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questioni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sociali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politiche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attraverso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temi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satirici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Questo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coinvolge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comunità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in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riflessione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condivisa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dialogo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nell'umorismo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5.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Eventi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pubblici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rituali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sfilate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musica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abiti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tradizionali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rogo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cerimoniale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fallas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uniscono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persone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in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un'esperienza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condivisa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rafforzando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legami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emotivi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senso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unità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all'interno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della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città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38100" lvl="0" indent="0" algn="l" rtl="0">
              <a:lnSpc>
                <a:spcPct val="128571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6.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Collaborazioni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1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culturali</a:t>
            </a:r>
            <a:r>
              <a:rPr lang="en-US" sz="1800" b="1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: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collaborazioni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con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organizzazioni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locali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,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scuole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e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istituzioni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culturali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garantiscono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che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il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festival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rimanga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una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tradizione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viva, in continua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evoluzione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pur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mantenendo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la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sua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essenza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 </a:t>
            </a:r>
            <a:r>
              <a:rPr lang="en-US" sz="1800" b="0" i="0" u="none" strike="noStrike" cap="none" dirty="0" err="1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storica</a:t>
            </a:r>
            <a:r>
              <a:rPr lang="en-US" sz="1800" b="0" i="0" u="none" strike="noStrike" cap="none" dirty="0">
                <a:solidFill>
                  <a:srgbClr val="1F1F1F"/>
                </a:solidFill>
                <a:highlight>
                  <a:srgbClr val="F8F9FA"/>
                </a:highlight>
                <a:latin typeface="Candara"/>
                <a:ea typeface="Candara"/>
                <a:cs typeface="Candara"/>
                <a:sym typeface="Candara"/>
              </a:rPr>
              <a:t>.</a:t>
            </a:r>
            <a:endParaRPr sz="1800" b="0" i="0" u="none" strike="noStrike" cap="none" dirty="0">
              <a:solidFill>
                <a:srgbClr val="1F1F1F"/>
              </a:solidFill>
              <a:highlight>
                <a:srgbClr val="F8F9FA"/>
              </a:highlight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rgbClr val="3F3F3F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0" name="Google Shape;170;p9"/>
          <p:cNvSpPr txBox="1"/>
          <p:nvPr/>
        </p:nvSpPr>
        <p:spPr>
          <a:xfrm>
            <a:off x="484053" y="1052961"/>
            <a:ext cx="111354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A99374"/>
                </a:solidFill>
                <a:latin typeface="Candara"/>
                <a:ea typeface="Candara"/>
                <a:cs typeface="Candara"/>
                <a:sym typeface="Candara"/>
              </a:rPr>
              <a:t>In che modo il  Festival promuove  il coinvolgimento della comunità attraverso il patrimonio </a:t>
            </a: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2000" b="1" i="0" u="none" strike="noStrike" cap="none">
              <a:solidFill>
                <a:srgbClr val="A99374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>
          <a:extLst>
            <a:ext uri="{FF2B5EF4-FFF2-40B4-BE49-F238E27FC236}">
              <a16:creationId xmlns="" xmlns:a16="http://schemas.microsoft.com/office/drawing/2014/main" id="{9EA4C163-C377-5F3F-82D3-4A560710F4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A logo with a tree in the middle&#10;&#10;Description automatically generated">
            <a:extLst>
              <a:ext uri="{FF2B5EF4-FFF2-40B4-BE49-F238E27FC236}">
                <a16:creationId xmlns="" xmlns:a16="http://schemas.microsoft.com/office/drawing/2014/main" id="{45074A1D-3119-10C1-BCB2-7F9F0E0F9826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17361" y="401642"/>
            <a:ext cx="1614744" cy="1625941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>
            <a:extLst>
              <a:ext uri="{FF2B5EF4-FFF2-40B4-BE49-F238E27FC236}">
                <a16:creationId xmlns="" xmlns:a16="http://schemas.microsoft.com/office/drawing/2014/main" id="{BE77E335-EF72-CE4C-DC9F-3366EF8DE954}"/>
              </a:ext>
            </a:extLst>
          </p:cNvPr>
          <p:cNvSpPr txBox="1"/>
          <p:nvPr/>
        </p:nvSpPr>
        <p:spPr>
          <a:xfrm>
            <a:off x="0" y="2708872"/>
            <a:ext cx="12191999" cy="523180"/>
          </a:xfrm>
          <a:prstGeom prst="rect">
            <a:avLst/>
          </a:prstGeom>
          <a:solidFill>
            <a:srgbClr val="72BC59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2800"/>
            </a:pPr>
            <a:r>
              <a:rPr lang="it-IT" sz="2800" b="1" dirty="0" smtClean="0">
                <a:solidFill>
                  <a:schemeClr val="bg1"/>
                </a:solidFill>
                <a:latin typeface="Candara" pitchFamily="34" charset="0"/>
              </a:rPr>
              <a:t>Grazie per la vostra attenzione</a:t>
            </a:r>
          </a:p>
        </p:txBody>
      </p:sp>
      <p:sp>
        <p:nvSpPr>
          <p:cNvPr id="80" name="Google Shape;80;p5">
            <a:extLst>
              <a:ext uri="{FF2B5EF4-FFF2-40B4-BE49-F238E27FC236}">
                <a16:creationId xmlns="" xmlns:a16="http://schemas.microsoft.com/office/drawing/2014/main" id="{5BC8D6D7-24F3-A431-1DB9-07722AF93252}"/>
              </a:ext>
            </a:extLst>
          </p:cNvPr>
          <p:cNvSpPr txBox="1"/>
          <p:nvPr/>
        </p:nvSpPr>
        <p:spPr>
          <a:xfrm>
            <a:off x="3048000" y="2141384"/>
            <a:ext cx="6096000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1600" b="1" i="0" u="none" strike="noStrike" cap="none" dirty="0">
                <a:solidFill>
                  <a:srgbClr val="7F7F7F"/>
                </a:solidFill>
                <a:latin typeface="Calibri"/>
                <a:ea typeface="Calibri"/>
                <a:cs typeface="Calibri"/>
                <a:sym typeface="Calibri"/>
              </a:rPr>
              <a:t>2023-1-EE01-KA220-ADU-000150753</a:t>
            </a:r>
            <a:endParaRPr sz="1400" b="0" i="0" u="none" strike="noStrike" cap="none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84" name="Google Shape;84;p5" descr="A logo of a person holding a pen&#10;&#10;Description automatically generated">
            <a:extLst>
              <a:ext uri="{FF2B5EF4-FFF2-40B4-BE49-F238E27FC236}">
                <a16:creationId xmlns="" xmlns:a16="http://schemas.microsoft.com/office/drawing/2014/main" id="{F9D1DA8D-D4C4-7907-0694-F8605C238371}"/>
              </a:ext>
            </a:extLst>
          </p:cNvPr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6364" y="4406422"/>
            <a:ext cx="1018108" cy="102860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0;p5">
            <a:extLst>
              <a:ext uri="{FF2B5EF4-FFF2-40B4-BE49-F238E27FC236}">
                <a16:creationId xmlns="" xmlns:a16="http://schemas.microsoft.com/office/drawing/2014/main" id="{60AE485B-6786-A879-4B54-0B8C00087AB2}"/>
              </a:ext>
            </a:extLst>
          </p:cNvPr>
          <p:cNvSpPr txBox="1"/>
          <p:nvPr/>
        </p:nvSpPr>
        <p:spPr>
          <a:xfrm>
            <a:off x="3218507" y="3480723"/>
            <a:ext cx="60960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>
              <a:buSzPts val="1600"/>
            </a:pPr>
            <a:r>
              <a:rPr lang="en-US" sz="2800" b="1" dirty="0" smtClean="0">
                <a:solidFill>
                  <a:schemeClr val="bg1">
                    <a:lumMod val="50000"/>
                  </a:schemeClr>
                </a:solidFill>
              </a:rPr>
              <a:t>Partner</a:t>
            </a:r>
            <a:r>
              <a:rPr lang="en-GB" sz="2800" b="1" i="0" u="none" strike="noStrike" cap="none" dirty="0" smtClean="0">
                <a:solidFill>
                  <a:schemeClr val="bg1">
                    <a:lumMod val="50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2800" b="0" i="0" u="none" strike="noStrike" cap="none" dirty="0">
              <a:solidFill>
                <a:schemeClr val="bg1">
                  <a:lumMod val="50000"/>
                </a:schemeClr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026" name="Picture 2" descr="A green text on a black background&#10;&#10;Description automatically generated">
            <a:extLst>
              <a:ext uri="{FF2B5EF4-FFF2-40B4-BE49-F238E27FC236}">
                <a16:creationId xmlns="" xmlns:a16="http://schemas.microsoft.com/office/drawing/2014/main" id="{3B45D439-3297-79AA-CACA-7096D6D59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338" y="4752724"/>
            <a:ext cx="1676400" cy="400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="" xmlns:a16="http://schemas.microsoft.com/office/drawing/2014/main" id="{CEACFF9F-2E19-236D-B5DE-BA61F8D477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9614" y="4704157"/>
            <a:ext cx="866775" cy="5429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A red bird on a green leaf&#10;&#10;Description automatically generated">
            <a:extLst>
              <a:ext uri="{FF2B5EF4-FFF2-40B4-BE49-F238E27FC236}">
                <a16:creationId xmlns="" xmlns:a16="http://schemas.microsoft.com/office/drawing/2014/main" id="{64376610-9F6A-7D97-9F5A-E9A5DBD20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265" y="4723206"/>
            <a:ext cx="971550" cy="5048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con&#10;&#10;Description automatically generated">
            <a:extLst>
              <a:ext uri="{FF2B5EF4-FFF2-40B4-BE49-F238E27FC236}">
                <a16:creationId xmlns="" xmlns:a16="http://schemas.microsoft.com/office/drawing/2014/main" id="{787E2769-AEC9-4756-9372-748CDF9455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659" y="4630211"/>
            <a:ext cx="1257300" cy="5810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 building with red lights&#10;&#10;Description automatically generated">
            <a:extLst>
              <a:ext uri="{FF2B5EF4-FFF2-40B4-BE49-F238E27FC236}">
                <a16:creationId xmlns="" xmlns:a16="http://schemas.microsoft.com/office/drawing/2014/main" id="{31B41789-03F6-70DF-6C37-3B809119B0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8717" y="4619374"/>
            <a:ext cx="771525" cy="5334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 blue and black logo&#10;&#10;Description automatically generated">
            <a:extLst>
              <a:ext uri="{FF2B5EF4-FFF2-40B4-BE49-F238E27FC236}">
                <a16:creationId xmlns="" xmlns:a16="http://schemas.microsoft.com/office/drawing/2014/main" id="{C9B3BA7D-83AB-3CA7-81BA-35DE5F9EB7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3732" y="4843604"/>
            <a:ext cx="1881904" cy="3091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16 - Εικόνα" descr="italian eu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63352" y="6165304"/>
            <a:ext cx="2276793" cy="590632"/>
          </a:xfrm>
          <a:prstGeom prst="rect">
            <a:avLst/>
          </a:prstGeom>
        </p:spPr>
      </p:pic>
      <p:sp>
        <p:nvSpPr>
          <p:cNvPr id="15" name="7 - Ορθογώνιο"/>
          <p:cNvSpPr/>
          <p:nvPr/>
        </p:nvSpPr>
        <p:spPr>
          <a:xfrm>
            <a:off x="2514419" y="6193624"/>
            <a:ext cx="7848872" cy="600164"/>
          </a:xfrm>
          <a:prstGeom prst="rect">
            <a:avLst/>
          </a:prstGeom>
        </p:spPr>
        <p:txBody>
          <a:bodyPr wrap="square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it-IT" sz="1100" i="1" dirty="0" smtClean="0">
                <a:latin typeface="Candara" pitchFamily="34" charset="0"/>
              </a:rPr>
              <a:t>Questo progetto è stato finanziato con il sostegno della Commissione Europea. Il contenuto riflette esclusivamente le opinioni dell'autore e la Commissione non può essere ritenuta responsabile per qualsiasi uso che possa essere fatto delle informazioni in esso contenute.</a:t>
            </a:r>
            <a:endParaRPr lang="it-IT" sz="1100" i="1" dirty="0">
              <a:latin typeface="Candara" pitchFamily="34" charset="0"/>
            </a:endParaRPr>
          </a:p>
        </p:txBody>
      </p:sp>
      <p:pic>
        <p:nvPicPr>
          <p:cNvPr id="16" name="8 - Εικόνα" descr="cc-brand-1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35299" y="6049608"/>
            <a:ext cx="1559496" cy="80839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="" xmlns:p14="http://schemas.microsoft.com/office/powerpoint/2010/main" val="12291199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400" advClick="0" advTm="2000">
        <p14:reveal/>
      </p:transition>
    </mc:Choice>
    <mc:Fallback>
      <p:transition spd="slow" advClick="0" advTm="2000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NDENT_LEVEL" val="1"/>
  <p:tag name="ISPRING_CUSTOM_TIMING_USED" val="0"/>
  <p:tag name="GENSWF_SLIDE_UID" val="{566D9898-A9F0-4ABE-A76C-E164E5C73CE1}:274"/>
</p:tagLst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849</TotalTime>
  <Words>1301</Words>
  <Application>Microsoft Office PowerPoint</Application>
  <PresentationFormat>Προσαρμογή</PresentationFormat>
  <Paragraphs>71</Paragraphs>
  <Slides>10</Slides>
  <Notes>10</Notes>
  <HiddenSlides>0</HiddenSlides>
  <MMClips>0</MMClips>
  <ScaleCrop>false</ScaleCrop>
  <HeadingPairs>
    <vt:vector size="6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10</vt:i4>
      </vt:variant>
    </vt:vector>
  </HeadingPairs>
  <TitlesOfParts>
    <vt:vector size="15" baseType="lpstr">
      <vt:lpstr>Arial</vt:lpstr>
      <vt:lpstr>Candara</vt:lpstr>
      <vt:lpstr>Times New Roman</vt:lpstr>
      <vt:lpstr>Calibri</vt:lpstr>
      <vt:lpstr>Office Theme</vt:lpstr>
      <vt:lpstr>Διαφάνεια 1</vt:lpstr>
      <vt:lpstr>Διαφάνεια 2</vt:lpstr>
      <vt:lpstr>Διαφάνεια 3</vt:lpstr>
      <vt:lpstr>Διαφάνεια 4</vt:lpstr>
      <vt:lpstr>Διαφάνεια 5</vt:lpstr>
      <vt:lpstr>Διαφάνεια 6</vt:lpstr>
      <vt:lpstr>Διαφάνεια 7</vt:lpstr>
      <vt:lpstr>Διαφάνεια 8</vt:lpstr>
      <vt:lpstr>Διαφάνεια 9</vt:lpstr>
      <vt:lpstr>Διαφάνεια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Maria Fernandez</dc:creator>
  <cp:lastModifiedBy>Νικολέττα</cp:lastModifiedBy>
  <cp:revision>40</cp:revision>
  <dcterms:created xsi:type="dcterms:W3CDTF">2024-06-10T15:48:53Z</dcterms:created>
  <dcterms:modified xsi:type="dcterms:W3CDTF">2026-04-25T09:12:44Z</dcterms:modified>
</cp:coreProperties>
</file>