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ytJ8ia1RH2ClroDQXFFtZbK+g6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300626"/>
            <a:ext cx="1957279" cy="1766322"/>
          </a:xfrm>
          <a:prstGeom prst="rect">
            <a:avLst/>
          </a:prstGeom>
          <a:noFill/>
          <a:ln>
            <a:noFill/>
          </a:ln>
        </p:spPr>
      </p:pic>
      <p:sp>
        <p:nvSpPr>
          <p:cNvPr id="85" name="Google Shape;85;p1"/>
          <p:cNvSpPr txBox="1"/>
          <p:nvPr/>
        </p:nvSpPr>
        <p:spPr>
          <a:xfrm>
            <a:off x="396657" y="2731902"/>
            <a:ext cx="11398685" cy="2369839"/>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              </a:t>
            </a:r>
            <a:r>
              <a:rPr lang="en-GB"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UNITÀ DI APPRENDIMENTO 2: Creatività ed Eco-Design attraverso l’Arte della Ceramica ed il Patrimonio </a:t>
            </a:r>
            <a:endParaRPr/>
          </a:p>
          <a:p>
            <a:pPr marL="0" marR="0" lvl="0" indent="0" algn="ctr" rtl="0">
              <a:lnSpc>
                <a:spcPct val="100000"/>
              </a:lnSpc>
              <a:spcBef>
                <a:spcPts val="0"/>
              </a:spcBef>
              <a:spcAft>
                <a:spcPts val="0"/>
              </a:spcAft>
              <a:buClr>
                <a:srgbClr val="000000"/>
              </a:buClr>
              <a:buSzPts val="32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333313"/>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8" name="Google Shape;88;p1"/>
          <p:cNvSpPr txBox="1"/>
          <p:nvPr/>
        </p:nvSpPr>
        <p:spPr>
          <a:xfrm>
            <a:off x="122250" y="6240925"/>
            <a:ext cx="2381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en-GB" sz="1200" b="1">
                <a:solidFill>
                  <a:srgbClr val="0033CC"/>
                </a:solidFill>
                <a:latin typeface="Calibri"/>
                <a:ea typeface="Calibri"/>
                <a:cs typeface="Calibri"/>
                <a:sym typeface="Calibri"/>
              </a:rPr>
              <a:t>                     dall’Unione Europea</a:t>
            </a:r>
            <a:endParaRPr/>
          </a:p>
        </p:txBody>
      </p:sp>
      <p:pic>
        <p:nvPicPr>
          <p:cNvPr id="89" name="Google Shape;89;p1" descr="Immagine che contiene stella, bandiera, blu, Blu intenso&#10;&#10;Il contenuto generato dall'IA potrebbe non essere corretto."/>
          <p:cNvPicPr preferRelativeResize="0"/>
          <p:nvPr/>
        </p:nvPicPr>
        <p:blipFill>
          <a:blip r:embed="rId4">
            <a:alphaModFix/>
          </a:blip>
          <a:stretch>
            <a:fillRect/>
          </a:stretch>
        </p:blipFill>
        <p:spPr>
          <a:xfrm>
            <a:off x="122250" y="6240925"/>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859075" y="2074775"/>
            <a:ext cx="106437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2800" b="1" i="0" u="none" strike="noStrike" cap="none">
                <a:solidFill>
                  <a:schemeClr val="lt1"/>
                </a:solidFill>
                <a:latin typeface="Candara"/>
                <a:ea typeface="Candara"/>
                <a:cs typeface="Candara"/>
                <a:sym typeface="Candara"/>
              </a:rPr>
              <a:t>LEZIONE 2: Progettare un oggetto funzionale ispirato al patrimonio ceramico locale</a:t>
            </a:r>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9" name="Google Shape;139;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txBox="1"/>
          <p:nvPr/>
        </p:nvSpPr>
        <p:spPr>
          <a:xfrm>
            <a:off x="0" y="89588"/>
            <a:ext cx="10911000" cy="1015622"/>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400" b="1" i="0" u="none" strike="noStrike" cap="none">
                <a:solidFill>
                  <a:schemeClr val="lt1"/>
                </a:solidFill>
                <a:latin typeface="Candara"/>
                <a:ea typeface="Candara"/>
                <a:cs typeface="Candara"/>
                <a:sym typeface="Candara"/>
              </a:rPr>
              <a:t>Attività creativa: progettare e modellare un oggetto funzionale in argilla</a:t>
            </a:r>
            <a:endParaRPr/>
          </a:p>
          <a:p>
            <a:pPr marL="457200" marR="0" lvl="1" indent="0" algn="l" rtl="0">
              <a:lnSpc>
                <a:spcPct val="100000"/>
              </a:lnSpc>
              <a:spcBef>
                <a:spcPts val="0"/>
              </a:spcBef>
              <a:spcAft>
                <a:spcPts val="0"/>
              </a:spcAft>
              <a:buClr>
                <a:srgbClr val="000000"/>
              </a:buClr>
              <a:buSzPts val="2800"/>
              <a:buFont typeface="Arial"/>
              <a:buNone/>
            </a:pPr>
            <a:endParaRPr sz="3600" b="0" i="0" u="none" strike="noStrike" cap="none">
              <a:solidFill>
                <a:schemeClr val="lt1"/>
              </a:solidFill>
              <a:latin typeface="Candara"/>
              <a:ea typeface="Candara"/>
              <a:cs typeface="Candara"/>
              <a:sym typeface="Candara"/>
            </a:endParaRPr>
          </a:p>
        </p:txBody>
      </p:sp>
      <p:sp>
        <p:nvSpPr>
          <p:cNvPr id="142" name="Google Shape;142;p9"/>
          <p:cNvSpPr txBox="1"/>
          <p:nvPr/>
        </p:nvSpPr>
        <p:spPr>
          <a:xfrm>
            <a:off x="484050" y="973650"/>
            <a:ext cx="10575300" cy="4666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Obiettivo:</a:t>
            </a:r>
            <a:r>
              <a:rPr lang="en-GB" sz="1400" b="0" i="0" u="none" strike="noStrike" cap="none">
                <a:solidFill>
                  <a:srgbClr val="000000"/>
                </a:solidFill>
                <a:latin typeface="Arial"/>
                <a:ea typeface="Arial"/>
                <a:cs typeface="Arial"/>
                <a:sym typeface="Arial"/>
              </a:rPr>
              <a:t> In questa parte della sessione, gli studenti inizieranno a modellare il proprio oggetto funzionale in ceramica – una tazza, una ciotola o un piccolo vaso – ispirandosi alla ceramica tradizionale della cultura Narva. L'obiettivo è combinare riferimenti storici con la creatività personale e approfondire la comprensione di forma, funzione e significato nel design ceramico.</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Materiali necessari:</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Argilla (adatta alla costruzione manuale)</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Strumenti di base per la ceramica: stecche di legno, strumenti ad anello, bastoncini da modellare, spugne</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Materiali naturali (ad esempio, piante essiccate, conchiglie) per texture e decorazioni</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Carta da disegno e matite (per schizzi di riferimento rapidi, se necessario)</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Grembiuli o coperture protettive</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Ciotole per l'acqua, tavole o tappetini su cui lavorare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Istruzioni e approccio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Iniziare incoraggiando i partecipanti a ricordare le caratteristiche distintive della ceramica della cultura Narva:</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Recipienti a pareti spesse</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Forme semplici e funzionali</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Texture pressate a mano (punte delle dita, motivi a pettine, cavità)</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Materiali naturali mescolati all'argilla</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endParaRPr sz="1400" b="1" i="0" u="none" strike="noStrike" cap="none">
              <a:solidFill>
                <a:schemeClr val="dk1"/>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8" name="Google Shape;148;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324d98dd386_0_18"/>
          <p:cNvSpPr txBox="1"/>
          <p:nvPr/>
        </p:nvSpPr>
        <p:spPr>
          <a:xfrm>
            <a:off x="0" y="89588"/>
            <a:ext cx="10911000" cy="1015622"/>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400" b="1" i="0" u="none" strike="noStrike" cap="none">
                <a:solidFill>
                  <a:schemeClr val="lt1"/>
                </a:solidFill>
                <a:latin typeface="Candara"/>
                <a:ea typeface="Candara"/>
                <a:cs typeface="Candara"/>
                <a:sym typeface="Candara"/>
              </a:rPr>
              <a:t>Attività creativa: progettare e modellare un oggetto funzionale in argilla</a:t>
            </a:r>
            <a:endParaRPr/>
          </a:p>
          <a:p>
            <a:pPr marL="457200" marR="0" lvl="1" indent="0" algn="l" rtl="0">
              <a:lnSpc>
                <a:spcPct val="100000"/>
              </a:lnSpc>
              <a:spcBef>
                <a:spcPts val="0"/>
              </a:spcBef>
              <a:spcAft>
                <a:spcPts val="0"/>
              </a:spcAft>
              <a:buClr>
                <a:srgbClr val="000000"/>
              </a:buClr>
              <a:buSzPts val="2800"/>
              <a:buFont typeface="Arial"/>
              <a:buNone/>
            </a:pPr>
            <a:endParaRPr sz="3600" b="0" i="0" u="none" strike="noStrike" cap="none">
              <a:solidFill>
                <a:schemeClr val="lt1"/>
              </a:solidFill>
              <a:latin typeface="Candara"/>
              <a:ea typeface="Candara"/>
              <a:cs typeface="Candara"/>
              <a:sym typeface="Candara"/>
            </a:endParaRPr>
          </a:p>
        </p:txBody>
      </p:sp>
      <p:sp>
        <p:nvSpPr>
          <p:cNvPr id="151" name="Google Shape;151;g324d98dd386_0_18"/>
          <p:cNvSpPr txBox="1"/>
          <p:nvPr/>
        </p:nvSpPr>
        <p:spPr>
          <a:xfrm>
            <a:off x="422275" y="852425"/>
            <a:ext cx="10575300" cy="4262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Lasciare che gli studenti scelgano il tipo di oggetto che desiderano creare, qualcosa che possano usare nella vita quotidiana. Potrebbe essere una tazza che amano usare per il tè, una ciotola per la cucina o un vaso per il davanzale. Chiedere loro di pensare non solo all'aspetto, ma anche: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Che ruolo avrà nella loro casa o nella loro vita?</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Quale messaggio o emozione vogliono che trasmetta?</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Come potrebbero integrare tradizione ed espressione personale nella sua forma e decorazione?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Linee guida per la costruzione manuale: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Utilizzare solo tecniche di costruzione manuale (senza tornio) per rimanere fedeli ai metodi antichi. Guidate i partecipanti a lavorare lentamente e con attenzione, concentrandosi sulla costruzione di pareti spesse che rispecchino la solidità delle ceramiche in stile Narva. Incoraggiare i partecipanti a pressare motivi o texture utilizzando strumenti semplici, le dita o elementi naturali – foglie, ramoscelli, semi – che riflettano i principi dell'ecodesign.</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Ricordare ai partecipanti che le imperfezioni fanno parte del fascino del fatto a mano e che il processo è importante tanto quanto il risultato. Fornire supporto tecnico, aiutare a unire le parti in modo sicuro e incoraggiare la sperimentazione.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Creare un ambiente accogliente e di supporto in cui la visione unica di ogni persona sia accolta e rispettata.</a:t>
            </a:r>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324d98dd386_0_32"/>
          <p:cNvSpPr txBox="1"/>
          <p:nvPr/>
        </p:nvSpPr>
        <p:spPr>
          <a:xfrm>
            <a:off x="436825" y="89600"/>
            <a:ext cx="995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andara"/>
                <a:ea typeface="Candara"/>
                <a:cs typeface="Candara"/>
                <a:sym typeface="Candara"/>
              </a:rPr>
              <a:t>Condivisione e Riflessione</a:t>
            </a:r>
            <a:endParaRPr sz="2400" b="0" i="0" u="none" strike="noStrike" cap="none">
              <a:solidFill>
                <a:schemeClr val="lt1"/>
              </a:solidFill>
              <a:latin typeface="Candara"/>
              <a:ea typeface="Candara"/>
              <a:cs typeface="Candara"/>
              <a:sym typeface="Candara"/>
            </a:endParaRPr>
          </a:p>
        </p:txBody>
      </p:sp>
      <p:sp>
        <p:nvSpPr>
          <p:cNvPr id="160" name="Google Shape;160;g324d98dd386_0_32"/>
          <p:cNvSpPr txBox="1"/>
          <p:nvPr/>
        </p:nvSpPr>
        <p:spPr>
          <a:xfrm>
            <a:off x="536075" y="1080425"/>
            <a:ext cx="10454400" cy="43396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Per completare la sessione, organizzare una passeggiata nella galleria in cui i partecipanti espongono i loro lavori in corso. Ogni partecipante spiegherà il proprio processo creativo e le scelte fatte.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Per supportare questo momento di riflessione, si potranno utilizzare alcune domande guida:</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Cosa ha ispirato il tuo progetto e come è cambiato nel corso del tempo?</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Quali elementi del patrimonio storico era importante per te includere?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Come hai espresso il tuo stile o la tua storia personale?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Cosa hai scoperto lavorando l'argilla o progettando qualcosa di funzionale?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Come ti senti ora quando guardi il tuo oggetto?</a:t>
            </a:r>
            <a:endParaRPr/>
          </a:p>
          <a:p>
            <a:pPr marL="0" marR="0" lvl="0" indent="0" algn="just" rtl="0">
              <a:lnSpc>
                <a:spcPct val="100000"/>
              </a:lnSpc>
              <a:spcBef>
                <a:spcPts val="0"/>
              </a:spcBef>
              <a:spcAft>
                <a:spcPts val="0"/>
              </a:spcAft>
              <a:buNone/>
            </a:pPr>
            <a:endParaRPr sz="1600" b="0" i="0" u="none" strike="noStrike" cap="none">
              <a:solidFill>
                <a:srgbClr val="000000"/>
              </a:solidFill>
              <a:highlight>
                <a:srgbClr val="F8F9FA"/>
              </a:highlight>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Incoraggiare un dialogo aperto, in cui i partecipanti possano anche porsi domande a vicenda. Questo favorisce uno spirito collaborativo e rafforza la fiducia nell'espressione di idee creative.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Riassumere i risultati della giornata, sottolineando come ogni partecipante abbia combinato in modo unico tecniche antiche e moderne. Discutere i passaggi successivi per la cottura e la preparazione delle opere per la sessione finale.</a:t>
            </a:r>
            <a:endParaRPr/>
          </a:p>
          <a:p>
            <a:pPr marL="0" marR="0" lvl="0" indent="0" algn="just" rtl="0">
              <a:lnSpc>
                <a:spcPct val="100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Presentare in anteprima le tecniche di smaltatura che i partecipanti apprenderanno, incoraggiandoli a pensare a colori e finiture che potrebbero valorizzare i loro pezzi.</a:t>
            </a:r>
            <a:endParaRPr/>
          </a:p>
          <a:p>
            <a:pPr marL="0" marR="0" lvl="0" indent="0" algn="l" rtl="0">
              <a:lnSpc>
                <a:spcPct val="100000"/>
              </a:lnSpc>
              <a:spcBef>
                <a:spcPts val="0"/>
              </a:spcBef>
              <a:spcAft>
                <a:spcPts val="0"/>
              </a:spcAft>
              <a:buNone/>
            </a:pPr>
            <a:r>
              <a:rPr lang="en-GB" sz="1400" b="0" i="0" u="none" strike="noStrike" cap="none">
                <a:solidFill>
                  <a:srgbClr val="000000"/>
                </a:solidFill>
                <a:highlight>
                  <a:srgbClr val="F8F9FA"/>
                </a:highlight>
                <a:latin typeface="Arial"/>
                <a:ea typeface="Arial"/>
                <a:cs typeface="Arial"/>
                <a:sym typeface="Arial"/>
              </a:rPr>
              <a:t/>
            </a:r>
            <a:br>
              <a:rPr lang="en-GB" sz="1400" b="0" i="0" u="none" strike="noStrike" cap="none">
                <a:solidFill>
                  <a:srgbClr val="000000"/>
                </a:solidFill>
                <a:highlight>
                  <a:srgbClr val="F8F9FA"/>
                </a:highlight>
                <a:latin typeface="Arial"/>
                <a:ea typeface="Arial"/>
                <a:cs typeface="Arial"/>
                <a:sym typeface="Arial"/>
              </a:rPr>
            </a:br>
            <a:endParaRPr sz="100" b="0" i="0" u="none" strike="noStrike" cap="none">
              <a:solidFill>
                <a:srgbClr val="1F1F1F"/>
              </a:solidFill>
              <a:highlight>
                <a:srgbClr val="F8F9FA"/>
              </a:highlight>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Προσαρμογή</PresentationFormat>
  <Paragraphs>53</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2026-04-27T07:19:20Z</dcterms:modified>
</cp:coreProperties>
</file>