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ytJ8ia1RH2ClroDQXFFtZbK+g6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1-12T18:07:23.429" idx="1">
    <p:pos x="6000" y="0"/>
    <p:text>This page should perhaps be deleted or changed?</p:text>
    <p:extLst>
      <p:ext uri="{C676402C-5697-4E1C-873F-D02D1690AC5C}">
        <p15:threadingInfo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biLb3c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24d98dd3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324d98dd3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300626"/>
            <a:ext cx="1957279" cy="1766322"/>
          </a:xfrm>
          <a:prstGeom prst="rect">
            <a:avLst/>
          </a:prstGeom>
          <a:noFill/>
          <a:ln>
            <a:noFill/>
          </a:ln>
        </p:spPr>
      </p:pic>
      <p:sp>
        <p:nvSpPr>
          <p:cNvPr id="85" name="Google Shape;85;p1"/>
          <p:cNvSpPr txBox="1"/>
          <p:nvPr/>
        </p:nvSpPr>
        <p:spPr>
          <a:xfrm>
            <a:off x="396657" y="2731902"/>
            <a:ext cx="11398685" cy="2369839"/>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              </a:t>
            </a:r>
            <a:r>
              <a:rPr lang="en-GB" sz="2800" b="1" i="0" u="none" strike="noStrike" cap="none">
                <a:solidFill>
                  <a:srgbClr val="FFFFFF"/>
                </a:solidFill>
                <a:latin typeface="Candara"/>
                <a:ea typeface="Candara"/>
                <a:cs typeface="Candara"/>
                <a:sym typeface="Candara"/>
              </a:rPr>
              <a:t>PROGRAMMA FORMATIVO</a:t>
            </a:r>
            <a:endParaRPr/>
          </a:p>
          <a:p>
            <a:pPr marL="0"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UNITÀ DI APPRENDIMENTO 2: Creatività ed Eco-Design attraverso l’Arte della Ceramica ed il Patrimonio </a:t>
            </a:r>
            <a:endParaRPr/>
          </a:p>
          <a:p>
            <a:pPr marL="0" marR="0" lvl="0" indent="0" algn="ctr" rtl="0">
              <a:lnSpc>
                <a:spcPct val="100000"/>
              </a:lnSpc>
              <a:spcBef>
                <a:spcPts val="0"/>
              </a:spcBef>
              <a:spcAft>
                <a:spcPts val="0"/>
              </a:spcAft>
              <a:buClr>
                <a:srgbClr val="000000"/>
              </a:buClr>
              <a:buSzPts val="32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333313"/>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88" name="Google Shape;88;p1"/>
          <p:cNvSpPr txBox="1"/>
          <p:nvPr/>
        </p:nvSpPr>
        <p:spPr>
          <a:xfrm>
            <a:off x="122250" y="6240925"/>
            <a:ext cx="2381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0033CC"/>
                </a:solidFill>
                <a:latin typeface="Calibri"/>
                <a:ea typeface="Calibri"/>
                <a:cs typeface="Calibri"/>
                <a:sym typeface="Calibri"/>
              </a:rPr>
              <a:t>                     Co- finanziato </a:t>
            </a:r>
            <a:endParaRPr sz="1200" b="1">
              <a:solidFill>
                <a:srgbClr val="0033CC"/>
              </a:solidFill>
              <a:latin typeface="Calibri"/>
              <a:ea typeface="Calibri"/>
              <a:cs typeface="Calibri"/>
              <a:sym typeface="Calibri"/>
            </a:endParaRPr>
          </a:p>
          <a:p>
            <a:pPr marL="0" lvl="0" indent="0" algn="l" rtl="0">
              <a:spcBef>
                <a:spcPts val="0"/>
              </a:spcBef>
              <a:spcAft>
                <a:spcPts val="0"/>
              </a:spcAft>
              <a:buNone/>
            </a:pPr>
            <a:r>
              <a:rPr lang="en-GB" sz="1200" b="1">
                <a:solidFill>
                  <a:srgbClr val="0033CC"/>
                </a:solidFill>
                <a:latin typeface="Calibri"/>
                <a:ea typeface="Calibri"/>
                <a:cs typeface="Calibri"/>
                <a:sym typeface="Calibri"/>
              </a:rPr>
              <a:t>                     dall’Unione Europea</a:t>
            </a:r>
            <a:endParaRPr/>
          </a:p>
        </p:txBody>
      </p:sp>
      <p:pic>
        <p:nvPicPr>
          <p:cNvPr id="89" name="Google Shape;89;p1" descr="Immagine che contiene stella, bandiera, blu, Blu intenso&#10;&#10;Il contenuto generato dall'IA potrebbe non essere corretto."/>
          <p:cNvPicPr preferRelativeResize="0"/>
          <p:nvPr/>
        </p:nvPicPr>
        <p:blipFill>
          <a:blip r:embed="rId4">
            <a:alphaModFix/>
          </a:blip>
          <a:stretch>
            <a:fillRect/>
          </a:stretch>
        </p:blipFill>
        <p:spPr>
          <a:xfrm>
            <a:off x="122250" y="6240925"/>
            <a:ext cx="657225" cy="438150"/>
          </a:xfrm>
          <a:prstGeom prst="rect">
            <a:avLst/>
          </a:prstGeom>
          <a:noFill/>
          <a:ln>
            <a:noFill/>
          </a:ln>
        </p:spPr>
      </p:pic>
      <p:sp>
        <p:nvSpPr>
          <p:cNvPr id="8"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9" name="8 - Εικόνα" descr="cc-brand-1.png"/>
          <p:cNvPicPr>
            <a:picLocks noChangeAspect="1"/>
          </p:cNvPicPr>
          <p:nvPr/>
        </p:nvPicPr>
        <p:blipFill>
          <a:blip r:embed="rId5"/>
          <a:stretch>
            <a:fillRect/>
          </a:stretch>
        </p:blipFill>
        <p:spPr>
          <a:xfrm>
            <a:off x="10435299" y="6049608"/>
            <a:ext cx="1559496" cy="8083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5" name="Google Shape;95;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859075" y="2074775"/>
            <a:ext cx="10643700"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None/>
            </a:pPr>
            <a:r>
              <a:rPr lang="en-GB" sz="2800" b="1" i="0" u="none" strike="noStrike" cap="none">
                <a:solidFill>
                  <a:schemeClr val="lt1"/>
                </a:solidFill>
                <a:latin typeface="Candara"/>
                <a:ea typeface="Candara"/>
                <a:cs typeface="Candara"/>
                <a:sym typeface="Candara"/>
              </a:rPr>
              <a:t>LEZIONE 2: Progettare un oggetto funzionale ispirato al patrimonio ceramico locale</a:t>
            </a:r>
            <a:endParaRPr/>
          </a:p>
          <a:p>
            <a:pPr marL="0" marR="0" lvl="0" indent="0" algn="ctr" rtl="0">
              <a:lnSpc>
                <a:spcPct val="100000"/>
              </a:lnSpc>
              <a:spcBef>
                <a:spcPts val="1200"/>
              </a:spcBef>
              <a:spcAft>
                <a:spcPts val="0"/>
              </a:spcAft>
              <a:buClr>
                <a:srgbClr val="000000"/>
              </a:buClr>
              <a:buSzPts val="2800"/>
              <a:buFont typeface="Arial"/>
              <a:buNone/>
            </a:pPr>
            <a:endParaRPr sz="2800" b="0"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2" name="Google Shape;102;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txBox="1"/>
          <p:nvPr/>
        </p:nvSpPr>
        <p:spPr>
          <a:xfrm>
            <a:off x="0" y="89588"/>
            <a:ext cx="9646500"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i="0" u="none" strike="noStrike" cap="none">
                <a:solidFill>
                  <a:srgbClr val="FFFFFF"/>
                </a:solidFill>
                <a:latin typeface="Candara"/>
                <a:ea typeface="Candara"/>
                <a:cs typeface="Candara"/>
                <a:sym typeface="Candara"/>
              </a:rPr>
              <a:t>Obiettivi della Lezione</a:t>
            </a:r>
            <a:endParaRPr sz="2800" b="0" i="0" u="none" strike="noStrike" cap="none">
              <a:solidFill>
                <a:schemeClr val="dk1"/>
              </a:solidFill>
              <a:latin typeface="Times New Roman"/>
              <a:ea typeface="Times New Roman"/>
              <a:cs typeface="Times New Roman"/>
              <a:sym typeface="Times New Roman"/>
            </a:endParaRPr>
          </a:p>
        </p:txBody>
      </p:sp>
      <p:sp>
        <p:nvSpPr>
          <p:cNvPr id="105" name="Google Shape;105;p3"/>
          <p:cNvSpPr txBox="1"/>
          <p:nvPr/>
        </p:nvSpPr>
        <p:spPr>
          <a:xfrm>
            <a:off x="598803" y="972237"/>
            <a:ext cx="11062930" cy="616164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Arial"/>
              <a:buNone/>
            </a:pPr>
            <a:r>
              <a:rPr lang="en-GB" sz="1600" b="1" i="0" u="none" strike="noStrike" cap="none">
                <a:solidFill>
                  <a:srgbClr val="1F1F1F"/>
                </a:solidFill>
                <a:highlight>
                  <a:srgbClr val="F8F9FA"/>
                </a:highlight>
                <a:latin typeface="Candara"/>
                <a:ea typeface="Candara"/>
                <a:cs typeface="Candara"/>
                <a:sym typeface="Candara"/>
              </a:rPr>
              <a:t>Obiettivi della lezione</a:t>
            </a:r>
            <a:endParaRPr sz="1600" b="1" i="0" u="none" strike="noStrike" cap="none">
              <a:solidFill>
                <a:srgbClr val="1F1F1F"/>
              </a:solidFill>
              <a:highlight>
                <a:srgbClr val="F8F9FA"/>
              </a:highlight>
              <a:latin typeface="Candara"/>
              <a:ea typeface="Candara"/>
              <a:cs typeface="Candara"/>
              <a:sym typeface="Candara"/>
            </a:endParaRPr>
          </a:p>
          <a:p>
            <a:pPr marL="457200" marR="0" lvl="0" indent="0" algn="just" rtl="0">
              <a:lnSpc>
                <a:spcPct val="115000"/>
              </a:lnSpc>
              <a:spcBef>
                <a:spcPts val="0"/>
              </a:spcBef>
              <a:spcAft>
                <a:spcPts val="0"/>
              </a:spcAft>
              <a:buNone/>
            </a:pPr>
            <a:r>
              <a:rPr lang="en-GB" sz="1600" b="0" i="0" u="none" strike="noStrike" cap="none">
                <a:solidFill>
                  <a:srgbClr val="000000"/>
                </a:solidFill>
                <a:highlight>
                  <a:srgbClr val="F8F9FA"/>
                </a:highlight>
                <a:latin typeface="Candara"/>
                <a:ea typeface="Candara"/>
                <a:cs typeface="Candara"/>
                <a:sym typeface="Candara"/>
              </a:rPr>
              <a:t>In questa lezione, vi invitiamo a esplorare il valore culturale del patrimonio ceramico locale e a utilizzarlo come ispirazione per progettare e iniziare a dare forma a un oggetto ceramico funzionale. Questa sessione combina narrazione, design creativo e lavorazione manuale dell'argilla, ed è adattabile a qualsiasi tradizione ceramica regionale.</a:t>
            </a:r>
            <a:endParaRPr/>
          </a:p>
          <a:p>
            <a:pPr marL="457200" marR="0" lvl="0" indent="0" algn="just" rtl="0">
              <a:lnSpc>
                <a:spcPct val="115000"/>
              </a:lnSpc>
              <a:spcBef>
                <a:spcPts val="0"/>
              </a:spcBef>
              <a:spcAft>
                <a:spcPts val="0"/>
              </a:spcAft>
              <a:buNone/>
            </a:pPr>
            <a:endParaRPr sz="1600" b="0" i="0" u="none" strike="noStrike" cap="none">
              <a:solidFill>
                <a:srgbClr val="000000"/>
              </a:solidFill>
              <a:highlight>
                <a:srgbClr val="F8F9FA"/>
              </a:highlight>
              <a:latin typeface="Candara"/>
              <a:ea typeface="Candara"/>
              <a:cs typeface="Candara"/>
              <a:sym typeface="Candara"/>
            </a:endParaRPr>
          </a:p>
          <a:p>
            <a:pPr marL="0" marR="0" lvl="0" indent="0" algn="just" rtl="0">
              <a:lnSpc>
                <a:spcPct val="100000"/>
              </a:lnSpc>
              <a:spcBef>
                <a:spcPts val="0"/>
              </a:spcBef>
              <a:spcAft>
                <a:spcPts val="0"/>
              </a:spcAft>
              <a:buNone/>
            </a:pPr>
            <a:r>
              <a:rPr lang="en-GB" sz="1600" b="1" i="0" u="none" strike="noStrike" cap="none">
                <a:solidFill>
                  <a:srgbClr val="000000"/>
                </a:solidFill>
                <a:latin typeface="Candara"/>
                <a:ea typeface="Candara"/>
                <a:cs typeface="Candara"/>
                <a:sym typeface="Candara"/>
              </a:rPr>
              <a:t>Al termine di questa lezione, sarete in grado di:</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Presentare agli studenti il ​​patrimonio ceramico locale come fonte di identità e ispirazione.</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Guidare i partecipanti attraverso un processo di progettazione personale che integra elementi storici con la creatività contemporanea.</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Supportare la realizzazione di oggetti ceramici funzionali utilizzando tecniche di costruzione manuale.</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Promuovere l'apprezzamento culturale, l'espressione di sé e la fiducia nel design.</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Aiutare gli studenti a scoprire come il patrimonio ceramico collega il passato al presente.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Esploreremo queste idee utilizzando l'esempio della Cultura di Narva, una delle più antiche tradizioni ceramiche neolitiche nella regione del Baltico orientale. Questo esempio può essere sostituito da altri esempi regionali, a seconda del contesto.</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
            </a:r>
            <a:br>
              <a:rPr lang="en-GB" sz="1600" b="0" i="0" u="none" strike="noStrike" cap="none">
                <a:solidFill>
                  <a:srgbClr val="000000"/>
                </a:solidFill>
                <a:latin typeface="Candara"/>
                <a:ea typeface="Candara"/>
                <a:cs typeface="Candara"/>
                <a:sym typeface="Candara"/>
              </a:rPr>
            </a:br>
            <a:r>
              <a:rPr lang="en-GB" sz="1600" b="1" i="0" u="none" strike="noStrike" cap="none">
                <a:solidFill>
                  <a:srgbClr val="000000"/>
                </a:solidFill>
                <a:latin typeface="Candara"/>
                <a:ea typeface="Candara"/>
                <a:cs typeface="Candara"/>
                <a:sym typeface="Candara"/>
              </a:rPr>
              <a:t>Punti chiave da trattare (adattandosi al patrimonio culturale locale):</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Materiali utilizzati nella ceramica tradizionale: argille locali, pigmenti naturali, metodi di cottura.</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Forme e funzioni tipiche: recipienti domestici, utensili, oggetti rituali o simbolici.</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Contesto culturale: come la ceramica riflette la vita quotidiana, le credenze, le condizioni ambientali e l'artigianato dell'epoca.</a:t>
            </a:r>
            <a:endParaRPr/>
          </a:p>
          <a:p>
            <a:pPr marL="0" marR="0" lvl="0" indent="0" algn="just" rtl="0">
              <a:lnSpc>
                <a:spcPct val="100000"/>
              </a:lnSpc>
              <a:spcBef>
                <a:spcPts val="0"/>
              </a:spcBef>
              <a:spcAft>
                <a:spcPts val="0"/>
              </a:spcAft>
              <a:buNone/>
            </a:pPr>
            <a:endParaRPr sz="1600" b="0" i="0" u="none" strike="noStrike" cap="none">
              <a:solidFill>
                <a:srgbClr val="000000"/>
              </a:solidFill>
              <a:highlight>
                <a:srgbClr val="F8F9FA"/>
              </a:highlight>
              <a:latin typeface="Candara"/>
              <a:ea typeface="Candara"/>
              <a:cs typeface="Candara"/>
              <a:sym typeface="Candara"/>
            </a:endParaRPr>
          </a:p>
          <a:p>
            <a:pPr marL="45720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chemeClr val="dk1"/>
              </a:buClr>
              <a:buSzPts val="1100"/>
              <a:buFont typeface="Arial"/>
              <a:buNone/>
            </a:pP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g324d98dd386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1" name="Google Shape;111;g324d98dd386_0_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g324d98dd386_0_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g324d98dd386_0_0"/>
          <p:cNvSpPr txBox="1"/>
          <p:nvPr/>
        </p:nvSpPr>
        <p:spPr>
          <a:xfrm>
            <a:off x="-1" y="89588"/>
            <a:ext cx="10910999" cy="107717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2800" b="1" i="0" u="none" strike="noStrike" cap="none">
                <a:solidFill>
                  <a:schemeClr val="lt1"/>
                </a:solidFill>
                <a:latin typeface="Candara"/>
                <a:ea typeface="Candara"/>
                <a:cs typeface="Candara"/>
                <a:sym typeface="Candara"/>
              </a:rPr>
              <a:t>Alla scoperta del patrimonio ceramico locale: la cultura Narva</a:t>
            </a:r>
            <a:endParaRPr/>
          </a:p>
          <a:p>
            <a:pPr marL="457200" marR="0" lvl="1"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14" name="Google Shape;114;g324d98dd386_0_0"/>
          <p:cNvSpPr txBox="1"/>
          <p:nvPr/>
        </p:nvSpPr>
        <p:spPr>
          <a:xfrm>
            <a:off x="598978" y="937587"/>
            <a:ext cx="10460400" cy="460506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All'inizio della sessione, aiutare i partecipanti a riconnettersi con il loro processo creativo. Chiedere loro di ricordare un momento o un dettaglio della Lezione 1 che li ha colpiti, magari qualcosa che hanno apprezzato, trovato sorprendente o che vorrebbero riprovare. Eventualmente invitarli a riflettere sulla sessione precedente: hanno notato delle ceramiche nei loro dintorni, hanno pensato al loro talismano o hanno condiviso la loro esperienza con qualcuno?</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Ora è il momento di spostare l'attenzione sull'ispirazione culturale. Introdurre gli studenti alle antiche tradizioni ceramiche attraverso un esempio locale. Nel nostro caso, si tratta della Cultura Narva, nota per le sue ceramiche distintive. Adattare questa parte utilizzando esempi tratti dal proprio patrimonio ceramico locale. L'obiettivo è stimolare la curiosità e il legame culturale.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Per iniziare, mostrare diverse immagini di antichi oggetti in ceramica, alcuni della Cultura Narva e altri di altre tradizioni. Chiedere agli studenti di indovinare quali appartengono a Narva. Incoraggiali a spiegare il loro ragionamento: quali forme, texture o motivi hanno influenzato le loro ipotesi?</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Dopo aver raccolto le risposte, rivelare le risposte corrette e sfruttare questo momento per presentare la storia delle ceramiche di Narva.</a:t>
            </a:r>
            <a:endParaRPr/>
          </a:p>
          <a:p>
            <a:pPr marL="0" marR="0" lvl="0" indent="0" algn="l" rtl="0">
              <a:lnSpc>
                <a:spcPct val="115000"/>
              </a:lnSpc>
              <a:spcBef>
                <a:spcPts val="1200"/>
              </a:spcBef>
              <a:spcAft>
                <a:spcPts val="1200"/>
              </a:spcAft>
              <a:buClr>
                <a:schemeClr val="dk1"/>
              </a:buClr>
              <a:buSzPts val="1100"/>
              <a:buFont typeface="Arial"/>
              <a:buNone/>
            </a:pPr>
            <a:endParaRPr sz="1500" b="0" i="0" u="none" strike="noStrike" cap="none">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0" name="Google Shape;120;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4"/>
          <p:cNvSpPr txBox="1"/>
          <p:nvPr/>
        </p:nvSpPr>
        <p:spPr>
          <a:xfrm>
            <a:off x="582424" y="89600"/>
            <a:ext cx="10328591"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b="1" i="0" u="none" strike="noStrike" cap="none">
                <a:solidFill>
                  <a:schemeClr val="lt1"/>
                </a:solidFill>
                <a:latin typeface="Candara"/>
                <a:ea typeface="Candara"/>
                <a:cs typeface="Candara"/>
                <a:sym typeface="Candara"/>
              </a:rPr>
              <a:t>Alla scoperta del patrimonio ceramico locale: la cultura Narva</a:t>
            </a:r>
            <a:endParaRPr/>
          </a:p>
          <a:p>
            <a:pPr marL="0" marR="0" lvl="0" indent="0" algn="l" rtl="0">
              <a:lnSpc>
                <a:spcPct val="100000"/>
              </a:lnSpc>
              <a:spcBef>
                <a:spcPts val="0"/>
              </a:spcBef>
              <a:spcAft>
                <a:spcPts val="0"/>
              </a:spcAft>
              <a:buClr>
                <a:schemeClr val="dk1"/>
              </a:buClr>
              <a:buSzPts val="1100"/>
              <a:buFont typeface="Arial"/>
              <a:buNone/>
            </a:pPr>
            <a:endParaRPr sz="2600" b="0" i="0" u="none" strike="noStrike" cap="none">
              <a:solidFill>
                <a:schemeClr val="lt1"/>
              </a:solidFill>
              <a:latin typeface="Candara"/>
              <a:ea typeface="Candara"/>
              <a:cs typeface="Candara"/>
              <a:sym typeface="Candara"/>
            </a:endParaRPr>
          </a:p>
        </p:txBody>
      </p:sp>
      <p:sp>
        <p:nvSpPr>
          <p:cNvPr id="123" name="Google Shape;123;p4"/>
          <p:cNvSpPr txBox="1"/>
          <p:nvPr/>
        </p:nvSpPr>
        <p:spPr>
          <a:xfrm>
            <a:off x="931925" y="984175"/>
            <a:ext cx="9787200" cy="397643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Evidenziare quanto segue: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La Cultura di Narva emerse intorno al 5300 a.C. nella regione dell'attuale Estonia nord-orientale e della Russia nord-occidentale. Prende il nome dal fiume Narva ed è stata una delle prime tradizioni ceramiche conosciute nella regione del Baltico orientale. Gli insediamenti erano situati vicino a corsi d'acqua e le persone vivevano in semi-rifugi o case di legno. La loro vita quotidiana era strettamente legata alla natura: la pesca, la caccia, la raccolta e l'agricoltura primitiva ne determinarono la sopravvivenza.</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I recipienti venivano costruiti a mano con argilla locale (non si usava il tornio), spesso mescolata con materiali organici da tempera come conchiglie frantumate o fibre vegetali.</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Le ceramiche avevano una consistenza ruvida e pareti spesse, il che le rendeva resistenti e funzionali.</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Motivi decorativi – buchi, scanalature e impronte a pettine – venivano applicati prima della cottura e potrebbero aver avuto significati simbolici o rituali.</a:t>
            </a:r>
            <a:endParaRPr/>
          </a:p>
          <a:p>
            <a:pPr marL="0" marR="0" lvl="0" indent="0" algn="just"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Le ceramiche di Narva svolgevano ruoli sia funzionali che culturali, utilizzate nella vita quotidiana per cucinare e conservare, e forse anche in contesti cerimoniali.</a:t>
            </a:r>
            <a:endParaRPr/>
          </a:p>
          <a:p>
            <a:pPr marL="0" marR="0" lvl="0" indent="0" algn="l" rtl="0">
              <a:lnSpc>
                <a:spcPct val="115000"/>
              </a:lnSpc>
              <a:spcBef>
                <a:spcPts val="12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9" name="Google Shape;129;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8"/>
          <p:cNvSpPr txBox="1"/>
          <p:nvPr/>
        </p:nvSpPr>
        <p:spPr>
          <a:xfrm>
            <a:off x="0" y="89588"/>
            <a:ext cx="10911000" cy="107717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2800" b="1" i="0" u="none" strike="noStrike" cap="none">
                <a:solidFill>
                  <a:schemeClr val="lt1"/>
                </a:solidFill>
                <a:latin typeface="Candara"/>
                <a:ea typeface="Candara"/>
                <a:cs typeface="Candara"/>
                <a:sym typeface="Candara"/>
              </a:rPr>
              <a:t>Alla scoperta del patrimonio ceramico locale: la cultura Narva</a:t>
            </a:r>
            <a:endParaRPr/>
          </a:p>
          <a:p>
            <a:pPr marL="457200" marR="0" lvl="1"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Times New Roman"/>
              <a:ea typeface="Times New Roman"/>
              <a:cs typeface="Times New Roman"/>
              <a:sym typeface="Times New Roman"/>
            </a:endParaRPr>
          </a:p>
        </p:txBody>
      </p:sp>
      <p:sp>
        <p:nvSpPr>
          <p:cNvPr id="132" name="Google Shape;132;p8"/>
          <p:cNvSpPr txBox="1"/>
          <p:nvPr/>
        </p:nvSpPr>
        <p:spPr>
          <a:xfrm>
            <a:off x="471527" y="1289973"/>
            <a:ext cx="6098058"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Esistevano due tipi principali di recipienti:</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Grandi recipienti conici (fino a 30 litri) – usati per conservare acqua, cibo o cucinare.</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Ciotole a fondo piatto – probabilmente usate per servire o preparare i pasti.</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Ciò che distingue le ceramiche di Narva è la loro decorazione. Invece di pittura o smaltatura, la superficie era segnata da impressioni semplici ma ritmiche: punti, scanalature, linee pettinate o persino impronte digitali. Questi motivi potrebbero aver racchiuso significati culturali o semplicemente espresso la creatività del creatore.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Anche migliaia di anni dopo, questi recipienti ci parlano: della vita quotidiana, del ritmo e della ripetizione, delle mani che plasmano la terra in qualcosa di utile e bello.</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Questa introduzione fornisce una solida base per il passo successivo: creare oggetti in ceramica personali ispirati al patrimonio, all'identità e all'espressione creativa.</a:t>
            </a: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pic>
        <p:nvPicPr>
          <p:cNvPr id="133" name="Google Shape;133;p8"/>
          <p:cNvPicPr preferRelativeResize="0"/>
          <p:nvPr/>
        </p:nvPicPr>
        <p:blipFill rotWithShape="1">
          <a:blip r:embed="rId4">
            <a:alphaModFix/>
          </a:blip>
          <a:srcRect/>
          <a:stretch/>
        </p:blipFill>
        <p:spPr>
          <a:xfrm>
            <a:off x="7448763" y="1205339"/>
            <a:ext cx="2929991" cy="3626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it-IT" sz="2800" b="1" dirty="0" smtClean="0">
                <a:solidFill>
                  <a:schemeClr val="bg1"/>
                </a:solidFill>
                <a:latin typeface="Candara" pitchFamily="34" charset="0"/>
              </a:rPr>
              <a:t>Grazie per la vostra attenzione</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smtClean="0">
                <a:solidFill>
                  <a:schemeClr val="bg1">
                    <a:lumMod val="50000"/>
                  </a:schemeClr>
                </a:solidFill>
              </a:rPr>
              <a:t>Partner</a:t>
            </a:r>
            <a:r>
              <a:rPr lang="en-GB" sz="2800" b="1" i="0" u="none" strike="noStrike" cap="none" dirty="0" smtClean="0">
                <a:solidFill>
                  <a:schemeClr val="bg1">
                    <a:lumMod val="50000"/>
                  </a:schemeClr>
                </a:solidFill>
                <a:latin typeface="Calibri"/>
                <a:ea typeface="Calibri"/>
                <a:cs typeface="Calibri"/>
                <a:sym typeface="Calibri"/>
              </a:rPr>
              <a:t> </a:t>
            </a:r>
            <a:endParaRPr sz="2800" b="0" i="0" u="none" strike="noStrike" cap="none" dirty="0">
              <a:solidFill>
                <a:schemeClr val="bg1">
                  <a:lumMod val="50000"/>
                </a:schemeClr>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16 - Εικόνα" descr="italian eu.png"/>
          <p:cNvPicPr>
            <a:picLocks noChangeAspect="1"/>
          </p:cNvPicPr>
          <p:nvPr/>
        </p:nvPicPr>
        <p:blipFill>
          <a:blip r:embed="rId12"/>
          <a:stretch>
            <a:fillRect/>
          </a:stretch>
        </p:blipFill>
        <p:spPr>
          <a:xfrm>
            <a:off x="263352" y="6165304"/>
            <a:ext cx="2276793" cy="590632"/>
          </a:xfrm>
          <a:prstGeom prst="rect">
            <a:avLst/>
          </a:prstGeom>
        </p:spPr>
      </p:pic>
      <p:sp>
        <p:nvSpPr>
          <p:cNvPr id="15"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16" name="8 - Εικόνα" descr="cc-brand-1.png"/>
          <p:cNvPicPr>
            <a:picLocks noChangeAspect="1"/>
          </p:cNvPicPr>
          <p:nvPr/>
        </p:nvPicPr>
        <p:blipFill>
          <a:blip r:embed="rId13"/>
          <a:stretch>
            <a:fillRect/>
          </a:stretch>
        </p:blipFill>
        <p:spPr>
          <a:xfrm>
            <a:off x="10435299" y="6049608"/>
            <a:ext cx="1559496" cy="808392"/>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890</Words>
  <Application>Microsoft Office PowerPoint</Application>
  <PresentationFormat>Προσαρμογή</PresentationFormat>
  <Paragraphs>54</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2026-04-27T07:19:46Z</dcterms:modified>
</cp:coreProperties>
</file>