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2" r:id="rId4"/>
    <p:sldId id="263" r:id="rId5"/>
    <p:sldId id="264" r:id="rId6"/>
    <p:sldId id="268" r:id="rId7"/>
    <p:sldId id="269" r:id="rId8"/>
  </p:sldIdLst>
  <p:sldSz cx="12192000" cy="6858000"/>
  <p:notesSz cx="6858000" cy="9144000"/>
  <p:embeddedFontLst>
    <p:embeddedFont>
      <p:font typeface="Candara" pitchFamily="34" charset="0"/>
      <p:regular r:id="rId10"/>
      <p:bold r:id="rId11"/>
      <p:italic r:id="rId12"/>
      <p:boldItalic r:id="rId13"/>
    </p:embeddedFon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qEiIN3RAblEvB1WG6b5dMB32Lu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vier CP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96" y="-1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customschemas.google.com/relationships/presentationmetadata" Target="meta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9" name="Google Shape;12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24db71f72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8" name="Google Shape;138;g324db71f72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7" name="Google Shape;1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24db71f72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3" name="Google Shape;183;g324db71f72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xmlns="" id="{7CE864AF-9100-B1E2-3CE1-A8F8264B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>
            <a:extLst>
              <a:ext uri="{FF2B5EF4-FFF2-40B4-BE49-F238E27FC236}">
                <a16:creationId xmlns:a16="http://schemas.microsoft.com/office/drawing/2014/main" xmlns="" id="{E8E312FE-9819-45CA-287D-E609954F5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>
            <a:extLst>
              <a:ext uri="{FF2B5EF4-FFF2-40B4-BE49-F238E27FC236}">
                <a16:creationId xmlns:a16="http://schemas.microsoft.com/office/drawing/2014/main" xmlns="" id="{DDD2812F-56FD-D69C-07DB-C565E6406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35278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7360" y="401642"/>
            <a:ext cx="1957279" cy="195727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"/>
          <p:cNvSpPr txBox="1"/>
          <p:nvPr/>
        </p:nvSpPr>
        <p:spPr>
          <a:xfrm>
            <a:off x="0" y="3247463"/>
            <a:ext cx="12192000" cy="1384954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PROGRAMMA FORMATIVO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UNITÀ DI APPRENDIMENTO  2: Creatività ed Eco-Design attraverso l’Arte della Ceramica e il Patrimonio</a:t>
            </a:r>
            <a:endParaRPr sz="2800" b="1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0" name="Google Shape;80;p1"/>
          <p:cNvSpPr txBox="1"/>
          <p:nvPr/>
        </p:nvSpPr>
        <p:spPr>
          <a:xfrm>
            <a:off x="3156857" y="2566090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" name="Google Shape;82;p1"/>
          <p:cNvSpPr txBox="1"/>
          <p:nvPr/>
        </p:nvSpPr>
        <p:spPr>
          <a:xfrm>
            <a:off x="78000" y="6179575"/>
            <a:ext cx="2425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                    Co- finanziato </a:t>
            </a:r>
            <a:endParaRPr sz="1200" b="1">
              <a:solidFill>
                <a:srgbClr val="00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                    dall’Unione Europea</a:t>
            </a:r>
            <a:endParaRPr/>
          </a:p>
        </p:txBody>
      </p:sp>
      <p:pic>
        <p:nvPicPr>
          <p:cNvPr id="83" name="Google Shape;83;p1" descr="Immagine che contiene stella, bandiera, blu, Blu intenso&#10;&#10;Il contenuto generato dall'IA potrebbe non essere corretto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000" y="6237550"/>
            <a:ext cx="657225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- Ορθογώνιο"/>
          <p:cNvSpPr/>
          <p:nvPr/>
        </p:nvSpPr>
        <p:spPr>
          <a:xfrm>
            <a:off x="2514419" y="6193624"/>
            <a:ext cx="7848872" cy="6001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1100" i="1" dirty="0" smtClean="0">
                <a:latin typeface="Candara" pitchFamily="34" charset="0"/>
              </a:rPr>
              <a:t>Questo progetto è stato finanziato con il sostegno della Commissione Europea. Il contenuto riflette esclusivamente le opinioni dell'autore e la Commissione non può essere ritenuta responsabile per qualsiasi uso che possa essere fatto delle informazioni in esso contenute.</a:t>
            </a:r>
            <a:endParaRPr lang="it-IT" sz="1100" i="1" dirty="0">
              <a:latin typeface="Candara" pitchFamily="34" charset="0"/>
            </a:endParaRPr>
          </a:p>
        </p:txBody>
      </p:sp>
      <p:pic>
        <p:nvPicPr>
          <p:cNvPr id="9" name="8 - Εικόνα" descr="cc-bran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5299" y="6049608"/>
            <a:ext cx="1559496" cy="8083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09" y="6258460"/>
            <a:ext cx="509952" cy="50995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"/>
          <p:cNvSpPr/>
          <p:nvPr/>
        </p:nvSpPr>
        <p:spPr>
          <a:xfrm>
            <a:off x="738554" y="1590682"/>
            <a:ext cx="10876084" cy="2858225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2"/>
          <p:cNvSpPr txBox="1"/>
          <p:nvPr/>
        </p:nvSpPr>
        <p:spPr>
          <a:xfrm>
            <a:off x="1004675" y="1907425"/>
            <a:ext cx="10279800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32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LEZIONE 3: L’arte del Design della Ceramica e la Decorazione</a:t>
            </a:r>
            <a:endParaRPr sz="3200" b="1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9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9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9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9"/>
          <p:cNvSpPr txBox="1"/>
          <p:nvPr/>
        </p:nvSpPr>
        <p:spPr>
          <a:xfrm>
            <a:off x="0" y="89588"/>
            <a:ext cx="109110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5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Attività Interattiva: Laboratorio Pratico di Smaltatura</a:t>
            </a:r>
            <a:endParaRPr sz="35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5" name="Google Shape;135;p9"/>
          <p:cNvSpPr txBox="1"/>
          <p:nvPr/>
        </p:nvSpPr>
        <p:spPr>
          <a:xfrm>
            <a:off x="484053" y="1042926"/>
            <a:ext cx="10911000" cy="431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Obiettivi: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Osservare come la smaltatura modifica l'aspetto, la sensazione al tatto e la resistenza di un pezzo di ceramica.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Applicare tecniche di smaltatura semplici e accessibili utilizzando pennelli e bastoncini di legno.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Supportare l'espressione personale e lo stile individuale attraverso una sperimentazione consapevole con gli smalti.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Incoraggiare l'apprendimento tra pari e la riflessione condivisa durante il processo creativo.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Materiali necessari: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Una selezione di smalti in colori naturali (opachi, lucidi, trasparenti o opachi).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Strumenti di base per la smaltatura: pennelli morbidi, bastoncini di legno, spugne.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Contenitori per l'acqua, panni, guanti, grembiuli o tovaglie protettive.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Mensole o vassoi per asciugare i pezzi smaltati prima della cottura.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Procedimento: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Ora che le forme sono pronte, è il momento di dar loro vita con il colore e la finitura. In questa parte della sessione, gli studenti sperimentano gli smalti utilizzando tecniche semplici e tattili come la pennellata o l'applicazione con bastoncini di legno, un metodo ispirato all'estetica artigianale delle ceramiche della cultura Narva.</a:t>
            </a:r>
            <a:endParaRPr/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g324db71f721_0_16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324db71f721_0_16"/>
          <p:cNvSpPr/>
          <p:nvPr/>
        </p:nvSpPr>
        <p:spPr>
          <a:xfrm>
            <a:off x="360486" y="0"/>
            <a:ext cx="10698900" cy="735900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324db71f721_0_16"/>
          <p:cNvSpPr/>
          <p:nvPr/>
        </p:nvSpPr>
        <p:spPr>
          <a:xfrm>
            <a:off x="0" y="1"/>
            <a:ext cx="10911000" cy="73590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324db71f721_0_16"/>
          <p:cNvSpPr txBox="1"/>
          <p:nvPr/>
        </p:nvSpPr>
        <p:spPr>
          <a:xfrm>
            <a:off x="0" y="89588"/>
            <a:ext cx="109110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35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Attività Interattiva: Laboratorio Pratico di Smaltatura</a:t>
            </a:r>
            <a:endParaRPr sz="36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4" name="Google Shape;144;g324db71f721_0_16"/>
          <p:cNvSpPr txBox="1"/>
          <p:nvPr/>
        </p:nvSpPr>
        <p:spPr>
          <a:xfrm>
            <a:off x="484053" y="973651"/>
            <a:ext cx="10911000" cy="2573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Fornire una selezione di smalti in alcune tonalità naturali (opachi o lucidi) e spiegare come diverse finiture possano modificare l'aspetto e la sensazione al tatto dell'oggetto. Incoraggiare i partecipanti a riflettere sul contrasto, sulla consistenza e sul significato personale mentre scelgono colori e motivi.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Invitare gli studenti a esplorare liberamente, sovrapponendo o combinando gli smalti, aggiungendo piccoli dettagli o simboli. Mantenere un'atmosfera calma e concentrata: musica o conversazioni a bassa voce possono aiutare a mantenere un flusso meditativo. Questo è anche un ottimo momento per lo scambio tra pari: i partecipanti possono camminare, osservare il lavoro degli altri e offrire feedback gentili e curiosi.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Una volta terminato, aiutare tutti a posizionare i propri pezzi nell'area di asciugatura, pronti per la cottura finale.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1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 txBox="1"/>
          <p:nvPr/>
        </p:nvSpPr>
        <p:spPr>
          <a:xfrm>
            <a:off x="0" y="89588"/>
            <a:ext cx="10911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Discussione e Riflessione</a:t>
            </a:r>
            <a:endParaRPr sz="36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3" name="Google Shape;153;p11"/>
          <p:cNvSpPr txBox="1"/>
          <p:nvPr/>
        </p:nvSpPr>
        <p:spPr>
          <a:xfrm>
            <a:off x="484053" y="973651"/>
            <a:ext cx="10911000" cy="30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Rifletti sull'esperienza di trasformare i tuoi pezzi in ceramica con la smaltatura. Discuti di cosa hai trovato più impegnativo e quali tecniche o colori hai trovato più efficaci. Questa riflessione aiuta a consolidare le competenze acquisite e ti prepara per ulteriori progetti in ceramica, migliorando sia le tue capacità tecniche che la tua espressione creativa.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Domande per la discussione di gruppo:</a:t>
            </a:r>
            <a:endParaRPr sz="1600" b="1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Quale tecnica di smaltatura hai scelto di utilizzare e perché?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In che modo questa tecnica ti ha aiutato a ottenere l'effetto desiderato sul tuo pezzo in ceramica?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Quali colori hai scelto per la smaltatura e in che modo ritieni che abbiano contribuito all'aspetto finale del tuo pezzo?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Ci sono state combinazioni di colori o effetti che hanno funzionato particolarmente bene?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g324db71f721_0_34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324db71f721_0_34"/>
          <p:cNvSpPr/>
          <p:nvPr/>
        </p:nvSpPr>
        <p:spPr>
          <a:xfrm>
            <a:off x="360486" y="-1"/>
            <a:ext cx="10698900" cy="735900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324db71f721_0_34"/>
          <p:cNvSpPr/>
          <p:nvPr/>
        </p:nvSpPr>
        <p:spPr>
          <a:xfrm>
            <a:off x="0" y="0"/>
            <a:ext cx="10911000" cy="73590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324db71f721_0_34"/>
          <p:cNvSpPr txBox="1"/>
          <p:nvPr/>
        </p:nvSpPr>
        <p:spPr>
          <a:xfrm>
            <a:off x="484050" y="89600"/>
            <a:ext cx="9162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Giro di Feedback e Riassunto</a:t>
            </a:r>
            <a:endParaRPr sz="5200" b="1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9" name="Google Shape;189;g324db71f721_0_34"/>
          <p:cNvSpPr txBox="1"/>
          <p:nvPr/>
        </p:nvSpPr>
        <p:spPr>
          <a:xfrm>
            <a:off x="484050" y="1046750"/>
            <a:ext cx="10206600" cy="4222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highlight>
                  <a:schemeClr val="lt1"/>
                </a:highlight>
                <a:latin typeface="Candara"/>
                <a:ea typeface="Candara"/>
                <a:cs typeface="Candara"/>
                <a:sym typeface="Candara"/>
              </a:rPr>
              <a:t>Per concludere l'unità di apprendimento, create uno spazio accogliente e di supporto in cui i partecipanti possano riflettere su ciò che hanno fatto, su come si sono sentiti durante il processo e su cosa questa esperienza ha significato per loro personalmente.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highlight>
                <a:schemeClr val="lt1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highlight>
                  <a:schemeClr val="lt1"/>
                </a:highlight>
                <a:latin typeface="Candara"/>
                <a:ea typeface="Candara"/>
                <a:cs typeface="Candara"/>
                <a:sym typeface="Candara"/>
              </a:rPr>
              <a:t>Potete farlo in un cerchio di gruppo, o individualmente con il disegno, la scrittura o la narrazione, a seconda delle esigenze e del livello di comfort del gruppo. Invece di un feedback formale, concentratevi sull'espressione personale e sulla riflessione emotiva.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highlight>
                <a:schemeClr val="lt1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highlight>
                  <a:schemeClr val="lt1"/>
                </a:highlight>
                <a:latin typeface="Candara"/>
                <a:ea typeface="Candara"/>
                <a:cs typeface="Candara"/>
                <a:sym typeface="Candara"/>
              </a:rPr>
              <a:t>Potreste utilizzare alcune semplici domande guida come: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highlight>
                  <a:schemeClr val="lt1"/>
                </a:highlight>
                <a:latin typeface="Candara"/>
                <a:ea typeface="Candara"/>
                <a:cs typeface="Candara"/>
                <a:sym typeface="Candara"/>
              </a:rPr>
              <a:t>Qual è stato il tuo momento preferito in queste sessioni?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highlight>
                  <a:schemeClr val="lt1"/>
                </a:highlight>
                <a:latin typeface="Candara"/>
                <a:ea typeface="Candara"/>
                <a:cs typeface="Candara"/>
                <a:sym typeface="Candara"/>
              </a:rPr>
              <a:t>Cosa hai provato quando hai toccato l'argilla per la prima volta?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highlight>
                  <a:schemeClr val="lt1"/>
                </a:highlight>
                <a:latin typeface="Candara"/>
                <a:ea typeface="Candara"/>
                <a:cs typeface="Candara"/>
                <a:sym typeface="Candara"/>
              </a:rPr>
              <a:t>Quale oggetto ti è piaciuto di più realizzare e perché?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highlight>
                  <a:schemeClr val="lt1"/>
                </a:highlight>
                <a:latin typeface="Candara"/>
                <a:ea typeface="Candara"/>
                <a:cs typeface="Candara"/>
                <a:sym typeface="Candara"/>
              </a:rPr>
              <a:t>Ora ti senti più sicuro della tua creatività?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highlight>
                  <a:schemeClr val="lt1"/>
                </a:highlight>
                <a:latin typeface="Candara"/>
                <a:ea typeface="Candara"/>
                <a:cs typeface="Candara"/>
                <a:sym typeface="Candara"/>
              </a:rPr>
              <a:t>Come descriveresti il ​​tuo oggetto in ceramica a un amico o a un familiare?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highlight>
                  <a:schemeClr val="lt1"/>
                </a:highlight>
                <a:latin typeface="Candara"/>
                <a:ea typeface="Candara"/>
                <a:cs typeface="Candara"/>
                <a:sym typeface="Candara"/>
              </a:rPr>
              <a:t>Cosa hai imparato su te stesso lavorando con le mani?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xmlns="" id="{9EA4C163-C377-5F3F-82D3-4A560710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>
            <a:extLst>
              <a:ext uri="{FF2B5EF4-FFF2-40B4-BE49-F238E27FC236}">
                <a16:creationId xmlns:a16="http://schemas.microsoft.com/office/drawing/2014/main" xmlns="" id="{45074A1D-3119-10C1-BCB2-7F9F0E0F98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>
            <a:extLst>
              <a:ext uri="{FF2B5EF4-FFF2-40B4-BE49-F238E27FC236}">
                <a16:creationId xmlns:a16="http://schemas.microsoft.com/office/drawing/2014/main" xmlns="" id="{BE77E335-EF72-CE4C-DC9F-3366EF8DE954}"/>
              </a:ext>
            </a:extLst>
          </p:cNvPr>
          <p:cNvSpPr txBox="1"/>
          <p:nvPr/>
        </p:nvSpPr>
        <p:spPr>
          <a:xfrm>
            <a:off x="0" y="2708872"/>
            <a:ext cx="12191999" cy="52318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800"/>
            </a:pPr>
            <a:r>
              <a:rPr lang="it-IT" sz="2800" b="1" dirty="0" smtClean="0">
                <a:solidFill>
                  <a:schemeClr val="bg1"/>
                </a:solidFill>
                <a:latin typeface="Candara" pitchFamily="34" charset="0"/>
              </a:rPr>
              <a:t>Grazie per la vostra attenzione</a:t>
            </a:r>
          </a:p>
        </p:txBody>
      </p:sp>
      <p:sp>
        <p:nvSpPr>
          <p:cNvPr id="80" name="Google Shape;80;p5">
            <a:extLst>
              <a:ext uri="{FF2B5EF4-FFF2-40B4-BE49-F238E27FC236}">
                <a16:creationId xmlns:a16="http://schemas.microsoft.com/office/drawing/2014/main" xmlns="" id="{5BC8D6D7-24F3-A431-1DB9-07722AF93252}"/>
              </a:ext>
            </a:extLst>
          </p:cNvPr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5" descr="A logo of a person holding a pen&#10;&#10;Description automatically generated">
            <a:extLst>
              <a:ext uri="{FF2B5EF4-FFF2-40B4-BE49-F238E27FC236}">
                <a16:creationId xmlns:a16="http://schemas.microsoft.com/office/drawing/2014/main" xmlns="" id="{F9D1DA8D-D4C4-7907-0694-F8605C2383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64" y="4406422"/>
            <a:ext cx="1018108" cy="10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0;p5">
            <a:extLst>
              <a:ext uri="{FF2B5EF4-FFF2-40B4-BE49-F238E27FC236}">
                <a16:creationId xmlns:a16="http://schemas.microsoft.com/office/drawing/2014/main" xmlns="" id="{60AE485B-6786-A879-4B54-0B8C00087AB2}"/>
              </a:ext>
            </a:extLst>
          </p:cNvPr>
          <p:cNvSpPr txBox="1"/>
          <p:nvPr/>
        </p:nvSpPr>
        <p:spPr>
          <a:xfrm>
            <a:off x="3218507" y="3480723"/>
            <a:ext cx="6096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1600"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Partner</a:t>
            </a:r>
            <a:r>
              <a:rPr lang="en-GB" sz="2800" b="1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0" i="0" u="none" strike="noStrike" cap="none" dirty="0">
              <a:solidFill>
                <a:schemeClr val="bg1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A green text on a black background&#10;&#10;Description automatically generated">
            <a:extLst>
              <a:ext uri="{FF2B5EF4-FFF2-40B4-BE49-F238E27FC236}">
                <a16:creationId xmlns:a16="http://schemas.microsoft.com/office/drawing/2014/main" xmlns="" id="{3B45D439-3297-79AA-CACA-7096D6D5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2338" y="4752724"/>
            <a:ext cx="16764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EACFF9F-2E19-236D-B5DE-BA61F8D4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9614" y="4704157"/>
            <a:ext cx="8667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red bird on a green leaf&#10;&#10;Description automatically generated">
            <a:extLst>
              <a:ext uri="{FF2B5EF4-FFF2-40B4-BE49-F238E27FC236}">
                <a16:creationId xmlns:a16="http://schemas.microsoft.com/office/drawing/2014/main" xmlns="" id="{64376610-9F6A-7D97-9F5A-E9A5DBD2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7265" y="4723206"/>
            <a:ext cx="97155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787E2769-AEC9-4756-9372-748CDF9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5659" y="4630211"/>
            <a:ext cx="12573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building with red lights&#10;&#10;Description automatically generated">
            <a:extLst>
              <a:ext uri="{FF2B5EF4-FFF2-40B4-BE49-F238E27FC236}">
                <a16:creationId xmlns:a16="http://schemas.microsoft.com/office/drawing/2014/main" xmlns="" id="{31B41789-03F6-70DF-6C37-3B809119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8717" y="4619374"/>
            <a:ext cx="7715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xmlns="" id="{C9B3BA7D-83AB-3CA7-81BA-35DE5F9E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3732" y="4843604"/>
            <a:ext cx="1881904" cy="30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16 - Εικόνα" descr="italian eu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3352" y="6165304"/>
            <a:ext cx="2276793" cy="590632"/>
          </a:xfrm>
          <a:prstGeom prst="rect">
            <a:avLst/>
          </a:prstGeom>
        </p:spPr>
      </p:pic>
      <p:sp>
        <p:nvSpPr>
          <p:cNvPr id="15" name="7 - Ορθογώνιο"/>
          <p:cNvSpPr/>
          <p:nvPr/>
        </p:nvSpPr>
        <p:spPr>
          <a:xfrm>
            <a:off x="2514419" y="6193624"/>
            <a:ext cx="7848872" cy="6001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1100" i="1" dirty="0" smtClean="0">
                <a:latin typeface="Candara" pitchFamily="34" charset="0"/>
              </a:rPr>
              <a:t>Questo progetto è stato finanziato con il sostegno della Commissione Europea. Il contenuto riflette esclusivamente le opinioni dell'autore e la Commissione non può essere ritenuta responsabile per qualsiasi uso che possa essere fatto delle informazioni in esso contenute.</a:t>
            </a:r>
            <a:endParaRPr lang="it-IT" sz="1100" i="1" dirty="0">
              <a:latin typeface="Candara" pitchFamily="34" charset="0"/>
            </a:endParaRPr>
          </a:p>
        </p:txBody>
      </p:sp>
      <p:pic>
        <p:nvPicPr>
          <p:cNvPr id="16" name="8 - Εικόνα" descr="cc-brand-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35299" y="6049608"/>
            <a:ext cx="1559496" cy="8083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2911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1"/>
  <p:tag name="ISPRING_CUSTOM_TIMING_USED" val="0"/>
  <p:tag name="GENSWF_SLIDE_UID" val="{566D9898-A9F0-4ABE-A76C-E164E5C73CE1}:274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765</Words>
  <Application>Microsoft Office PowerPoint</Application>
  <PresentationFormat>Προσαρμογή</PresentationFormat>
  <Paragraphs>51</Paragraphs>
  <Slides>7</Slides>
  <Notes>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2" baseType="lpstr">
      <vt:lpstr>Arial</vt:lpstr>
      <vt:lpstr>Candara</vt:lpstr>
      <vt:lpstr>Calibri</vt:lpstr>
      <vt:lpstr>Times New Roman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Maria Fernandez</dc:creator>
  <cp:lastModifiedBy>Νικολέττα</cp:lastModifiedBy>
  <cp:revision>1</cp:revision>
  <dcterms:created xsi:type="dcterms:W3CDTF">2024-06-10T15:48:53Z</dcterms:created>
  <dcterms:modified xsi:type="dcterms:W3CDTF">2026-04-27T07:20:37Z</dcterms:modified>
</cp:coreProperties>
</file>