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ndara" pitchFamily="34" charset="0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kWyz9w2YtOWYRpThR8RgUcjNX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96" y="-1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xmlns="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:a16="http://schemas.microsoft.com/office/drawing/2014/main" xmlns="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:a16="http://schemas.microsoft.com/office/drawing/2014/main" xmlns="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52781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249f71c4c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g3249f71c4c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.png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0" y="401642"/>
            <a:ext cx="1957279" cy="195727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0" y="3142591"/>
            <a:ext cx="12192000" cy="1384954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PROGRAMMA FORMATIVO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UNITA’ DI APPRENDIMENTO 3: Imprenditorialita’</a:t>
            </a:r>
            <a:endParaRPr sz="28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3156857" y="256609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18000" y="6164825"/>
            <a:ext cx="2216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                    Co- finanziato </a:t>
            </a:r>
            <a:endParaRPr sz="1200" b="1">
              <a:solidFill>
                <a:srgbClr val="00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                    dall’Unione Europea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 descr="Immagine che contiene stella, bandiera, blu, Blu intenso&#10;&#10;Il contenuto generato dall'IA potrebbe non essere corretto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000" y="6222800"/>
            <a:ext cx="657225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- Ορθογώνιο"/>
          <p:cNvSpPr/>
          <p:nvPr/>
        </p:nvSpPr>
        <p:spPr>
          <a:xfrm>
            <a:off x="2514419" y="6193624"/>
            <a:ext cx="7848872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100" i="1" dirty="0" smtClean="0">
                <a:latin typeface="Candara" pitchFamily="34" charset="0"/>
              </a:rPr>
              <a:t>Questo progetto è stato finanziato con il sostegno della Commissione Europea. Il contenuto riflette esclusivamente le opinioni dell'autore e la Commissione non può essere ritenuta responsabile per qualsiasi uso che possa essere fatto delle informazioni in esso contenute.</a:t>
            </a:r>
            <a:endParaRPr lang="it-IT" sz="1100" i="1" dirty="0">
              <a:latin typeface="Candara" pitchFamily="34" charset="0"/>
            </a:endParaRPr>
          </a:p>
        </p:txBody>
      </p:sp>
      <p:pic>
        <p:nvPicPr>
          <p:cNvPr id="9" name="8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5299" y="6049608"/>
            <a:ext cx="1559496" cy="8083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xmlns="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:a16="http://schemas.microsoft.com/office/drawing/2014/main" xmlns="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:a16="http://schemas.microsoft.com/office/drawing/2014/main" xmlns="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52318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it-IT" sz="2800" b="1" dirty="0" smtClean="0">
                <a:solidFill>
                  <a:schemeClr val="bg1"/>
                </a:solidFill>
                <a:latin typeface="Candara" pitchFamily="34" charset="0"/>
              </a:rPr>
              <a:t>Grazie per la vostra attenzione</a:t>
            </a:r>
          </a:p>
        </p:txBody>
      </p:sp>
      <p:sp>
        <p:nvSpPr>
          <p:cNvPr id="80" name="Google Shape;80;p5">
            <a:extLst>
              <a:ext uri="{FF2B5EF4-FFF2-40B4-BE49-F238E27FC236}">
                <a16:creationId xmlns:a16="http://schemas.microsoft.com/office/drawing/2014/main" xmlns="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:a16="http://schemas.microsoft.com/office/drawing/2014/main" xmlns="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:a16="http://schemas.microsoft.com/office/drawing/2014/main" xmlns="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600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Partner</a:t>
            </a:r>
            <a:r>
              <a:rPr lang="en-GB" sz="2800" b="1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:a16="http://schemas.microsoft.com/office/drawing/2014/main" xmlns="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:a16="http://schemas.microsoft.com/office/drawing/2014/main" xmlns="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xmlns="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6 - Εικόνα" descr="italian eu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3352" y="6165304"/>
            <a:ext cx="2276793" cy="590632"/>
          </a:xfrm>
          <a:prstGeom prst="rect">
            <a:avLst/>
          </a:prstGeom>
        </p:spPr>
      </p:pic>
      <p:sp>
        <p:nvSpPr>
          <p:cNvPr id="15" name="7 - Ορθογώνιο"/>
          <p:cNvSpPr/>
          <p:nvPr/>
        </p:nvSpPr>
        <p:spPr>
          <a:xfrm>
            <a:off x="2514419" y="6193624"/>
            <a:ext cx="7848872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100" i="1" dirty="0" smtClean="0">
                <a:latin typeface="Candara" pitchFamily="34" charset="0"/>
              </a:rPr>
              <a:t>Questo progetto è stato finanziato con il sostegno della Commissione Europea. Il contenuto riflette esclusivamente le opinioni dell'autore e la Commissione non può essere ritenuta responsabile per qualsiasi uso che possa essere fatto delle informazioni in esso contenute.</a:t>
            </a:r>
            <a:endParaRPr lang="it-IT" sz="1100" i="1" dirty="0">
              <a:latin typeface="Candara" pitchFamily="34" charset="0"/>
            </a:endParaRPr>
          </a:p>
        </p:txBody>
      </p:sp>
      <p:pic>
        <p:nvPicPr>
          <p:cNvPr id="16" name="8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35299" y="6049608"/>
            <a:ext cx="1559496" cy="808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911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/>
          <p:nvPr/>
        </p:nvSpPr>
        <p:spPr>
          <a:xfrm>
            <a:off x="738554" y="1590682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-103750" y="1740952"/>
            <a:ext cx="12192000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LEZIONE 1: </a:t>
            </a:r>
            <a:endParaRPr sz="28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Comprendere il Patrimonio e il suo potenziale imprenditoriale</a:t>
            </a:r>
            <a:endParaRPr sz="28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9950" y="4637600"/>
            <a:ext cx="3789297" cy="213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0" y="89588"/>
            <a:ext cx="9646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INTRODUZIONE AL PATRIMONIO (1/2) 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484053" y="1608653"/>
            <a:ext cx="10206600" cy="40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Patrimonio culturale</a:t>
            </a:r>
            <a:endParaRPr sz="1800" b="0" i="0" u="none" strike="noStrike" cap="none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ndara"/>
              <a:buChar char="●"/>
            </a:pPr>
            <a:r>
              <a:rPr lang="en-GB" sz="18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Definizione:</a:t>
            </a:r>
            <a:r>
              <a:rPr lang="en-GB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Il patrimonio culturale si riferisce all'eredità di manufatti tangibili e attributi intangibili di un gruppo o di una società, ereditati dalle generazioni passate.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ndara"/>
              <a:buChar char="●"/>
            </a:pPr>
            <a:r>
              <a:rPr lang="en-GB" sz="18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Esempi:</a:t>
            </a:r>
            <a:r>
              <a:rPr lang="en-GB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Monumenti, manufatti, manoscritti e tradizioni come musica, danza e feste.</a:t>
            </a: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800"/>
              <a:buFont typeface="Candara"/>
              <a:buChar char="●"/>
            </a:pPr>
            <a:r>
              <a:rPr lang="en-GB" sz="18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Importanza: </a:t>
            </a:r>
            <a:r>
              <a:rPr lang="en-GB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Rappresenta la storia, i valori e i successi di una società, fungendo da ponte tra passato, presente e futuro.</a:t>
            </a: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Patrimonio naturale</a:t>
            </a:r>
            <a:endParaRPr sz="1800" b="1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ndara"/>
              <a:buChar char="●"/>
            </a:pPr>
            <a:r>
              <a:rPr lang="en-GB" sz="18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Definizione:</a:t>
            </a:r>
            <a:r>
              <a:rPr lang="en-GB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Il patrimonio naturale comprende caratteristiche naturali, formazioni geologiche e fisiografiche e aree di significativo valore scientifico, conservativo o estetico.</a:t>
            </a: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1F1F"/>
              </a:buClr>
              <a:buSzPts val="1800"/>
              <a:buFont typeface="Candara"/>
              <a:buChar char="●"/>
            </a:pPr>
            <a:r>
              <a:rPr lang="en-GB" sz="18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Esempi:</a:t>
            </a:r>
            <a:r>
              <a:rPr lang="en-GB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parchi nazionali, riserve naturali, paesaggi e formazioni naturali come cascate e montagne.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ndara"/>
              <a:buChar char="●"/>
            </a:pPr>
            <a:r>
              <a:rPr lang="en-GB" sz="18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Importanza: </a:t>
            </a:r>
            <a:r>
              <a:rPr lang="en-GB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Fornisce informazioni sulla storia della Terra, sostiene la biodiversità e offre benefici ecologici e ricreativi.</a:t>
            </a: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484053" y="918849"/>
            <a:ext cx="60980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Definire il Patrimonio Culturale e Naturale </a:t>
            </a:r>
            <a:endParaRPr sz="2000" b="1" i="0" u="none" strike="noStrike" cap="none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0" y="89588"/>
            <a:ext cx="9646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INTRODUZIONE AL PATRIMONIO</a:t>
            </a:r>
            <a:r>
              <a:rPr lang="en-GB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(2/2) 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484053" y="1501703"/>
            <a:ext cx="11476800" cy="5390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6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Tutela del patrimonio</a:t>
            </a:r>
            <a:endParaRPr sz="1600" b="1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600" b="1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238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ndara"/>
              <a:buChar char="●"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</a:t>
            </a:r>
            <a:r>
              <a:rPr lang="en-GB" sz="16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ignificato culturale: </a:t>
            </a: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Protegge l'identità e la continuità delle comunità, promuovendo il senso di appartenenza e di orgoglio.</a:t>
            </a: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23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ndara"/>
              <a:buChar char="●"/>
            </a:pPr>
            <a:r>
              <a:rPr lang="en-GB" sz="16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Valore educativo: </a:t>
            </a: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Funge da strumento di apprendimento e ricerca, offrendo spunti sulla storia, la cultura e le conquiste dell'umanità.</a:t>
            </a: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23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ndara"/>
              <a:buChar char="●"/>
            </a:pPr>
            <a:r>
              <a:rPr lang="en-GB" sz="16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Benefici economici: A</a:t>
            </a: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ttrae il turismo, crea posti di lavoro e sostiene le economie locali.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23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500"/>
              <a:buFont typeface="Candara"/>
              <a:buChar char="●"/>
            </a:pPr>
            <a:r>
              <a:rPr lang="en-GB" sz="16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Protezione ambientale: </a:t>
            </a: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I siti del patrimonio naturale svolgono un ruolo cruciale negli sforzi di conservazione e nel mantenimento della biodiversità.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6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Ruolo nella promozione della comunità e dell'identità</a:t>
            </a:r>
            <a:endParaRPr sz="1600" b="1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238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ndara"/>
              <a:buChar char="●"/>
            </a:pPr>
            <a:r>
              <a:rPr lang="en-GB" sz="16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Legame comunitario:</a:t>
            </a: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il patrimonio condiviso promuove l'unità e la solidarietà all'interno delle comunità.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228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1F1F"/>
              </a:buClr>
              <a:buSzPts val="1500"/>
              <a:buFont typeface="Candara"/>
              <a:buNone/>
            </a:pPr>
            <a:endParaRPr sz="1600" b="1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23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ndara"/>
              <a:buChar char="●"/>
            </a:pPr>
            <a:r>
              <a:rPr lang="en-GB" sz="16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Formazione dell'identità:</a:t>
            </a: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il patrimonio plasma le identità individuali e collettive, influenzando il modo in cui le persone percepiscono se stesse e il loro posto nel mondo.</a:t>
            </a: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23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ndara"/>
              <a:buChar char="●"/>
            </a:pPr>
            <a:r>
              <a:rPr lang="en-GB" sz="16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Scambio culturale: </a:t>
            </a: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la conservazione incoraggia il dialogo e la comprensione interculturale, promuovendo la pace e la cooperazione globali.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38100" lvl="0" indent="0" algn="just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Conclusione:</a:t>
            </a: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preservare il patrimonio culturale e naturale è essenziale per preservare la nostra memoria collettiva, sostenere ecosistemi diversificati e promuovere comunità resilienti e coese.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484053" y="918849"/>
            <a:ext cx="60980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L’importanza della conservazione del Patrimonio</a:t>
            </a:r>
            <a:endParaRPr sz="2000" b="1" i="0" u="none" strike="noStrike" cap="none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5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0" y="89588"/>
            <a:ext cx="9646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PATRIMONIO E IMPRENDITORIALITA’ (1/3) 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484053" y="1608653"/>
            <a:ext cx="10206600" cy="49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Imprenditorialità:</a:t>
            </a:r>
            <a:endParaRPr sz="18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914400" marR="38100" lvl="1" indent="-3238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ndara"/>
              <a:buChar char="•"/>
            </a:pPr>
            <a:r>
              <a:rPr lang="en-GB" sz="18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Definizione: </a:t>
            </a:r>
            <a:r>
              <a:rPr lang="en-GB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L'imprenditorialità è il processo di progettazione, lancio e gestione di una nuova attività o impresa. Implica l'identificazione di opportunità, l'innovazione e l'assunzione di rischi finanziari per ottenere profitti e crescita.</a:t>
            </a:r>
            <a:endParaRPr sz="18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ndara"/>
              <a:buChar char="•"/>
            </a:pPr>
            <a:r>
              <a:rPr lang="en-GB" sz="1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Elementi Chiave:</a:t>
            </a:r>
            <a:endParaRPr sz="18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1371600" marR="0" lvl="2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ndara"/>
              <a:buChar char="■"/>
            </a:pPr>
            <a:r>
              <a:rPr lang="en-GB" sz="18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Innovazione:</a:t>
            </a:r>
            <a:r>
              <a:rPr lang="en-GB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creare nuovi prodotti, servizi o processi.</a:t>
            </a: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1371600" marR="0" lvl="2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ndara"/>
              <a:buChar char="■"/>
            </a:pPr>
            <a:r>
              <a:rPr lang="en-GB" sz="18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Assunzione di rischi: </a:t>
            </a:r>
            <a:r>
              <a:rPr lang="en-GB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investire risorse con risultati incerti.</a:t>
            </a: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1371600" marR="38100" lvl="2" indent="-3238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ndara"/>
              <a:buChar char="■"/>
            </a:pPr>
            <a:r>
              <a:rPr lang="en-GB" sz="18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Proattività: </a:t>
            </a:r>
            <a:r>
              <a:rPr lang="en-GB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anticipare e cogliere le opportunità di mercato.</a:t>
            </a:r>
            <a:endParaRPr sz="18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Importanza nello sviluppo economico:</a:t>
            </a:r>
            <a:endParaRPr sz="18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ndara"/>
              <a:buChar char="●"/>
            </a:pPr>
            <a:r>
              <a:rPr lang="en-GB" sz="18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Creazione di posti di lavoro:</a:t>
            </a:r>
            <a:r>
              <a:rPr lang="en-GB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gli imprenditori creano nuove imprese, che generano occupazione.</a:t>
            </a: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ndara"/>
              <a:buChar char="●"/>
            </a:pPr>
            <a:r>
              <a:rPr lang="en-GB" sz="18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Innovazione e competizione: </a:t>
            </a:r>
            <a:r>
              <a:rPr lang="en-GB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stimola il progresso tecnologico e migliora l'efficienza del mercato.</a:t>
            </a: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ndara"/>
              <a:buChar char="●"/>
            </a:pPr>
            <a:r>
              <a:rPr lang="en-GB" sz="18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Crescita economica:</a:t>
            </a:r>
            <a:r>
              <a:rPr lang="en-GB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contribuisce al PIL e promuove il dinamismo economico.</a:t>
            </a: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38100" lvl="0" indent="-3238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ndara"/>
              <a:buChar char="●"/>
            </a:pPr>
            <a:r>
              <a:rPr lang="en-GB" sz="18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Impatto sociale</a:t>
            </a:r>
            <a:r>
              <a:rPr lang="en-GB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: affronta le sfide sociali attraverso soluzioni innovative e iniziative di responsabilità sociale d'impresa.</a:t>
            </a:r>
            <a:endParaRPr sz="18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484053" y="972230"/>
            <a:ext cx="60980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Comprendere l’Imprenditorialità</a:t>
            </a:r>
            <a:endParaRPr sz="2000" b="1" i="0" u="none" strike="noStrike" cap="none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6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6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6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0" y="89588"/>
            <a:ext cx="9646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PATRIMONIO E IMPRENDITORIALITA’ </a:t>
            </a:r>
            <a:r>
              <a:rPr lang="en-GB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(2/3) 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484050" y="1690050"/>
            <a:ext cx="8049600" cy="37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Imprese basate sul Patrimonio Culturale: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ndara"/>
              <a:buChar char="●"/>
            </a:pPr>
            <a:r>
              <a:rPr lang="en-GB" sz="17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Turismo: </a:t>
            </a:r>
            <a:r>
              <a:rPr lang="en-GB" sz="17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Trasformare i siti di interesse storico in attrazioni turistiche (ad esempio, visite guidate, hotel storici).</a:t>
            </a:r>
            <a:endParaRPr sz="17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ndara"/>
              <a:buChar char="●"/>
            </a:pPr>
            <a:r>
              <a:rPr lang="en-GB" sz="17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Artigianato: </a:t>
            </a:r>
            <a:r>
              <a:rPr lang="en-GB" sz="17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Rivitalizzare l'artigianato tradizionale e vendere prodotti fatti a mano (ad esempio, tessuti, ceramiche).</a:t>
            </a:r>
            <a:endParaRPr sz="17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38100" lvl="0" indent="-3175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ndara"/>
              <a:buChar char="●"/>
            </a:pPr>
            <a:r>
              <a:rPr lang="en-GB" sz="17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Arti culinarie:</a:t>
            </a:r>
            <a:r>
              <a:rPr lang="en-GB" sz="17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Promuovere la cucina tradizionale e i prodotti alimentari locali.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Imprese basate sul Patrimonio Naturale: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ndara"/>
              <a:buChar char="●"/>
            </a:pPr>
            <a:r>
              <a:rPr lang="en-GB" sz="17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Ecoturismo:</a:t>
            </a:r>
            <a:r>
              <a:rPr lang="en-GB" sz="17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creare esperienze di viaggio sostenibili che valorizzino i paesaggi naturali e la fauna selvatica.</a:t>
            </a:r>
            <a:endParaRPr sz="17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ndara"/>
              <a:buChar char="●"/>
            </a:pPr>
            <a:r>
              <a:rPr lang="en-GB" sz="17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Agriturismo:</a:t>
            </a:r>
            <a:r>
              <a:rPr lang="en-GB" sz="17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combinare agricoltura e turismo per offrire soggiorni in fattoria, prodotti locali ed esperienze rurali.</a:t>
            </a:r>
            <a:endParaRPr sz="17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38100" lvl="0" indent="-3175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ndara"/>
              <a:buChar char="●"/>
            </a:pPr>
            <a:r>
              <a:rPr lang="en-GB" sz="17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Progetti di conservazione:</a:t>
            </a:r>
            <a:r>
              <a:rPr lang="en-GB" sz="17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iniziative che si concentrano sulla conservazione degli habitat naturali, offrendo al contempo opportunità di formazione e volontariato.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484053" y="972230"/>
            <a:ext cx="609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Sfruttare il Patrimonio nell’Imprenditorialità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5225" y="904450"/>
            <a:ext cx="2063101" cy="206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05237" y="3136090"/>
            <a:ext cx="2453625" cy="138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05225" y="4739375"/>
            <a:ext cx="2453625" cy="138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6"/>
          <p:cNvSpPr txBox="1"/>
          <p:nvPr/>
        </p:nvSpPr>
        <p:spPr>
          <a:xfrm>
            <a:off x="9005213" y="6180900"/>
            <a:ext cx="2682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Ai Generated images</a:t>
            </a:r>
            <a:endParaRPr sz="13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7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7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7"/>
          <p:cNvSpPr txBox="1"/>
          <p:nvPr/>
        </p:nvSpPr>
        <p:spPr>
          <a:xfrm>
            <a:off x="0" y="89588"/>
            <a:ext cx="9646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PATRIMONIO E IMPRENDITORIALITA’ </a:t>
            </a:r>
            <a:r>
              <a:rPr lang="en-GB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(3/3) 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7"/>
          <p:cNvSpPr txBox="1"/>
          <p:nvPr/>
        </p:nvSpPr>
        <p:spPr>
          <a:xfrm>
            <a:off x="2116050" y="1444375"/>
            <a:ext cx="9920100" cy="55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Benefici</a:t>
            </a: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ndara"/>
              <a:buChar char="●"/>
            </a:pPr>
            <a:r>
              <a:rPr lang="en-GB" sz="16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Sviluppo economico</a:t>
            </a: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: stimola le economie locali creando posti di lavoro e attraendo investimenti.</a:t>
            </a:r>
            <a:endParaRPr sz="12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ndara"/>
              <a:buChar char="●"/>
            </a:pPr>
            <a:r>
              <a:rPr lang="en-GB" sz="16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Preservazione culturale:</a:t>
            </a: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contribuisce a salvaguardare e promuovere il patrimonio culturale e naturale.</a:t>
            </a:r>
            <a:endParaRPr sz="1600" b="1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ndara"/>
              <a:buChar char="●"/>
            </a:pPr>
            <a:r>
              <a:rPr lang="en-GB" sz="16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Empowerment della comunità</a:t>
            </a: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: coinvolge le comunità locali, promuovendo l'orgoglio e la partecipazione alle attività culturali.</a:t>
            </a:r>
            <a:endParaRPr sz="1600" b="1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ndara"/>
              <a:buChar char="●"/>
            </a:pPr>
            <a:r>
              <a:rPr lang="en-GB" sz="16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Pratiche sostenibili: </a:t>
            </a: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incoraggia modelli di business ambientalmente e socialmente responsabili.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Sfide</a:t>
            </a: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ndara"/>
              <a:buChar char="●"/>
            </a:pPr>
            <a:r>
              <a:rPr lang="en-GB" sz="16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Finanziamenti e investimenti: </a:t>
            </a: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ottenere risorse finanziarie per progetti di tutela del patrimonio culturale può essere difficile.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1F1F"/>
              </a:buClr>
              <a:buSzPts val="1600"/>
              <a:buFont typeface="Candara"/>
              <a:buChar char="●"/>
            </a:pPr>
            <a:r>
              <a:rPr lang="en-GB" sz="16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Accesso al mercato</a:t>
            </a: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: raggiungere mercati più ampi mantenendo l'autenticità.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600"/>
              <a:buFont typeface="Candara"/>
              <a:buChar char="●"/>
            </a:pPr>
            <a:r>
              <a:rPr lang="en-GB" sz="16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Regolamentazione e burocrazia:</a:t>
            </a: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orientarsi tra quadri giuridici e normative sulla conservazione.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600"/>
              <a:buFont typeface="Candara"/>
              <a:buChar char="●"/>
            </a:pPr>
            <a:r>
              <a:rPr lang="en-GB" sz="16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Sostenibilità:</a:t>
            </a: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 bilanciare il successo commerciale con la salvaguardia dei siti e delle tradizioni del patrimonio culturale.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1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Conclusioni: </a:t>
            </a: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l'imprenditorialità legata al patrimonio culturale offre un percorso unico per la crescita economica e la tutela del patrimonio culturale. Sfruttando il patrimonio culturale e naturale, gli imprenditori possono creare iniziative innovative, autentiche e sostenibili che apportano benefici sia all'economia che alla società.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1" name="Google Shape;151;p7"/>
          <p:cNvSpPr txBox="1"/>
          <p:nvPr/>
        </p:nvSpPr>
        <p:spPr>
          <a:xfrm>
            <a:off x="484053" y="972230"/>
            <a:ext cx="60980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L’impatto dell’Imprenditorialità legata al Patrimonio</a:t>
            </a:r>
            <a:endParaRPr sz="2000" b="1" i="0" u="none" strike="noStrike" cap="none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52" name="Google Shape;15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950" y="1513650"/>
            <a:ext cx="1742475" cy="130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27" y="3598225"/>
            <a:ext cx="2000951" cy="10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8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8"/>
          <p:cNvSpPr/>
          <p:nvPr/>
        </p:nvSpPr>
        <p:spPr>
          <a:xfrm>
            <a:off x="360486" y="-1"/>
            <a:ext cx="10698811" cy="808893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8"/>
          <p:cNvSpPr/>
          <p:nvPr/>
        </p:nvSpPr>
        <p:spPr>
          <a:xfrm>
            <a:off x="0" y="1"/>
            <a:ext cx="10911016" cy="808892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8"/>
          <p:cNvSpPr txBox="1"/>
          <p:nvPr/>
        </p:nvSpPr>
        <p:spPr>
          <a:xfrm>
            <a:off x="0" y="89588"/>
            <a:ext cx="10911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23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La miglior Pratica per un’attività imprenditoriale di successo basata sul Patrimonio</a:t>
            </a:r>
            <a:endParaRPr sz="23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2" name="Google Shape;162;p8"/>
          <p:cNvSpPr txBox="1"/>
          <p:nvPr/>
        </p:nvSpPr>
        <p:spPr>
          <a:xfrm>
            <a:off x="360478" y="1567533"/>
            <a:ext cx="10911000" cy="50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Il turismo rurale sostenibile in Spagna viene promosso attraverso diverse iniziative e programmi che incoraggiano la conservazione dell'ambiente, del patrimonio culturale e dell'economia locale.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Tra le iniziative di maggior successo in questo campo c'è il programma "Pueblos con Encanto", che mira a valorizzare e promuovere il turismo nei piccoli centri rurali spagnoli.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In questo contesto, le strutture ricettive rurali stanno adottando diverse misure per ridurre al minimo il loro impatto ambientale e sociale e promuovere la sostenibilità nel turismo rurale:</a:t>
            </a:r>
            <a:endParaRPr sz="11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54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ndara"/>
              <a:buChar char="•"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Adottare pratiche sostenibili nella gestione quotidiana, come l'utilizzo di energie rinnovabili, la riduzione del consumo di acqua ed energia, il riciclo e la gestione dei rifiuti.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54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ndara"/>
              <a:buChar char="•"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Offrire attività ed esperienze turistiche sostenibili, come  l’ escursionismo, il ciclismo e il turismo ornitologico, che consentono ai visitatori di entrare in contatto con la natura e di conoscere meglio l'ambiente rurale in modo responsabile e consapevole.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540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ndara"/>
              <a:buChar char="•"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Collaborare con progetti locali di conservazione e sviluppo, sostenendo le comunità locali e promuovendo la salvaguardia della cultura e delle tradizioni locali.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38100" lvl="0" indent="-2984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ndara"/>
              <a:buChar char="•"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Ottenere certificazioni di sostenibilità riconosciute a livello internazionale, come l'Ecolabel Europeo o la certificazione Green Key, che garantiscono agli ospiti una struttura ricettiva con elevati standard di sostenibilità e impegno nei confronti dell'ambiente e della società.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3" name="Google Shape;163;p8"/>
          <p:cNvSpPr txBox="1"/>
          <p:nvPr/>
        </p:nvSpPr>
        <p:spPr>
          <a:xfrm>
            <a:off x="484049" y="1094300"/>
            <a:ext cx="736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Programma ‘Pueblos con Encanto’ (Villaggi Incantevoli) </a:t>
            </a:r>
            <a:endParaRPr sz="2000" b="1" i="0" u="none" strike="noStrike" cap="none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g3249f71c4c1_0_6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3249f71c4c1_0_6"/>
          <p:cNvSpPr/>
          <p:nvPr/>
        </p:nvSpPr>
        <p:spPr>
          <a:xfrm>
            <a:off x="360486" y="-1"/>
            <a:ext cx="10698900" cy="808800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3249f71c4c1_0_6"/>
          <p:cNvSpPr/>
          <p:nvPr/>
        </p:nvSpPr>
        <p:spPr>
          <a:xfrm>
            <a:off x="0" y="1"/>
            <a:ext cx="10911000" cy="80880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3249f71c4c1_0_6"/>
          <p:cNvSpPr txBox="1"/>
          <p:nvPr/>
        </p:nvSpPr>
        <p:spPr>
          <a:xfrm>
            <a:off x="0" y="89588"/>
            <a:ext cx="1091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23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La miglior Pratica per un’attività imprenditoriale di successo basata sul Patrimonio</a:t>
            </a:r>
            <a:r>
              <a:rPr lang="en-GB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g3249f71c4c1_0_6"/>
          <p:cNvSpPr txBox="1"/>
          <p:nvPr/>
        </p:nvSpPr>
        <p:spPr>
          <a:xfrm>
            <a:off x="499274" y="896625"/>
            <a:ext cx="736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Programma ‘Pueblos con Encanto’ (Villaggi Incantevoli) </a:t>
            </a:r>
            <a:endParaRPr sz="2000" b="1" i="0" u="none" strike="noStrike" cap="none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73" name="Google Shape;173;g3249f71c4c1_0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8175" y="1399150"/>
            <a:ext cx="3285050" cy="21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3249f71c4c1_0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15625" y="1384650"/>
            <a:ext cx="3286687" cy="21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3249f71c4c1_0_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54704" y="1384650"/>
            <a:ext cx="3285048" cy="21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3249f71c4c1_0_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8175" y="4077500"/>
            <a:ext cx="3285050" cy="223055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3249f71c4c1_0_6"/>
          <p:cNvSpPr txBox="1"/>
          <p:nvPr/>
        </p:nvSpPr>
        <p:spPr>
          <a:xfrm>
            <a:off x="578175" y="3692600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Altea (Alicante)</a:t>
            </a:r>
            <a:endParaRPr sz="13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3249f71c4c1_0_6"/>
          <p:cNvSpPr txBox="1"/>
          <p:nvPr/>
        </p:nvSpPr>
        <p:spPr>
          <a:xfrm>
            <a:off x="4015625" y="3692600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Cudillero (Asturias)</a:t>
            </a:r>
            <a:endParaRPr sz="13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3249f71c4c1_0_6"/>
          <p:cNvSpPr txBox="1"/>
          <p:nvPr/>
        </p:nvSpPr>
        <p:spPr>
          <a:xfrm>
            <a:off x="7453075" y="3692600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Sigüenza (Guadalajara)</a:t>
            </a:r>
            <a:endParaRPr sz="13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3249f71c4c1_0_6"/>
          <p:cNvSpPr txBox="1"/>
          <p:nvPr/>
        </p:nvSpPr>
        <p:spPr>
          <a:xfrm>
            <a:off x="578175" y="6371400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Valderrobres (Teruel)</a:t>
            </a:r>
            <a:endParaRPr sz="13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g3249f71c4c1_0_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99950" y="4151625"/>
            <a:ext cx="3202350" cy="207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3249f71c4c1_0_6"/>
          <p:cNvSpPr txBox="1"/>
          <p:nvPr/>
        </p:nvSpPr>
        <p:spPr>
          <a:xfrm>
            <a:off x="4158963" y="6303900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Santillana del Mar (Cantabria)</a:t>
            </a:r>
            <a:endParaRPr sz="13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g3249f71c4c1_0_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54688" y="4194325"/>
            <a:ext cx="3117225" cy="207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3249f71c4c1_0_6"/>
          <p:cNvSpPr txBox="1"/>
          <p:nvPr/>
        </p:nvSpPr>
        <p:spPr>
          <a:xfrm>
            <a:off x="7454725" y="6303900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Ayllón (Segovia)</a:t>
            </a:r>
            <a:endParaRPr sz="13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3249f71c4c1_0_6"/>
          <p:cNvSpPr txBox="1"/>
          <p:nvPr/>
        </p:nvSpPr>
        <p:spPr>
          <a:xfrm>
            <a:off x="9192000" y="64578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iStock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1211</Words>
  <Application>Microsoft Office PowerPoint</Application>
  <PresentationFormat>Προσαρμογή</PresentationFormat>
  <Paragraphs>96</Paragraphs>
  <Slides>10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5" baseType="lpstr">
      <vt:lpstr>Arial</vt:lpstr>
      <vt:lpstr>Candara</vt:lpstr>
      <vt:lpstr>Calibri</vt:lpstr>
      <vt:lpstr>Times New Roman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Maria Fernandez</dc:creator>
  <cp:lastModifiedBy>Νικολέττα</cp:lastModifiedBy>
  <cp:revision>1</cp:revision>
  <dcterms:created xsi:type="dcterms:W3CDTF">2024-06-10T15:48:53Z</dcterms:created>
  <dcterms:modified xsi:type="dcterms:W3CDTF">2026-04-27T07:25:18Z</dcterms:modified>
</cp:coreProperties>
</file>