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79" r:id="rId4"/>
    <p:sldId id="280" r:id="rId5"/>
    <p:sldId id="281" r:id="rId6"/>
    <p:sldId id="282" r:id="rId7"/>
    <p:sldId id="283" r:id="rId8"/>
    <p:sldId id="284"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1Xi4inx7ckAb7Y+WeNjTEjIsbN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ik.com/free-vector/passport-with-flight-tickets-white-background_24459631.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reepik.com/free-vector/creative-people-flat-design-concept-with-human-hands-holding-brushes-drawing-little-persons-involved-art-music-dancing-vector-illustration_37421460.htm"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9" name="Google Shape;89;p1"/>
          <p:cNvSpPr txBox="1"/>
          <p:nvPr/>
        </p:nvSpPr>
        <p:spPr>
          <a:xfrm>
            <a:off x="0" y="3247463"/>
            <a:ext cx="12192000" cy="1323399"/>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FFFFF"/>
                </a:solidFill>
                <a:latin typeface="Candara"/>
                <a:ea typeface="Candara"/>
                <a:cs typeface="Candara"/>
                <a:sym typeface="Candara"/>
              </a:rPr>
              <a:t>PROGRAMMA FORMATIVO</a:t>
            </a:r>
            <a:endParaRPr/>
          </a:p>
          <a:p>
            <a:pPr marL="0" marR="0" lvl="0" indent="0" algn="ctr" rtl="0">
              <a:lnSpc>
                <a:spcPct val="100000"/>
              </a:lnSpc>
              <a:spcBef>
                <a:spcPts val="0"/>
              </a:spcBef>
              <a:spcAft>
                <a:spcPts val="0"/>
              </a:spcAft>
              <a:buClr>
                <a:srgbClr val="000000"/>
              </a:buClr>
              <a:buSzPts val="32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None/>
            </a:pPr>
            <a:r>
              <a:rPr lang="en-US" sz="2400" b="1" i="0" u="none" strike="noStrike" cap="none">
                <a:solidFill>
                  <a:srgbClr val="FFFFFF"/>
                </a:solidFill>
                <a:latin typeface="Candara"/>
                <a:ea typeface="Candara"/>
                <a:cs typeface="Candara"/>
                <a:sym typeface="Candara"/>
              </a:rPr>
              <a:t>UNITÀ DI APPRENDIMENTO 4:  Comunicazione intergenerazionale e interculturale</a:t>
            </a:r>
            <a:endParaRPr sz="2800" b="0" i="0" u="none" strike="noStrike" cap="none">
              <a:solidFill>
                <a:schemeClr val="dk1"/>
              </a:solidFill>
              <a:latin typeface="Times New Roman"/>
              <a:ea typeface="Times New Roman"/>
              <a:cs typeface="Times New Roman"/>
              <a:sym typeface="Times New Roman"/>
            </a:endParaRPr>
          </a:p>
        </p:txBody>
      </p:sp>
      <p:sp>
        <p:nvSpPr>
          <p:cNvPr id="90" name="Google Shape;90;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92" name="Google Shape;92;p1"/>
          <p:cNvSpPr txBox="1"/>
          <p:nvPr/>
        </p:nvSpPr>
        <p:spPr>
          <a:xfrm>
            <a:off x="83575" y="6240925"/>
            <a:ext cx="2354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0033CC"/>
                </a:solidFill>
                <a:latin typeface="Calibri"/>
                <a:ea typeface="Calibri"/>
                <a:cs typeface="Calibri"/>
                <a:sym typeface="Calibri"/>
              </a:rPr>
              <a:t>                     Co- finanziato </a:t>
            </a:r>
            <a:endParaRPr sz="1200" b="1">
              <a:solidFill>
                <a:srgbClr val="0033CC"/>
              </a:solidFill>
              <a:latin typeface="Calibri"/>
              <a:ea typeface="Calibri"/>
              <a:cs typeface="Calibri"/>
              <a:sym typeface="Calibri"/>
            </a:endParaRPr>
          </a:p>
          <a:p>
            <a:pPr marL="0" lvl="0" indent="0" algn="l" rtl="0">
              <a:spcBef>
                <a:spcPts val="0"/>
              </a:spcBef>
              <a:spcAft>
                <a:spcPts val="0"/>
              </a:spcAft>
              <a:buNone/>
            </a:pPr>
            <a:r>
              <a:rPr lang="en-US" sz="1200" b="1">
                <a:solidFill>
                  <a:srgbClr val="0033CC"/>
                </a:solidFill>
                <a:latin typeface="Calibri"/>
                <a:ea typeface="Calibri"/>
                <a:cs typeface="Calibri"/>
                <a:sym typeface="Calibri"/>
              </a:rPr>
              <a:t>                     dall’Unione Europea</a:t>
            </a:r>
            <a:endParaRPr sz="1200">
              <a:solidFill>
                <a:schemeClr val="dk1"/>
              </a:solidFill>
              <a:latin typeface="Calibri"/>
              <a:ea typeface="Calibri"/>
              <a:cs typeface="Calibri"/>
              <a:sym typeface="Calibri"/>
            </a:endParaRPr>
          </a:p>
        </p:txBody>
      </p:sp>
      <p:pic>
        <p:nvPicPr>
          <p:cNvPr id="93" name="Google Shape;93;p1" descr="Immagine che contiene stella, bandiera, blu, Blu intenso&#10;&#10;Il contenuto generato dall'IA potrebbe non essere corretto."/>
          <p:cNvPicPr preferRelativeResize="0"/>
          <p:nvPr/>
        </p:nvPicPr>
        <p:blipFill>
          <a:blip r:embed="rId4">
            <a:alphaModFix/>
          </a:blip>
          <a:stretch>
            <a:fillRect/>
          </a:stretch>
        </p:blipFill>
        <p:spPr>
          <a:xfrm>
            <a:off x="172075" y="6298900"/>
            <a:ext cx="657225" cy="438150"/>
          </a:xfrm>
          <a:prstGeom prst="rect">
            <a:avLst/>
          </a:prstGeom>
          <a:noFill/>
          <a:ln>
            <a:noFill/>
          </a:ln>
        </p:spPr>
      </p:pic>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9" name="Google Shape;99;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p:nvPr/>
        </p:nvSpPr>
        <p:spPr>
          <a:xfrm>
            <a:off x="825125" y="1880975"/>
            <a:ext cx="1055790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000" b="0" i="0" u="none" strike="noStrike" cap="none">
              <a:solidFill>
                <a:schemeClr val="lt1"/>
              </a:solidFill>
              <a:latin typeface="Calibri"/>
              <a:ea typeface="Calibri"/>
              <a:cs typeface="Calibri"/>
              <a:sym typeface="Calibri"/>
            </a:endParaRPr>
          </a:p>
          <a:p>
            <a:pPr marL="0" marR="0" lvl="0" indent="0" algn="ctr" rtl="0">
              <a:lnSpc>
                <a:spcPct val="100000"/>
              </a:lnSpc>
              <a:spcBef>
                <a:spcPts val="1200"/>
              </a:spcBef>
              <a:spcAft>
                <a:spcPts val="0"/>
              </a:spcAft>
              <a:buClr>
                <a:srgbClr val="000000"/>
              </a:buClr>
              <a:buSzPts val="2800"/>
              <a:buFont typeface="Arial"/>
              <a:buNone/>
            </a:pPr>
            <a:r>
              <a:rPr lang="en-US" sz="3200" b="1" i="0" u="none" strike="noStrike" cap="none">
                <a:solidFill>
                  <a:srgbClr val="FFFFFF"/>
                </a:solidFill>
                <a:latin typeface="Candara"/>
                <a:ea typeface="Candara"/>
                <a:cs typeface="Candara"/>
                <a:sym typeface="Candara"/>
              </a:rPr>
              <a:t>Lezione 1: Introduzione</a:t>
            </a:r>
            <a:endParaRPr sz="32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101" name="Google Shape;101;p2"/>
          <p:cNvPicPr preferRelativeResize="0"/>
          <p:nvPr/>
        </p:nvPicPr>
        <p:blipFill rotWithShape="1">
          <a:blip r:embed="rId4">
            <a:alphaModFix/>
          </a:blip>
          <a:srcRect/>
          <a:stretch/>
        </p:blipFill>
        <p:spPr>
          <a:xfrm>
            <a:off x="9064101" y="6095033"/>
            <a:ext cx="2428642" cy="5693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31" name="Google Shape;331;p2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22"/>
          <p:cNvSpPr txBox="1"/>
          <p:nvPr/>
        </p:nvSpPr>
        <p:spPr>
          <a:xfrm>
            <a:off x="180243" y="89587"/>
            <a:ext cx="10911000" cy="6003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300" b="1" i="0" u="none" strike="noStrike" cap="none">
                <a:solidFill>
                  <a:schemeClr val="lt1"/>
                </a:solidFill>
                <a:latin typeface="Candara"/>
                <a:ea typeface="Candara"/>
                <a:cs typeface="Candara"/>
                <a:sym typeface="Candara"/>
              </a:rPr>
              <a:t>Attività Interattiva 1: “Passaporto di Cittadino Europeo”</a:t>
            </a:r>
            <a:endParaRPr sz="3300" b="0" i="0" u="none" strike="noStrike" cap="none">
              <a:solidFill>
                <a:schemeClr val="lt1"/>
              </a:solidFill>
              <a:latin typeface="Candara"/>
              <a:ea typeface="Candara"/>
              <a:cs typeface="Candara"/>
              <a:sym typeface="Candara"/>
            </a:endParaRPr>
          </a:p>
        </p:txBody>
      </p:sp>
      <p:sp>
        <p:nvSpPr>
          <p:cNvPr id="334" name="Google Shape;334;p22"/>
          <p:cNvSpPr txBox="1"/>
          <p:nvPr/>
        </p:nvSpPr>
        <p:spPr>
          <a:xfrm>
            <a:off x="820725" y="1082200"/>
            <a:ext cx="8838300" cy="61751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ndara"/>
                <a:ea typeface="Candara"/>
                <a:cs typeface="Candara"/>
                <a:sym typeface="Candara"/>
              </a:rPr>
              <a:t>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200"/>
              <a:buFont typeface="Arial"/>
              <a:buNone/>
            </a:pPr>
            <a:r>
              <a:rPr lang="en-US" sz="2200" b="1" i="0" u="none" strike="noStrike" cap="none">
                <a:solidFill>
                  <a:srgbClr val="000000"/>
                </a:solidFill>
                <a:latin typeface="Candara"/>
                <a:ea typeface="Candara"/>
                <a:cs typeface="Candara"/>
                <a:sym typeface="Candara"/>
              </a:rPr>
              <a:t>Passaporto di “Cittadino Europeo”</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200"/>
              <a:buFont typeface="Arial"/>
              <a:buNone/>
            </a:pPr>
            <a:r>
              <a:rPr lang="en-US" sz="2100" b="0" i="0" u="none" strike="noStrike" cap="none">
                <a:solidFill>
                  <a:srgbClr val="1F1F1F"/>
                </a:solidFill>
                <a:highlight>
                  <a:srgbClr val="F8F9FA"/>
                </a:highlight>
                <a:latin typeface="Candara"/>
                <a:ea typeface="Candara"/>
                <a:cs typeface="Candara"/>
                <a:sym typeface="Candara"/>
              </a:rPr>
              <a:t>Questa è un'attività creativa: ai partecipanti viene chiesto di esprimere la propria creatività, creando un Passaporto per Cittadini Europei. Oltre ai propri dati personali, dovranno descriversi inserendo informazioni sul proprio Paese, la propria cultura, il proprio patrimonio artistico e storico, ecc. Potranno anche esprimersi graficamente e creativamente.</a:t>
            </a:r>
            <a:endParaRPr sz="21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21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r>
              <a:rPr lang="en-US" sz="2100" b="0" i="0" u="sng" strike="noStrike" cap="none">
                <a:solidFill>
                  <a:srgbClr val="1F1F1F"/>
                </a:solidFill>
                <a:highlight>
                  <a:srgbClr val="F8F9FA"/>
                </a:highlight>
                <a:latin typeface="Candara"/>
                <a:ea typeface="Candara"/>
                <a:cs typeface="Candara"/>
                <a:sym typeface="Candara"/>
              </a:rPr>
              <a:t>Materiale richiesto:</a:t>
            </a:r>
            <a:r>
              <a:rPr lang="en-US" sz="2100" b="0" i="0" u="none" strike="noStrike" cap="none">
                <a:solidFill>
                  <a:srgbClr val="1F1F1F"/>
                </a:solidFill>
                <a:highlight>
                  <a:srgbClr val="F8F9FA"/>
                </a:highlight>
                <a:latin typeface="Candara"/>
                <a:ea typeface="Candara"/>
                <a:cs typeface="Candara"/>
                <a:sym typeface="Candara"/>
              </a:rPr>
              <a:t> Proiettore e schermo, accesso a internet, lavagna e pennarelli, dispense con i concetti chiave.</a:t>
            </a:r>
            <a:endParaRPr/>
          </a:p>
          <a:p>
            <a:pPr marL="0" marR="0" lvl="0" indent="0" algn="just" rtl="0">
              <a:lnSpc>
                <a:spcPct val="100000"/>
              </a:lnSpc>
              <a:spcBef>
                <a:spcPts val="1200"/>
              </a:spcBef>
              <a:spcAft>
                <a:spcPts val="0"/>
              </a:spcAft>
              <a:buClr>
                <a:srgbClr val="000000"/>
              </a:buClr>
              <a:buSzPts val="1600"/>
              <a:buFont typeface="Arial"/>
              <a:buNone/>
            </a:pPr>
            <a:endParaRPr sz="2100" b="0" i="0" u="none" strike="noStrike" cap="none">
              <a:solidFill>
                <a:srgbClr val="1F1F1F"/>
              </a:solidFill>
              <a:highlight>
                <a:srgbClr val="F8F9FA"/>
              </a:highlight>
              <a:latin typeface="Candara"/>
              <a:ea typeface="Candara"/>
              <a:cs typeface="Candara"/>
              <a:sym typeface="Candara"/>
            </a:endParaRPr>
          </a:p>
          <a:p>
            <a:pPr marL="0" marR="38100" lvl="0" indent="0" algn="l" rtl="0">
              <a:lnSpc>
                <a:spcPct val="128571"/>
              </a:lnSpc>
              <a:spcBef>
                <a:spcPts val="0"/>
              </a:spcBef>
              <a:spcAft>
                <a:spcPts val="0"/>
              </a:spcAft>
              <a:buClr>
                <a:schemeClr val="dk1"/>
              </a:buClr>
              <a:buSzPts val="1100"/>
              <a:buFont typeface="Arial"/>
              <a:buNone/>
            </a:pPr>
            <a:r>
              <a:rPr lang="en-US" sz="2100" b="0" i="0" u="none" strike="noStrike" cap="none">
                <a:solidFill>
                  <a:srgbClr val="1F1F1F"/>
                </a:solidFill>
                <a:highlight>
                  <a:srgbClr val="F8F9FA"/>
                </a:highlight>
                <a:latin typeface="Candara"/>
                <a:ea typeface="Candara"/>
                <a:cs typeface="Candara"/>
                <a:sym typeface="Candara"/>
              </a:rPr>
              <a:t>I partecipanti possono creare il proprio passaporto da soli o in piccoli gruppi. Quest'ultima opzione è più indicata per stimolare la creatività e può essere utile nel caso di partecipanti con origini, lingue o culture comuni.</a:t>
            </a:r>
            <a:endParaRPr sz="21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p:txBody>
      </p:sp>
      <p:pic>
        <p:nvPicPr>
          <p:cNvPr id="335" name="Google Shape;335;p22"/>
          <p:cNvPicPr preferRelativeResize="0"/>
          <p:nvPr/>
        </p:nvPicPr>
        <p:blipFill rotWithShape="1">
          <a:blip r:embed="rId4">
            <a:alphaModFix/>
          </a:blip>
          <a:srcRect/>
          <a:stretch/>
        </p:blipFill>
        <p:spPr>
          <a:xfrm>
            <a:off x="9932751" y="1082200"/>
            <a:ext cx="1612475" cy="1970376"/>
          </a:xfrm>
          <a:prstGeom prst="rect">
            <a:avLst/>
          </a:prstGeom>
          <a:noFill/>
          <a:ln>
            <a:noFill/>
          </a:ln>
        </p:spPr>
      </p:pic>
      <p:pic>
        <p:nvPicPr>
          <p:cNvPr id="336" name="Google Shape;336;p22"/>
          <p:cNvPicPr preferRelativeResize="0"/>
          <p:nvPr/>
        </p:nvPicPr>
        <p:blipFill rotWithShape="1">
          <a:blip r:embed="rId5">
            <a:alphaModFix/>
          </a:blip>
          <a:srcRect/>
          <a:stretch/>
        </p:blipFill>
        <p:spPr>
          <a:xfrm>
            <a:off x="9816725" y="3906275"/>
            <a:ext cx="2249375" cy="2075848"/>
          </a:xfrm>
          <a:prstGeom prst="rect">
            <a:avLst/>
          </a:prstGeom>
          <a:noFill/>
          <a:ln>
            <a:noFill/>
          </a:ln>
          <a:effectLst>
            <a:outerShdw blurRad="57150" dist="19050" dir="5400000" algn="bl" rotWithShape="0">
              <a:srgbClr val="000000">
                <a:alpha val="49411"/>
              </a:srgbClr>
            </a:outerShdw>
          </a:effectLst>
        </p:spPr>
      </p:pic>
      <p:sp>
        <p:nvSpPr>
          <p:cNvPr id="337" name="Google Shape;337;p22"/>
          <p:cNvSpPr txBox="1"/>
          <p:nvPr/>
        </p:nvSpPr>
        <p:spPr>
          <a:xfrm>
            <a:off x="9470399" y="6090600"/>
            <a:ext cx="27216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Freepik, by macrovector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38" name="Google Shape;338;p22"/>
          <p:cNvSpPr txBox="1"/>
          <p:nvPr/>
        </p:nvSpPr>
        <p:spPr>
          <a:xfrm>
            <a:off x="9966900" y="3051613"/>
            <a:ext cx="1728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chemeClr val="hlink"/>
                </a:solidFill>
                <a:latin typeface="Arial"/>
                <a:ea typeface="Arial"/>
                <a:cs typeface="Arial"/>
                <a:sym typeface="Arial"/>
                <a:hlinkClick r:id="rId7"/>
              </a:rPr>
              <a:t>https://www.freepik.com/free-vector/passport-with-flight-tickets-white-background_24459631.htm#fromView=search&amp;page=1&amp;position=7&amp;uuid=1ecf90dc-5acd-42af-978b-3a79b3ede379</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4" name="Google Shape;344;p2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2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2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Attività Interattiva 2</a:t>
            </a:r>
            <a:r>
              <a:rPr lang="en-US" sz="3600" b="1" i="1" u="none" strike="noStrike" cap="none">
                <a:solidFill>
                  <a:schemeClr val="lt1"/>
                </a:solidFill>
                <a:latin typeface="Candara"/>
                <a:ea typeface="Candara"/>
                <a:cs typeface="Candara"/>
                <a:sym typeface="Candara"/>
              </a:rPr>
              <a:t>:</a:t>
            </a:r>
            <a:r>
              <a:rPr lang="en-US" sz="3600" b="1" i="0" u="none" strike="noStrike" cap="none">
                <a:solidFill>
                  <a:schemeClr val="lt1"/>
                </a:solidFill>
                <a:latin typeface="Candara"/>
                <a:ea typeface="Candara"/>
                <a:cs typeface="Candara"/>
                <a:sym typeface="Candara"/>
              </a:rPr>
              <a:t> Film</a:t>
            </a:r>
            <a:endParaRPr sz="3600" b="0" i="0" u="none" strike="noStrike" cap="none">
              <a:solidFill>
                <a:schemeClr val="lt1"/>
              </a:solidFill>
              <a:latin typeface="Candara"/>
              <a:ea typeface="Candara"/>
              <a:cs typeface="Candara"/>
              <a:sym typeface="Candara"/>
            </a:endParaRPr>
          </a:p>
        </p:txBody>
      </p:sp>
      <p:sp>
        <p:nvSpPr>
          <p:cNvPr id="347" name="Google Shape;347;p23"/>
          <p:cNvSpPr txBox="1"/>
          <p:nvPr/>
        </p:nvSpPr>
        <p:spPr>
          <a:xfrm>
            <a:off x="501625" y="1305350"/>
            <a:ext cx="7944600" cy="580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Guardare un film</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Questa attività è rilassante, ma può essere utile per la discussione che ne potrebbe derivare. Consiste nella visione di un breve filmato. Per l'Italia il filmato potrebbe essere "Zoran il mio nipote scemo" (link al filmato).</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Il filmato affronterà i problemi e le problematiche della comunicazione interculturale o intergenerazionale.</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Dopo la visione del video seguirà una discussione sui temi principali.</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I formatori stimoleranno la discussione cercando di coinvolgere tutti e raccogliendo i diversi punti di vista.</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Il formatore può utilizzare uno schermo con dei pennarelli per creare un grafico a bolle con i punti di vista raccolti.</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1F1F1F"/>
              </a:solidFill>
              <a:highlight>
                <a:srgbClr val="F8F9FA"/>
              </a:highlight>
              <a:latin typeface="Candara"/>
              <a:ea typeface="Candara"/>
              <a:cs typeface="Candara"/>
              <a:sym typeface="Candara"/>
            </a:endParaRPr>
          </a:p>
          <a:p>
            <a:pPr marL="0" marR="38100" lvl="0" indent="0" algn="l" rtl="0">
              <a:lnSpc>
                <a:spcPct val="128571"/>
              </a:lnSpc>
              <a:spcBef>
                <a:spcPts val="0"/>
              </a:spcBef>
              <a:spcAft>
                <a:spcPts val="0"/>
              </a:spcAft>
              <a:buClr>
                <a:schemeClr val="dk1"/>
              </a:buClr>
              <a:buSzPts val="1100"/>
              <a:buFont typeface="Arial"/>
              <a:buNone/>
            </a:pPr>
            <a:r>
              <a:rPr lang="en-US" sz="2000" b="0" i="0" u="sng" strike="noStrike" cap="none">
                <a:solidFill>
                  <a:srgbClr val="1F1F1F"/>
                </a:solidFill>
                <a:highlight>
                  <a:srgbClr val="F8F9FA"/>
                </a:highlight>
                <a:latin typeface="Candara"/>
                <a:ea typeface="Candara"/>
                <a:cs typeface="Candara"/>
                <a:sym typeface="Candara"/>
              </a:rPr>
              <a:t>Materiale richiesto</a:t>
            </a:r>
            <a:r>
              <a:rPr lang="en-US" sz="2000" b="0" i="0" u="none" strike="noStrike" cap="none">
                <a:solidFill>
                  <a:srgbClr val="1F1F1F"/>
                </a:solidFill>
                <a:highlight>
                  <a:srgbClr val="F8F9FA"/>
                </a:highlight>
                <a:latin typeface="Candara"/>
                <a:ea typeface="Candara"/>
                <a:cs typeface="Candara"/>
                <a:sym typeface="Candara"/>
              </a:rPr>
              <a:t>: Proiettore e schermo, accesso a Internet, lavagna interattiva e pennarelli.</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pic>
        <p:nvPicPr>
          <p:cNvPr id="348" name="Google Shape;348;p23"/>
          <p:cNvPicPr preferRelativeResize="0"/>
          <p:nvPr/>
        </p:nvPicPr>
        <p:blipFill rotWithShape="1">
          <a:blip r:embed="rId4">
            <a:alphaModFix/>
          </a:blip>
          <a:srcRect/>
          <a:stretch/>
        </p:blipFill>
        <p:spPr>
          <a:xfrm>
            <a:off x="8628725" y="1746350"/>
            <a:ext cx="3190200" cy="1993875"/>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4" name="Google Shape;354;p2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2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24"/>
          <p:cNvSpPr txBox="1"/>
          <p:nvPr/>
        </p:nvSpPr>
        <p:spPr>
          <a:xfrm>
            <a:off x="0" y="89588"/>
            <a:ext cx="10911000" cy="615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400" b="1" i="0" u="none" strike="noStrike" cap="none">
                <a:solidFill>
                  <a:schemeClr val="lt1"/>
                </a:solidFill>
                <a:latin typeface="Candara"/>
                <a:ea typeface="Candara"/>
                <a:cs typeface="Candara"/>
                <a:sym typeface="Candara"/>
              </a:rPr>
              <a:t>Attività Interattiva 3: Gioco di Ruolo - indovina l’origine</a:t>
            </a:r>
            <a:r>
              <a:rPr lang="en-US" sz="3400" b="0" i="0" u="none" strike="noStrike" cap="none">
                <a:solidFill>
                  <a:schemeClr val="lt1"/>
                </a:solidFill>
                <a:latin typeface="Candara"/>
                <a:ea typeface="Candara"/>
                <a:cs typeface="Candara"/>
                <a:sym typeface="Candara"/>
              </a:rPr>
              <a:t> </a:t>
            </a:r>
            <a:endParaRPr sz="3400" b="0" i="0" u="none" strike="noStrike" cap="none">
              <a:solidFill>
                <a:schemeClr val="lt1"/>
              </a:solidFill>
              <a:latin typeface="Candara"/>
              <a:ea typeface="Candara"/>
              <a:cs typeface="Candara"/>
              <a:sym typeface="Candara"/>
            </a:endParaRPr>
          </a:p>
        </p:txBody>
      </p:sp>
      <p:sp>
        <p:nvSpPr>
          <p:cNvPr id="357" name="Google Shape;357;p24"/>
          <p:cNvSpPr txBox="1"/>
          <p:nvPr/>
        </p:nvSpPr>
        <p:spPr>
          <a:xfrm>
            <a:off x="254400" y="892200"/>
            <a:ext cx="10911000" cy="6440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Indovina l’origine</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rgbClr val="1F1F1F"/>
                </a:solidFill>
                <a:highlight>
                  <a:srgbClr val="F8F9FA"/>
                </a:highlight>
                <a:latin typeface="Arial"/>
                <a:ea typeface="Arial"/>
                <a:cs typeface="Arial"/>
                <a:sym typeface="Arial"/>
              </a:rPr>
              <a:t>I</a:t>
            </a:r>
            <a:r>
              <a:rPr lang="en-US" sz="1800" b="0" i="0" u="none" strike="noStrike" cap="none">
                <a:solidFill>
                  <a:srgbClr val="1F1F1F"/>
                </a:solidFill>
                <a:highlight>
                  <a:srgbClr val="F8F9FA"/>
                </a:highlight>
                <a:latin typeface="Candara"/>
                <a:ea typeface="Candara"/>
                <a:cs typeface="Candara"/>
                <a:sym typeface="Candara"/>
              </a:rPr>
              <a:t>n questa attività il gruppo sarà diviso in piccoli gruppi di 4/5 persone ciascuno.</a:t>
            </a:r>
            <a:endParaRPr sz="18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rgbClr val="1F1F1F"/>
                </a:solidFill>
                <a:highlight>
                  <a:srgbClr val="F8F9FA"/>
                </a:highlight>
                <a:latin typeface="Candara"/>
                <a:ea typeface="Candara"/>
                <a:cs typeface="Candara"/>
                <a:sym typeface="Candara"/>
              </a:rPr>
              <a:t>Il presupposto è che nessuno conosca l'origine geografica degli altri.</a:t>
            </a:r>
            <a:endParaRPr sz="18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rgbClr val="1F1F1F"/>
                </a:solidFill>
                <a:highlight>
                  <a:srgbClr val="F8F9FA"/>
                </a:highlight>
                <a:latin typeface="Candara"/>
                <a:ea typeface="Candara"/>
                <a:cs typeface="Candara"/>
                <a:sym typeface="Candara"/>
              </a:rPr>
              <a:t>Ognuno deve raccontare un episodio della propria vita, descrivere un oggetto,</a:t>
            </a:r>
            <a:endParaRPr sz="18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rgbClr val="1F1F1F"/>
                </a:solidFill>
                <a:highlight>
                  <a:srgbClr val="F8F9FA"/>
                </a:highlight>
                <a:latin typeface="Candara"/>
                <a:ea typeface="Candara"/>
                <a:cs typeface="Candara"/>
                <a:sym typeface="Candara"/>
              </a:rPr>
              <a:t>un piatto che rimanda a elementi del proprio patrimonio culturale (la mattina</a:t>
            </a:r>
            <a:endParaRPr sz="18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rgbClr val="1F1F1F"/>
                </a:solidFill>
                <a:highlight>
                  <a:srgbClr val="F8F9FA"/>
                </a:highlight>
                <a:latin typeface="Candara"/>
                <a:ea typeface="Candara"/>
                <a:cs typeface="Candara"/>
                <a:sym typeface="Candara"/>
              </a:rPr>
              <a:t>sono andato a pregare in moschea... a pranzo abbiamo mangiato pane e panelle) e gli</a:t>
            </a:r>
            <a:endParaRPr sz="1800" b="0" i="0" u="none" strike="noStrike" cap="none">
              <a:solidFill>
                <a:srgbClr val="1F1F1F"/>
              </a:solidFill>
              <a:highlight>
                <a:srgbClr val="F8F9FA"/>
              </a:highlight>
              <a:latin typeface="Candara"/>
              <a:ea typeface="Candara"/>
              <a:cs typeface="Candara"/>
              <a:sym typeface="Candara"/>
            </a:endParaRPr>
          </a:p>
          <a:p>
            <a:pPr marL="0" marR="38100" lvl="0" indent="0" algn="l" rtl="0">
              <a:lnSpc>
                <a:spcPct val="128571"/>
              </a:lnSpc>
              <a:spcBef>
                <a:spcPts val="0"/>
              </a:spcBef>
              <a:spcAft>
                <a:spcPts val="0"/>
              </a:spcAft>
              <a:buClr>
                <a:schemeClr val="dk1"/>
              </a:buClr>
              <a:buSzPts val="1100"/>
              <a:buFont typeface="Arial"/>
              <a:buNone/>
            </a:pPr>
            <a:r>
              <a:rPr lang="en-US" sz="1800" b="0" i="0" u="none" strike="noStrike" cap="none">
                <a:solidFill>
                  <a:srgbClr val="1F1F1F"/>
                </a:solidFill>
                <a:highlight>
                  <a:srgbClr val="F8F9FA"/>
                </a:highlight>
                <a:latin typeface="Candara"/>
                <a:ea typeface="Candara"/>
                <a:cs typeface="Candara"/>
                <a:sym typeface="Candara"/>
              </a:rPr>
              <a:t>altri devono indovinare da dove proviene.</a:t>
            </a:r>
            <a:endParaRPr sz="18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sng" strike="noStrike" cap="none">
                <a:solidFill>
                  <a:srgbClr val="1F1F1F"/>
                </a:solidFill>
                <a:highlight>
                  <a:srgbClr val="F8F9FA"/>
                </a:highlight>
                <a:latin typeface="Candara"/>
                <a:ea typeface="Candara"/>
                <a:cs typeface="Candara"/>
                <a:sym typeface="Candara"/>
              </a:rPr>
              <a:t>Materiale necessario:</a:t>
            </a:r>
            <a:r>
              <a:rPr lang="en-US" sz="2000" b="0" i="0" u="none" strike="noStrike" cap="none">
                <a:solidFill>
                  <a:srgbClr val="1F1F1F"/>
                </a:solidFill>
                <a:highlight>
                  <a:srgbClr val="F8F9FA"/>
                </a:highlight>
                <a:latin typeface="Candara"/>
                <a:ea typeface="Candara"/>
                <a:cs typeface="Candara"/>
                <a:sym typeface="Candara"/>
              </a:rPr>
              <a:t> proiettore e schermo, accesso a internet, lavagna e pennarelli.</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1F1F1F"/>
              </a:solidFill>
              <a:highlight>
                <a:srgbClr val="F8F9FA"/>
              </a:highlight>
              <a:latin typeface="Candara"/>
              <a:ea typeface="Candara"/>
              <a:cs typeface="Candara"/>
              <a:sym typeface="Candara"/>
            </a:endParaRPr>
          </a:p>
          <a:p>
            <a:pPr marL="0" marR="38100" lvl="0" indent="0" algn="l" rtl="0">
              <a:lnSpc>
                <a:spcPct val="128571"/>
              </a:lnSpc>
              <a:spcBef>
                <a:spcPts val="0"/>
              </a:spcBef>
              <a:spcAft>
                <a:spcPts val="0"/>
              </a:spcAft>
              <a:buClr>
                <a:schemeClr val="dk1"/>
              </a:buClr>
              <a:buSzPts val="1100"/>
              <a:buFont typeface="Arial"/>
              <a:buNone/>
            </a:pPr>
            <a:r>
              <a:rPr lang="en-US" sz="2000" b="0" i="0" u="none" strike="noStrike" cap="none">
                <a:solidFill>
                  <a:srgbClr val="1F1F1F"/>
                </a:solidFill>
                <a:highlight>
                  <a:srgbClr val="F8F9FA"/>
                </a:highlight>
                <a:latin typeface="Candara"/>
                <a:ea typeface="Candara"/>
                <a:cs typeface="Candara"/>
                <a:sym typeface="Candara"/>
              </a:rPr>
              <a:t>(*) In due gruppi: 1° gruppo: gli ospiti: mostrano immagini di opere d'arte o patrimonio culturale provenienti da diversi paesi (il Colosseo, la Torre Eiffel...). Ogni immagine o gruppo di immagini si riferisce a una o più persone del gruppo che vivono in quel luogo. Gruppo 2: ai viaggiatori viene chiesto quali di questi monumenti li colpiscono e quali vorrebbero visitare in un futuro viaggio. Sulla base dell'immagine indicata, la/le persona/e del primo gruppo di ospiti forniscono informazioni sul luogo e sul patrimonio culturale associato.</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pic>
        <p:nvPicPr>
          <p:cNvPr id="358" name="Google Shape;358;p24"/>
          <p:cNvPicPr preferRelativeResize="0"/>
          <p:nvPr/>
        </p:nvPicPr>
        <p:blipFill rotWithShape="1">
          <a:blip r:embed="rId4">
            <a:alphaModFix/>
          </a:blip>
          <a:srcRect/>
          <a:stretch/>
        </p:blipFill>
        <p:spPr>
          <a:xfrm>
            <a:off x="8805300" y="1731725"/>
            <a:ext cx="3007724" cy="1720100"/>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64" name="Google Shape;364;p2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25"/>
          <p:cNvSpPr txBox="1"/>
          <p:nvPr/>
        </p:nvSpPr>
        <p:spPr>
          <a:xfrm>
            <a:off x="0" y="89588"/>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ndara"/>
                <a:ea typeface="Candara"/>
                <a:cs typeface="Candara"/>
                <a:sym typeface="Candara"/>
              </a:rPr>
              <a:t>Attività Interattiva 4: Gioco di Ruolo -  dove ti piacerebbe viaggiare?</a:t>
            </a:r>
            <a:r>
              <a:rPr lang="en-US" sz="2400" b="0" i="0" u="none" strike="noStrike" cap="none">
                <a:solidFill>
                  <a:schemeClr val="lt1"/>
                </a:solidFill>
                <a:latin typeface="Candara"/>
                <a:ea typeface="Candara"/>
                <a:cs typeface="Candara"/>
                <a:sym typeface="Candara"/>
              </a:rPr>
              <a:t> </a:t>
            </a:r>
            <a:endParaRPr sz="2400" b="0" i="0" u="none" strike="noStrike" cap="none">
              <a:solidFill>
                <a:schemeClr val="lt1"/>
              </a:solidFill>
              <a:latin typeface="Candara"/>
              <a:ea typeface="Candara"/>
              <a:cs typeface="Candara"/>
              <a:sym typeface="Candara"/>
            </a:endParaRPr>
          </a:p>
        </p:txBody>
      </p:sp>
      <p:sp>
        <p:nvSpPr>
          <p:cNvPr id="367" name="Google Shape;367;p25"/>
          <p:cNvSpPr txBox="1"/>
          <p:nvPr/>
        </p:nvSpPr>
        <p:spPr>
          <a:xfrm>
            <a:off x="360486" y="1359771"/>
            <a:ext cx="10911000" cy="5490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Dove vorresti viaggiare?</a:t>
            </a:r>
            <a:endParaRPr sz="1800" b="1"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In questa attività il gruppo deve essere diviso in due gruppi: 1° gruppo: gli ospitanti e i viaggiatori.</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Gli ospitanti dovranno esporre ciascuno una raccolta di 4/5 immagini, opere d'arte o patrimonio culturale che rappresentino il loro Paese (il Colosseo, la Torre Eiffel...). Ci saranno quindi altre raccolte di immagini.</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I viaggiatori dovranno scegliere, tra le immagini, quale Paese vorrebbero visitare nel loro prossimo viaggio.</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In base all'immagine indicata, i viaggiatori saranno ospitati dagli ospitanti, che li accompagneranno in giro per il loro Paese descrivendo e mostrando il loro patrimonio naturale e culturale.</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2000" b="0" i="0" u="none" strike="noStrike" cap="none">
                <a:solidFill>
                  <a:srgbClr val="1F1F1F"/>
                </a:solidFill>
                <a:highlight>
                  <a:srgbClr val="F8F9FA"/>
                </a:highlight>
                <a:latin typeface="Candara"/>
                <a:ea typeface="Candara"/>
                <a:cs typeface="Candara"/>
                <a:sym typeface="Candara"/>
              </a:rPr>
              <a:t>Materiale necessario: Proiettore e schermo, accesso a Internet, lavagna e pennarelli.</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1F1F1F"/>
              </a:solidFill>
              <a:highlight>
                <a:srgbClr val="F8F9FA"/>
              </a:highlight>
              <a:latin typeface="Candara"/>
              <a:ea typeface="Candara"/>
              <a:cs typeface="Candara"/>
              <a:sym typeface="Candara"/>
            </a:endParaRPr>
          </a:p>
          <a:p>
            <a:pPr marL="0" marR="38100" lvl="0" indent="0" algn="l" rtl="0">
              <a:lnSpc>
                <a:spcPct val="128571"/>
              </a:lnSpc>
              <a:spcBef>
                <a:spcPts val="0"/>
              </a:spcBef>
              <a:spcAft>
                <a:spcPts val="0"/>
              </a:spcAft>
              <a:buClr>
                <a:schemeClr val="dk1"/>
              </a:buClr>
              <a:buSzPts val="1100"/>
              <a:buFont typeface="Arial"/>
              <a:buNone/>
            </a:pPr>
            <a:r>
              <a:rPr lang="en-US" sz="2000" b="0" i="0" u="none" strike="noStrike" cap="none">
                <a:solidFill>
                  <a:srgbClr val="1F1F1F"/>
                </a:solidFill>
                <a:highlight>
                  <a:srgbClr val="F8F9FA"/>
                </a:highlight>
                <a:latin typeface="Candara"/>
                <a:ea typeface="Candara"/>
                <a:cs typeface="Candara"/>
                <a:sym typeface="Candara"/>
              </a:rPr>
              <a:t>Questa attività è collegata alla lezione 2 e alla costruzione delle Parish Maps.</a:t>
            </a:r>
            <a:endParaRPr sz="20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73" name="Google Shape;373;p2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26"/>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Discussione e Riflessione</a:t>
            </a:r>
            <a:endParaRPr sz="3600" b="0" i="0" u="none" strike="noStrike" cap="none">
              <a:solidFill>
                <a:schemeClr val="lt1"/>
              </a:solidFill>
              <a:latin typeface="Candara"/>
              <a:ea typeface="Candara"/>
              <a:cs typeface="Candara"/>
              <a:sym typeface="Candara"/>
            </a:endParaRPr>
          </a:p>
        </p:txBody>
      </p:sp>
      <p:sp>
        <p:nvSpPr>
          <p:cNvPr id="376" name="Google Shape;376;p26"/>
          <p:cNvSpPr txBox="1"/>
          <p:nvPr/>
        </p:nvSpPr>
        <p:spPr>
          <a:xfrm>
            <a:off x="640498" y="962775"/>
            <a:ext cx="8290800" cy="525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Domande per la discussione di gruppo:</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1800" b="0" i="0" u="none" strike="noStrike" cap="none">
                <a:solidFill>
                  <a:schemeClr val="dk1"/>
                </a:solidFill>
                <a:latin typeface="Candara"/>
                <a:ea typeface="Candara"/>
                <a:cs typeface="Candara"/>
                <a:sym typeface="Candara"/>
              </a:rPr>
              <a:t>Predisporre 5 o 6 domande: </a:t>
            </a:r>
            <a:endParaRPr sz="1800" b="0" i="0" u="none" strike="noStrike" cap="none">
              <a:solidFill>
                <a:srgbClr val="000000"/>
              </a:solidFill>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AutoNum type="arabicParenR"/>
            </a:pPr>
            <a:r>
              <a:rPr lang="en-US" sz="1800" b="0" i="0" u="none" strike="noStrike" cap="none">
                <a:solidFill>
                  <a:srgbClr val="1F1F1F"/>
                </a:solidFill>
                <a:highlight>
                  <a:srgbClr val="F8F9FA"/>
                </a:highlight>
                <a:latin typeface="Candara"/>
                <a:ea typeface="Candara"/>
                <a:cs typeface="Candara"/>
                <a:sym typeface="Candara"/>
              </a:rPr>
              <a:t>Hai mai incontrato difficoltà di comunicazione? (in ambito multiculturale, interculturale, transculturale)</a:t>
            </a:r>
            <a:endParaRPr sz="1800" b="0" i="0" u="none" strike="noStrike" cap="none">
              <a:solidFill>
                <a:srgbClr val="1F1F1F"/>
              </a:solidFill>
              <a:highlight>
                <a:srgbClr val="F8F9FA"/>
              </a:highlight>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AutoNum type="arabicParenR"/>
            </a:pPr>
            <a:r>
              <a:rPr lang="en-US" sz="1800" b="0" i="0" u="none" strike="noStrike" cap="none">
                <a:solidFill>
                  <a:srgbClr val="1F1F1F"/>
                </a:solidFill>
                <a:highlight>
                  <a:srgbClr val="F8F9FA"/>
                </a:highlight>
                <a:latin typeface="Candara"/>
                <a:ea typeface="Candara"/>
                <a:cs typeface="Candara"/>
                <a:sym typeface="Candara"/>
              </a:rPr>
              <a:t>Quali sono, secondo te, altri ostacoli alla comunicazione e perché?</a:t>
            </a:r>
            <a:endParaRPr sz="1800" b="0" i="0" u="none" strike="noStrike" cap="none">
              <a:solidFill>
                <a:srgbClr val="1F1F1F"/>
              </a:solidFill>
              <a:highlight>
                <a:srgbClr val="F8F9FA"/>
              </a:highlight>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AutoNum type="arabicParenR"/>
            </a:pPr>
            <a:r>
              <a:rPr lang="en-US" sz="1800" b="0" i="0" u="none" strike="noStrike" cap="none">
                <a:solidFill>
                  <a:srgbClr val="1F1F1F"/>
                </a:solidFill>
                <a:highlight>
                  <a:srgbClr val="F8F9FA"/>
                </a:highlight>
                <a:latin typeface="Candara"/>
                <a:ea typeface="Candara"/>
                <a:cs typeface="Candara"/>
                <a:sym typeface="Candara"/>
              </a:rPr>
              <a:t>Ritieni che le tecnologie moderne rappresentino un ostacolo o un'opportunità per la comunicazione?</a:t>
            </a:r>
            <a:endParaRPr sz="1800" b="0" i="0" u="none" strike="noStrike" cap="none">
              <a:solidFill>
                <a:srgbClr val="1F1F1F"/>
              </a:solidFill>
              <a:highlight>
                <a:srgbClr val="F8F9FA"/>
              </a:highlight>
              <a:latin typeface="Candara"/>
              <a:ea typeface="Candara"/>
              <a:cs typeface="Candara"/>
              <a:sym typeface="Candara"/>
            </a:endParaRPr>
          </a:p>
          <a:p>
            <a:pPr marL="457200" marR="0" lvl="0" indent="-342900" algn="l" rtl="0">
              <a:lnSpc>
                <a:spcPct val="100000"/>
              </a:lnSpc>
              <a:spcBef>
                <a:spcPts val="0"/>
              </a:spcBef>
              <a:spcAft>
                <a:spcPts val="0"/>
              </a:spcAft>
              <a:buClr>
                <a:schemeClr val="dk1"/>
              </a:buClr>
              <a:buSzPts val="1800"/>
              <a:buFont typeface="Candara"/>
              <a:buAutoNum type="arabicParenR"/>
            </a:pPr>
            <a:r>
              <a:rPr lang="en-US" sz="1800" b="0" i="0" u="none" strike="noStrike" cap="none">
                <a:solidFill>
                  <a:srgbClr val="1F1F1F"/>
                </a:solidFill>
                <a:highlight>
                  <a:srgbClr val="F8F9FA"/>
                </a:highlight>
                <a:latin typeface="Candara"/>
                <a:ea typeface="Candara"/>
                <a:cs typeface="Candara"/>
                <a:sym typeface="Candara"/>
              </a:rPr>
              <a:t>Qual è il metodo di comunicazione migliore per la trasmissione del patrimonio culturale e naturale? (verbale, grafico, musicale...)</a:t>
            </a:r>
            <a:endParaRPr sz="1800" b="0" i="0" u="none" strike="noStrike" cap="none">
              <a:solidFill>
                <a:srgbClr val="1F1F1F"/>
              </a:solidFill>
              <a:highlight>
                <a:srgbClr val="F8F9FA"/>
              </a:highlight>
              <a:latin typeface="Candara"/>
              <a:ea typeface="Candara"/>
              <a:cs typeface="Candara"/>
              <a:sym typeface="Candara"/>
            </a:endParaRPr>
          </a:p>
          <a:p>
            <a:pPr marL="457200" marR="38100" lvl="0" indent="-342900" algn="l" rtl="0">
              <a:lnSpc>
                <a:spcPct val="128571"/>
              </a:lnSpc>
              <a:spcBef>
                <a:spcPts val="0"/>
              </a:spcBef>
              <a:spcAft>
                <a:spcPts val="0"/>
              </a:spcAft>
              <a:buClr>
                <a:schemeClr val="dk1"/>
              </a:buClr>
              <a:buSzPts val="1800"/>
              <a:buFont typeface="Candara"/>
              <a:buAutoNum type="arabicParenR"/>
            </a:pPr>
            <a:r>
              <a:rPr lang="en-US" sz="1800" b="0" i="0" u="none" strike="noStrike" cap="none">
                <a:solidFill>
                  <a:srgbClr val="1F1F1F"/>
                </a:solidFill>
                <a:highlight>
                  <a:srgbClr val="F8F9FA"/>
                </a:highlight>
                <a:latin typeface="Candara"/>
                <a:ea typeface="Candara"/>
                <a:cs typeface="Candara"/>
                <a:sym typeface="Candara"/>
              </a:rPr>
              <a:t>Ritieni possibile una comunicazione tra generazioni distanti?</a:t>
            </a:r>
            <a:endParaRPr sz="18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000"/>
              <a:buFont typeface="Arial"/>
              <a:buNone/>
            </a:pPr>
            <a:r>
              <a:rPr lang="en-US" sz="1700" b="1" i="0" u="none" strike="noStrike" cap="none">
                <a:solidFill>
                  <a:schemeClr val="dk1"/>
                </a:solidFill>
                <a:latin typeface="Candara"/>
                <a:ea typeface="Candara"/>
                <a:cs typeface="Candara"/>
                <a:sym typeface="Candara"/>
              </a:rPr>
              <a:t>Conclusioni: </a:t>
            </a:r>
            <a:endParaRPr sz="17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r>
              <a:rPr lang="en-US" sz="1800" b="0" i="0" u="none" strike="noStrike" cap="none">
                <a:solidFill>
                  <a:srgbClr val="1F1F1F"/>
                </a:solidFill>
                <a:highlight>
                  <a:srgbClr val="F8F9FA"/>
                </a:highlight>
                <a:latin typeface="Candara"/>
                <a:ea typeface="Candara"/>
                <a:cs typeface="Candara"/>
                <a:sym typeface="Candara"/>
              </a:rPr>
              <a:t>La strada della comunicazione è un percorso senza fine. La comunicazione deve cambiare e adattarsi per esprimere nuovi concetti, idee, sentimenti ed emozioni legati alle nuove società. La sfida è riuscire a comunicare il patrimonio del passato, preservando le proprie identità senza creare barriere con culture diverse.</a:t>
            </a:r>
            <a:endParaRPr sz="1800" b="0" i="0" u="none" strike="noStrike" cap="none">
              <a:solidFill>
                <a:srgbClr val="1F1F1F"/>
              </a:solidFill>
              <a:highlight>
                <a:srgbClr val="F8F9FA"/>
              </a:highlight>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1600" b="0" i="0" u="none" strike="noStrike" cap="none">
              <a:solidFill>
                <a:schemeClr val="dk1"/>
              </a:solidFill>
              <a:latin typeface="Candara"/>
              <a:ea typeface="Candara"/>
              <a:cs typeface="Candara"/>
              <a:sym typeface="Candara"/>
            </a:endParaRPr>
          </a:p>
        </p:txBody>
      </p:sp>
      <p:pic>
        <p:nvPicPr>
          <p:cNvPr id="377" name="Google Shape;377;p2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411"/>
              </a:srgbClr>
            </a:outerShdw>
          </a:effectLst>
        </p:spPr>
      </p:pic>
      <p:sp>
        <p:nvSpPr>
          <p:cNvPr id="378" name="Google Shape;378;p2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Source,Freepik, free image by pch.vector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https://www.freepik.com/free-vector/people-talking-arguing_9176206.htm#fromView=search&amp;page=1&amp;position=32&amp;uuid=9ec0301a-dddf-4d25-a241-a5349c9e3205</a:t>
            </a:r>
            <a:r>
              <a:rPr lang="en-US" sz="700" b="0" i="0" u="none" strike="noStrike" cap="none">
                <a:solidFill>
                  <a:srgbClr val="000000"/>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it-IT" sz="2800" b="1" dirty="0" smtClean="0">
                <a:solidFill>
                  <a:schemeClr val="bg1"/>
                </a:solidFill>
                <a:latin typeface="Candara" pitchFamily="34" charset="0"/>
              </a:rPr>
              <a:t>Grazie per la vostra attenzione</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smtClean="0">
                <a:solidFill>
                  <a:schemeClr val="bg1">
                    <a:lumMod val="50000"/>
                  </a:schemeClr>
                </a:solidFill>
              </a:rPr>
              <a:t>Partner</a:t>
            </a:r>
            <a:r>
              <a:rPr lang="en-GB" sz="2800" b="1" i="0" u="none" strike="noStrike" cap="none" dirty="0" smtClean="0">
                <a:solidFill>
                  <a:schemeClr val="bg1">
                    <a:lumMod val="50000"/>
                  </a:schemeClr>
                </a:solidFill>
                <a:latin typeface="Calibri"/>
                <a:ea typeface="Calibri"/>
                <a:cs typeface="Calibri"/>
                <a:sym typeface="Calibri"/>
              </a:rPr>
              <a:t> </a:t>
            </a:r>
            <a:endParaRPr sz="2800" b="0" i="0" u="none" strike="noStrike" cap="none" dirty="0">
              <a:solidFill>
                <a:schemeClr val="bg1">
                  <a:lumMod val="50000"/>
                </a:schemeClr>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16 - Εικόνα" descr="italian eu.png"/>
          <p:cNvPicPr>
            <a:picLocks noChangeAspect="1"/>
          </p:cNvPicPr>
          <p:nvPr/>
        </p:nvPicPr>
        <p:blipFill>
          <a:blip r:embed="rId12"/>
          <a:stretch>
            <a:fillRect/>
          </a:stretch>
        </p:blipFill>
        <p:spPr>
          <a:xfrm>
            <a:off x="263352" y="6165304"/>
            <a:ext cx="2276793" cy="590632"/>
          </a:xfrm>
          <a:prstGeom prst="rect">
            <a:avLst/>
          </a:prstGeom>
        </p:spPr>
      </p:pic>
      <p:sp>
        <p:nvSpPr>
          <p:cNvPr id="15"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16" name="8 - Εικόνα" descr="cc-brand-1.png"/>
          <p:cNvPicPr>
            <a:picLocks noChangeAspect="1"/>
          </p:cNvPicPr>
          <p:nvPr/>
        </p:nvPicPr>
        <p:blipFill>
          <a:blip r:embed="rId13"/>
          <a:stretch>
            <a:fillRect/>
          </a:stretch>
        </p:blipFill>
        <p:spPr>
          <a:xfrm>
            <a:off x="10435299" y="6049608"/>
            <a:ext cx="1559496" cy="808392"/>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Προσαρμογή</PresentationFormat>
  <Paragraphs>68</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2026-04-27T07:28:36Z</dcterms:modified>
</cp:coreProperties>
</file>