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ndara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1Xi4inx7ckAb7Y+WeNjTEjIsb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e7c633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322e7c633f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322e7c633f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98108f8f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3198108f8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98108f8f6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3198108f8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s://www.facebook.com/PISHproject/" TargetMode="External"/><Relationship Id="rId4" Type="http://schemas.openxmlformats.org/officeDocument/2006/relationships/hyperlink" Target="https://asnor.it/it-schede-588-studenti_stranieri_e_universita_un_progetto_europeo_per_favorire_la_comunicazione_intercultural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0" y="3247463"/>
            <a:ext cx="12192000" cy="132339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4:  Comunicazione intergenerazionale e interculturale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3575" y="6240925"/>
            <a:ext cx="235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75" y="62989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289995" y="104711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Comunicazione: contenuti e relazioni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3" name="Google Shape;173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838200" y="1195850"/>
            <a:ext cx="10515600" cy="18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•"/>
            </a:pPr>
            <a:r>
              <a:rPr lang="en-US" sz="22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trasmissione di un messaggio attiva lo scambio di contenuti informativi e, allo stesso tempo, instaura una relazione tra le persone. 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•"/>
            </a:pPr>
            <a:r>
              <a:rPr lang="en-US" sz="22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Contenuto e relazione si influenzano a vicenda e condizionano il raggiungimento dello SCOPO e degli OBIETTIVI della comunicazione.</a:t>
            </a:r>
            <a:endParaRPr sz="22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5" name="Google Shape;175;p8" descr="Minimizing Communication Tool Overloa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5924" y="3576639"/>
            <a:ext cx="2581275" cy="236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 descr="communication channels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0083" y="3920359"/>
            <a:ext cx="3751207" cy="1849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838200" y="1287463"/>
            <a:ext cx="10515600" cy="73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Non tutto ciò che si trasmette giunge al destinatario:</a:t>
            </a:r>
            <a:br>
              <a:rPr lang="en-US" sz="2400">
                <a:latin typeface="Candara"/>
                <a:ea typeface="Candara"/>
                <a:cs typeface="Candara"/>
                <a:sym typeface="Candara"/>
              </a:rPr>
            </a:b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01475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Intendi dire 100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193908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2809338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realtà dici 80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4501770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5117200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ricevente percepisce 50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6809633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7425063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ricevente comprende  30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9117496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9732925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ricevente ricorda  20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903700" y="4489775"/>
            <a:ext cx="1024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 ogni momento della comunicazione possono verificarsi fraintendimenti!</a:t>
            </a:r>
            <a:br>
              <a:rPr lang="en-US" sz="23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3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>
            <a:spLocks noGrp="1"/>
          </p:cNvSpPr>
          <p:nvPr>
            <p:ph type="title"/>
          </p:nvPr>
        </p:nvSpPr>
        <p:spPr>
          <a:xfrm>
            <a:off x="838200" y="942069"/>
            <a:ext cx="10515600" cy="96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Categorie di Comunicazione</a:t>
            </a:r>
            <a:endParaRPr/>
          </a:p>
        </p:txBody>
      </p:sp>
      <p:sp>
        <p:nvSpPr>
          <p:cNvPr id="203" name="Google Shape;203;p10"/>
          <p:cNvSpPr txBox="1">
            <a:spLocks noGrp="1"/>
          </p:cNvSpPr>
          <p:nvPr>
            <p:ph type="body" idx="1"/>
          </p:nvPr>
        </p:nvSpPr>
        <p:spPr>
          <a:xfrm>
            <a:off x="568325" y="1903426"/>
            <a:ext cx="6973500" cy="3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ndara"/>
              <a:buChar char="•"/>
            </a:pPr>
            <a:r>
              <a:rPr lang="en-US" sz="2300" b="1" u="sng">
                <a:solidFill>
                  <a:schemeClr val="accent5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orale o verbale</a:t>
            </a:r>
            <a:r>
              <a:rPr lang="en-US" sz="2300" b="1" u="sng">
                <a:solidFill>
                  <a:srgbClr val="0070C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</a:t>
            </a: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faccia a faccia, telefono, radio o televisione e altri media.</a:t>
            </a: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ndara"/>
              <a:buChar char="•"/>
            </a:pPr>
            <a:r>
              <a:rPr lang="en-US" sz="2300" b="1" u="sng">
                <a:solidFill>
                  <a:schemeClr val="accent5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non verbale:</a:t>
            </a: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linguaggio del corpo, gesti, modo in cui ci vestiamo o ci comportiamo, persino il nostro odore.</a:t>
            </a: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ndara"/>
              <a:buChar char="•"/>
            </a:pPr>
            <a:r>
              <a:rPr lang="en-US" sz="2300" b="1" u="sng">
                <a:solidFill>
                  <a:schemeClr val="accent5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scritta:</a:t>
            </a: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lettere, e-mail, libri, riviste, Internet o altri media.</a:t>
            </a: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4000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700"/>
              <a:buFont typeface="Candara"/>
              <a:buChar char="•"/>
            </a:pP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Visualizzazioni: </a:t>
            </a:r>
            <a:r>
              <a:rPr lang="en-US" sz="2300" b="1" u="sng">
                <a:solidFill>
                  <a:schemeClr val="accent5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grafici e diagrammi</a:t>
            </a: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, mappe, loghi e altre visualizzazioni possono comunicare messaggi.</a:t>
            </a: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500"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87629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500">
              <a:solidFill>
                <a:srgbClr val="148FB3"/>
              </a:solidFill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500">
              <a:solidFill>
                <a:srgbClr val="148FB3"/>
              </a:solidFill>
            </a:endParaRPr>
          </a:p>
        </p:txBody>
      </p:sp>
      <p:pic>
        <p:nvPicPr>
          <p:cNvPr id="204" name="Google Shape;204;p10" descr="Comunicazione non verbale - Upbility.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7145" y="2031763"/>
            <a:ext cx="3391457" cy="292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 descr="Three Types of Communicat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306273"/>
            <a:ext cx="9850800" cy="4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89995" y="104711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Comunicazione: contenuti e relazioni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9" name="Google Shape;219;p1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xfrm>
            <a:off x="568325" y="1093788"/>
            <a:ext cx="10515600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Obiettivi della Comunicazione</a:t>
            </a:r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body" idx="1"/>
          </p:nvPr>
        </p:nvSpPr>
        <p:spPr>
          <a:xfrm>
            <a:off x="461975" y="2646378"/>
            <a:ext cx="5511900" cy="3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Definire il proprio obiettivo è il primo passo del processo di comunicazione.</a:t>
            </a: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Prima di chiedersi cosa dire, è importante sapere:</a:t>
            </a:r>
            <a:endParaRPr sz="23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700" b="1"/>
              <a:t>COSA VOGLIO OTTENERE?</a:t>
            </a:r>
            <a:endParaRPr sz="2700"/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3763" y="1906588"/>
            <a:ext cx="55118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289995" y="104711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Comunicazione: contenuti e relazioni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9" name="Google Shape;229;p1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838200" y="1287463"/>
            <a:ext cx="10515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r>
              <a:rPr lang="en-US" sz="2800" b="1">
                <a:latin typeface="Candara"/>
                <a:ea typeface="Candara"/>
                <a:cs typeface="Candara"/>
                <a:sym typeface="Candara"/>
              </a:rPr>
              <a:t>Obiettivi della Comunicazione</a:t>
            </a:r>
            <a:endParaRPr sz="4800" b="1"/>
          </a:p>
        </p:txBody>
      </p:sp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838200" y="2147888"/>
            <a:ext cx="1051560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ndara"/>
              <a:buChar char="•"/>
            </a:pPr>
            <a:r>
              <a:rPr lang="en-US" sz="22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L'obiettivo della comunicazione è l'espressione del risultato che si desidera raggiungere nell'interazione.</a:t>
            </a:r>
            <a:endParaRPr sz="22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500"/>
              <a:buFont typeface="Candara"/>
              <a:buChar char="•"/>
            </a:pPr>
            <a:r>
              <a:rPr lang="en-US" sz="22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L'obiettivo deve essere:</a:t>
            </a:r>
            <a:endParaRPr sz="22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2" name="Google Shape;232;p13" descr="Keep your Home Care Team Engaged by Setting SMART Goa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700" y="2944826"/>
            <a:ext cx="7188702" cy="370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/>
        </p:nvSpPr>
        <p:spPr>
          <a:xfrm>
            <a:off x="0" y="70734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289995" y="9976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Comunicazione: contenuti e relazioni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9" name="Google Shape;239;p1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496888" y="1120775"/>
            <a:ext cx="10515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</a:pPr>
            <a:r>
              <a:rPr lang="en-US" sz="3200" b="1">
                <a:latin typeface="Candara"/>
                <a:ea typeface="Candara"/>
                <a:cs typeface="Candara"/>
                <a:sym typeface="Candara"/>
              </a:rPr>
              <a:t>Ostacoli comuni ad una comunicazione efficace:</a:t>
            </a:r>
            <a:endParaRPr b="1"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685411" y="1917399"/>
            <a:ext cx="10515600" cy="30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960"/>
              <a:buFont typeface="Candara"/>
              <a:buChar char="•"/>
            </a:pPr>
            <a:r>
              <a:rPr lang="en-US" sz="2100" b="1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Uso di gergo tecnico</a:t>
            </a: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. Termini eccessivamente complicati, non familiari e/o tecnici.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960"/>
              <a:buFont typeface="Candara"/>
              <a:buChar char="•"/>
            </a:pPr>
            <a:r>
              <a:rPr lang="en-US" sz="2100" b="1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Barriere emotive e tabù.</a:t>
            </a: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Alcune persone potrebbero trovare difficile esprimere le proprie emozioni e alcuni argomenti potrebbero essere completamente "off-limits" o tabù. Gli argomenti tabù o difficili possono includere, a titolo esemplificativo ma non esaustivo, politica, religione, disabilità (mentali e fisiche), sessualità e sesso, razzismo e qualsiasi opinione che possa essere considerata impopolare.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960"/>
              <a:buFont typeface="Candara"/>
              <a:buChar char="•"/>
            </a:pPr>
            <a:r>
              <a:rPr lang="en-US" sz="2100" b="1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Mancanza di attenzione, disinteresse, distrazioni o irrilevanza</a:t>
            </a: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dell'argomento per il destinatario.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960"/>
              <a:buFont typeface="Candara"/>
              <a:buChar char="•"/>
            </a:pPr>
            <a:r>
              <a:rPr lang="en-US" sz="2100" b="1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Differenze di percezione e di punti di vista</a:t>
            </a: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.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55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2960"/>
              <a:buFont typeface="Candara"/>
              <a:buChar char="•"/>
            </a:pPr>
            <a:r>
              <a:rPr lang="en-US" sz="2100" b="1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Disabilità fisiche</a:t>
            </a: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come problemi di udito o difficoltà di linguaggio.</a:t>
            </a:r>
            <a:endParaRPr sz="2000" b="1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2" name="Google Shape;242;p14" descr="Communication: Taking it to a deepe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895" y="5039913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Good Communication Skil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3325" y="5039913"/>
            <a:ext cx="2783374" cy="147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Communication Skills for Leaders a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989" y="4944663"/>
            <a:ext cx="2619375" cy="16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Comunicazione Intergenerazionale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924899" y="864925"/>
            <a:ext cx="101343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comunicazione intergenerazionale</a:t>
            </a: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si riferisce alla connessione tra individui di diverse fasce d'età (generazioni), con l'obiettivo di promuovere la comprensione reciproca e lo scambio di conoscenze.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Per generazione si intende un gruppo di individui appartenenti alla stessa fascia d'età o gruppo.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1028850" y="2743675"/>
            <a:ext cx="101343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Una generazione non è legata solo all'età, ma anche all'ambiente culturale, alle conoscenze tecnologiche e alle abitudini comunicative. Questi elementi possono presentare differenze lievi o notevoli, arrivando a essere opposti l'uno all'altro.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924899" y="3655375"/>
            <a:ext cx="10134300" cy="20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Le differenze generazionali sono dovute a eventi significativi, progressi, evoluzioni, cambiamenti nei valori o nelle norme sociali.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Queste differenze hanno un forte impatto sui modi di comunicazione.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6" name="Google Shape;256;p16" descr="Intergenerational Communi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4249" y="4268452"/>
            <a:ext cx="3246450" cy="20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Comunicazione Intergenerazionale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566838" y="919750"/>
            <a:ext cx="10286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Nel 2023, cinque o più generazioni coesisteranno simultaneamente: i tradizionalisti (generazione silenziosa), i baby boomer, la generazione X, i millennial (GenY) e la generazione Z.</a:t>
            </a:r>
            <a:endParaRPr sz="19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8000" y="1889350"/>
            <a:ext cx="5863800" cy="35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679825" y="5705700"/>
            <a:ext cx="102312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Conflitti, incomprensioni e mancanza di comunicazione sono spesso il risultato delle differenze tra le diverse generazioni.</a:t>
            </a:r>
            <a:endParaRPr sz="19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8960700" y="53671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Freepik image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8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0" y="89600"/>
            <a:ext cx="1091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 Interculturale Multiculturale e Cross-culturale</a:t>
            </a:r>
            <a:endParaRPr sz="2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534600" y="1025725"/>
            <a:ext cx="10698900" cy="31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interculturale</a:t>
            </a: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riguarda lo scambio tra individui di culture diverse. Per cultura si intendono le idee, le usanze e il comportamento sociale di un particolare popolo o società. (da Oxford Languages)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multiculturale</a:t>
            </a: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avviene tra persone con background culturali diversi, incluse diverse etnie e religioni.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cross-culturale</a:t>
            </a: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va oltre la comunicazione interculturale e si verifica tra persone che presentano significative differenze culturali e sociali. Avviene tra persone provenienti da contesti culturali diversi ed è quindi una comunicazione che attraversa le culture.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1" i="0" u="none" strike="noStrike" cap="none">
              <a:solidFill>
                <a:srgbClr val="4A4A4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8" name="Google Shape;278;p18" descr="Intercultural Communication | Examples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8549" y="4177824"/>
            <a:ext cx="2976076" cy="19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 descr="Multicultural or Intercultural? Th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350" y="4058125"/>
            <a:ext cx="4634350" cy="24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 descr="Cross Cultural Communication - Bauen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478" y="4237699"/>
            <a:ext cx="3416200" cy="195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25125" y="1880975"/>
            <a:ext cx="105579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1: Introduzione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0" y="89588"/>
            <a:ext cx="964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Comunicazione Interculturale, Multiculturale e Cross-culturale</a:t>
            </a:r>
            <a:endParaRPr sz="2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360438" y="802500"/>
            <a:ext cx="106989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 principali problemi che influenzano queste tre forme di comunicazione sono principalmente tre: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1) Lingua 2) Barriere culturali 3) Etnocentrismo.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1) La lingua può rappresentare un problema quando mittente e destinatario non parlano o non comprendono una lingua comune.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47474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311238" y="2487775"/>
            <a:ext cx="10797300" cy="2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1905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2) Le barriere culturali sono rappresentate dalla tendenza delle persone a filtrare i propri pensieri ed esperienze attraverso la lente della propria cultura. Ogni individuo è esposto a culture, costumi e credenze diverse che influenzano il modo in cui interagisce e vede il mondo. Questo spesso porta a incomprensioni e problemi di comunicazione.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>
              <a:solidFill>
                <a:srgbClr val="040C2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360475" y="3959900"/>
            <a:ext cx="1091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3) L'etnocentrismo è rappresentato da una crescente valutazione delle altre culture attraverso la lente della propria cultura. Questo porta a preconcetti e stereotipi che alterano la comunicazione.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9" descr="What is Culture and Ethnocentrism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2974" y="4828397"/>
            <a:ext cx="3362225" cy="22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 descr="Cultural Barriers to Communi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224" y="5057010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0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0" y="-9425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Miglior pratica sulla comunicazione interculturale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1547536" y="3059668"/>
            <a:ext cx="847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Un progetto europeo per favorire la comunicazione interculturale (asnor.it)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256575" y="938135"/>
            <a:ext cx="105507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Come buona pratica, abbiamo scelto di menzionare il progetto </a:t>
            </a:r>
            <a:r>
              <a:rPr lang="en-US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PISH: Problem-Based Learning, Intercultural Communications and STEM in Higher Education. </a:t>
            </a:r>
            <a:r>
              <a:rPr lang="en-US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PISH è stato cofinanziato dal programma europeo </a:t>
            </a:r>
            <a:r>
              <a:rPr lang="en-US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Erasmus Plus </a:t>
            </a:r>
            <a:r>
              <a:rPr lang="en-US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nel campo della comunicazione interculturale per le attività </a:t>
            </a:r>
            <a:r>
              <a:rPr lang="en-US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peer-to-peer </a:t>
            </a:r>
            <a:r>
              <a:rPr lang="en-US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degli studenti STEM (</a:t>
            </a:r>
            <a:r>
              <a:rPr lang="en-US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Scienza, Tecnologia, Ingegneria e Matematica)</a:t>
            </a:r>
            <a:r>
              <a:rPr lang="en-US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negli istituti di istruzione superiore.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Questo è il link al progetto: </a:t>
            </a:r>
            <a:r>
              <a:rPr lang="en-US" sz="1800" b="0" i="0" u="sng" strike="noStrike" cap="none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https://www.facebook.com/PISHproject/</a:t>
            </a:r>
            <a:r>
              <a:rPr lang="en-US" sz="1800" b="0" i="0" u="none" strike="noStrike" cap="none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0125" y="3531025"/>
            <a:ext cx="8613925" cy="30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1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0" y="-9425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 e Patrimonio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534600" y="929500"/>
            <a:ext cx="10737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1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e patrimonio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sono due concetti strettamente interconnessi.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1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comunicazione è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la capacità di condividere idee, sentimenti ed emozioni attraverso diversi mezzi: parole, suoni, immagini, ecc. ed è alla base di ogni contatto umano.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1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Il patrimonio è 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l'insieme di tradizioni, pratiche e conoscenze di un determinato paese, società o gruppo di persone che risalgono al passato e continuano ad essere importanti.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Il patrimonio si apprende, si trasmette e si preserva attraverso la comunicazione.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3" name="Google Shape;313;p21" descr="Digital Communication for Cultura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876" y="3620476"/>
            <a:ext cx="4402800" cy="24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Cultural Heritage Communication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474" y="3703301"/>
            <a:ext cx="4896601" cy="22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322e7c633f1_0_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22e7c633f1_0_1"/>
          <p:cNvSpPr/>
          <p:nvPr/>
        </p:nvSpPr>
        <p:spPr>
          <a:xfrm>
            <a:off x="360486" y="-1"/>
            <a:ext cx="10698900" cy="8088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22e7c633f1_0_1"/>
          <p:cNvSpPr/>
          <p:nvPr/>
        </p:nvSpPr>
        <p:spPr>
          <a:xfrm>
            <a:off x="0" y="-9425"/>
            <a:ext cx="10911000" cy="8088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 e patrimonio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3" name="Google Shape;323;g322e7c633f1_0_1"/>
          <p:cNvSpPr txBox="1"/>
          <p:nvPr/>
        </p:nvSpPr>
        <p:spPr>
          <a:xfrm>
            <a:off x="281600" y="2302350"/>
            <a:ext cx="5504100" cy="2730900"/>
          </a:xfrm>
          <a:prstGeom prst="rect">
            <a:avLst/>
          </a:prstGeom>
          <a:noFill/>
          <a:ln w="9525" cap="flat" cmpd="sng">
            <a:solidFill>
              <a:srgbClr val="5482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22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intergenerazionale</a:t>
            </a: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è fondamentale per il trasferimento di tradizioni, storie, pratiche e conoscenze che spesso vengono tramandate da una generazione all'altra.</a:t>
            </a: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22e7c633f1_0_1"/>
          <p:cNvSpPr txBox="1"/>
          <p:nvPr/>
        </p:nvSpPr>
        <p:spPr>
          <a:xfrm>
            <a:off x="6067400" y="2302350"/>
            <a:ext cx="5416800" cy="2387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22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interculturale</a:t>
            </a: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facilita l'integrazione di diverse prospettive e visioni del mondo, creando opportunità di arricchimento reciproco.</a:t>
            </a: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1143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22e7c633f1_0_1"/>
          <p:cNvSpPr txBox="1"/>
          <p:nvPr/>
        </p:nvSpPr>
        <p:spPr>
          <a:xfrm>
            <a:off x="1076725" y="1431650"/>
            <a:ext cx="71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Comunicazione intergenerazionale e interculturale</a:t>
            </a: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62800" y="1635625"/>
            <a:ext cx="11666400" cy="4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Scopo dell’Unità</a:t>
            </a:r>
            <a:endParaRPr sz="2000" b="1" i="0" u="none" strike="noStrike" cap="none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Comprendere l'interazione tra comunicazione intergenerazionale e interculturale come mezzo per un approccio condiviso e ampio al patrimonio culturale e naturale</a:t>
            </a:r>
            <a:endParaRPr sz="20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L’unità  4 è composta da 2 lezioni per un totale di 5 ore:</a:t>
            </a:r>
            <a:endParaRPr sz="2000" b="1" i="0" u="none" strike="noStrike" cap="none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LEZIONE 1 - Il valore culturale delle differenze</a:t>
            </a:r>
            <a:endParaRPr sz="2000" b="1" i="0" u="none" strike="noStrike" cap="none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LEZIONE 2 - Le Parish Maps quale strumento per scoprire il patrimonio culturale e naturale sottolineandone le differenze  </a:t>
            </a:r>
            <a:endParaRPr sz="2000" b="1" i="0" u="none" strike="noStrike" cap="none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L’Unità prevede</a:t>
            </a:r>
            <a:endParaRPr sz="2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lezioni in classe/lezioni</a:t>
            </a:r>
            <a:endParaRPr sz="2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lavori di gruppo</a:t>
            </a:r>
            <a:endParaRPr sz="2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esercizi/formazione</a:t>
            </a:r>
            <a:endParaRPr sz="2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visite educative                                 </a:t>
            </a:r>
            <a:endParaRPr sz="2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9375" y="4216600"/>
            <a:ext cx="4241325" cy="25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92450" y="946450"/>
            <a:ext cx="3803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Introduzione all’Unità 4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3198108f8f6_0_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1" cy="5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198108f8f6_0_10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198108f8f6_0_10"/>
          <p:cNvSpPr txBox="1"/>
          <p:nvPr/>
        </p:nvSpPr>
        <p:spPr>
          <a:xfrm>
            <a:off x="-79131" y="2074783"/>
            <a:ext cx="121920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 APPRENDIMENTO 4: Comunicazione intergenerazionale e interculturale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1: 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Il valore culturale delle differenze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3198108f8f6_0_1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198108f8f6_0_17"/>
          <p:cNvSpPr/>
          <p:nvPr/>
        </p:nvSpPr>
        <p:spPr>
          <a:xfrm>
            <a:off x="392448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198108f8f6_0_17"/>
          <p:cNvSpPr/>
          <p:nvPr/>
        </p:nvSpPr>
        <p:spPr>
          <a:xfrm>
            <a:off x="0" y="3043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valore culturale delle differenze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198108f8f6_0_17"/>
          <p:cNvSpPr txBox="1"/>
          <p:nvPr/>
        </p:nvSpPr>
        <p:spPr>
          <a:xfrm>
            <a:off x="484054" y="1608653"/>
            <a:ext cx="62427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lezione 1 affronterà 4 argomenti di massima rilevanza: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arenR"/>
            </a:pPr>
            <a:r>
              <a:rPr lang="en-US" sz="21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definire il concetto di comunicazione e i diversi codici e processi comunicativi.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Candara"/>
              <a:buAutoNum type="arabicParenR"/>
            </a:pPr>
            <a:r>
              <a:rPr lang="en-US" sz="21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intergenerazionale: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definizione e problematiche.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Candara"/>
              <a:buAutoNum type="arabicParenR"/>
            </a:pPr>
            <a:r>
              <a:rPr lang="en-US" sz="21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</a:t>
            </a:r>
            <a:r>
              <a:rPr lang="en-US" sz="21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omunicazione interculturale, multiculturale e transculturale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differenze e problematiche.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Candara"/>
              <a:buAutoNum type="arabicParenR"/>
            </a:pPr>
            <a:r>
              <a:rPr lang="en-US" sz="21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Comunicazione e patrimonio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evidenziare il ruolo della comunicazione intergenerazionale e interculturale nella valorizzazione del patrimonio culturale e naturale.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8" name="Google Shape;128;g3198108f8f6_0_17" descr="Culture of Two-Way Communi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808" y="3510455"/>
            <a:ext cx="4267200" cy="25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198108f8f6_0_17"/>
          <p:cNvSpPr txBox="1"/>
          <p:nvPr/>
        </p:nvSpPr>
        <p:spPr>
          <a:xfrm>
            <a:off x="484053" y="918849"/>
            <a:ext cx="6098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Contenuti Teorici:</a:t>
            </a:r>
            <a:endParaRPr sz="22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838200" y="2284413"/>
            <a:ext cx="5181600" cy="331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420" b="1">
                <a:latin typeface="Candara"/>
                <a:ea typeface="Candara"/>
                <a:cs typeface="Candara"/>
                <a:sym typeface="Candara"/>
              </a:rPr>
              <a:t>Comprensione: </a:t>
            </a:r>
            <a:endParaRPr sz="27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Cos’è la comunicazione? </a:t>
            </a:r>
            <a:endParaRPr sz="27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Perché è importante</a:t>
            </a:r>
            <a:endParaRPr sz="2790"/>
          </a:p>
          <a:p>
            <a:pPr marL="685800" lvl="1" indent="-229869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Noto Sans Symbols"/>
              <a:buChar char="▪"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nella vita sociale, personale e professionale?</a:t>
            </a:r>
            <a:endParaRPr sz="2420"/>
          </a:p>
          <a:p>
            <a:pPr marL="685800" lvl="1" indent="-229869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Noto Sans Symbols"/>
              <a:buChar char="▪"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nel settore del turismo?</a:t>
            </a:r>
            <a:endParaRPr sz="2420"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420">
              <a:latin typeface="Candara"/>
              <a:ea typeface="Candara"/>
              <a:cs typeface="Candara"/>
              <a:sym typeface="Candara"/>
            </a:endParaRPr>
          </a:p>
          <a:p>
            <a:pPr marL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Qual è il processo della comunicazione?</a:t>
            </a:r>
            <a:endParaRPr sz="24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420" b="1">
              <a:solidFill>
                <a:srgbClr val="148FB3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420">
              <a:solidFill>
                <a:srgbClr val="148FB3"/>
              </a:solidFill>
            </a:endParaRPr>
          </a:p>
        </p:txBody>
      </p:sp>
      <p:pic>
        <p:nvPicPr>
          <p:cNvPr id="135" name="Google Shape;135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3585" y="2274325"/>
            <a:ext cx="5178829" cy="34539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4" descr="A logo with a tre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-1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946683" y="1570410"/>
            <a:ext cx="4854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comunicazione</a:t>
            </a:r>
            <a:r>
              <a:rPr lang="en-US" sz="24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è l'atto di trasferire informazioni da un luogo a un altro. È la trasmissione di significato da una persona a un'altra o a più persone, sia verbalmente che non verbalmente.</a:t>
            </a:r>
            <a:endParaRPr sz="24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7" name="Google Shape;147;p5" descr="Types of communication explained with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661108"/>
            <a:ext cx="4942114" cy="2966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4" name="Google Shape;154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98475" y="1788350"/>
            <a:ext cx="10955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comunicazione è un processo circolare e il suo esito è sempre un cambiamento delle parti coinvolte nel processo. Gli elementi principali che caratterizzano la comunicazione come sistema circolare sono: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MESSAGGIO: Significati (contenuto e relazione) da trasmettere all interlocutore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CODICE: Linguaggi, segni, simboli utilizzati durante lo scambio comunicativo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DECODIFICA: Operazione di attribuzione di segni, simboli, linguaggi ai significati mentali da comunicare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CANALE: Mezzo attraverso cui passa il messaggio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FEEDBACK: Informazioni di ritorno all'emittente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CONTESTO: Ambiente in cui avviene lo scambio comunicativo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ndara"/>
              <a:buChar char="•"/>
            </a:pPr>
            <a:r>
              <a:rPr lang="en-US" sz="2100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ELEMENTI DI DISTURBO: Informazioni non coerenti con il messaggio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838200" y="1052420"/>
            <a:ext cx="105156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>
                <a:latin typeface="Candara"/>
                <a:ea typeface="Candara"/>
                <a:cs typeface="Candara"/>
                <a:sym typeface="Candara"/>
              </a:rPr>
              <a:t>Elementi di Comunicazione Circolare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TITLE…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830036" y="1162735"/>
            <a:ext cx="61885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Come funziona la comunicazione?</a:t>
            </a:r>
            <a:b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5" name="Google Shape;165;p7" descr="The Communication Proc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8606" y="1834153"/>
            <a:ext cx="8918470" cy="27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830025" y="4811150"/>
            <a:ext cx="100809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 messaggio o una comunicazione viene inviato dal </a:t>
            </a:r>
            <a:r>
              <a:rPr lang="en-US" sz="21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mittente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attraverso un canale di comunicazione a uno o più </a:t>
            </a:r>
            <a:r>
              <a:rPr lang="en-US" sz="21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destinatari</a:t>
            </a: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. Il mittente deve codificare il messaggio (l'informazione trasmessa) in una forma appropriata al canale di comunicazione, e il/i destinatario/i deve/decodificare il messaggio per comprenderne il significato.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Προσαρμογή</PresentationFormat>
  <Paragraphs>149</Paragraphs>
  <Slides>24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Candara</vt:lpstr>
      <vt:lpstr>Times New Roman</vt:lpstr>
      <vt:lpstr>Calibri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Elementi di Comunicazione Circolare </vt:lpstr>
      <vt:lpstr>Διαφάνεια 9</vt:lpstr>
      <vt:lpstr>Διαφάνεια 10</vt:lpstr>
      <vt:lpstr>Non tutto ciò che si trasmette giunge al destinatario: </vt:lpstr>
      <vt:lpstr>Categorie di Comunicazione</vt:lpstr>
      <vt:lpstr>Διαφάνεια 13</vt:lpstr>
      <vt:lpstr>Obiettivi della Comunicazione</vt:lpstr>
      <vt:lpstr>Obiettivi della Comunicazione</vt:lpstr>
      <vt:lpstr>Ostacoli comuni ad una comunicazione efficace: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2</cp:revision>
  <dcterms:created xsi:type="dcterms:W3CDTF">2024-06-10T15:48:53Z</dcterms:created>
  <dcterms:modified xsi:type="dcterms:W3CDTF">2026-04-27T07:30:28Z</dcterms:modified>
</cp:coreProperties>
</file>