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Lst>
  <p:sldSz cx="12192000" cy="6858000"/>
  <p:notesSz cx="6858000" cy="9144000"/>
  <p:embeddedFontLst>
    <p:embeddedFont>
      <p:font typeface="Candara" pitchFamily="34"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1xCQcGkTz417j/DXDBsGRKGaFI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296467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PROGRAMMA FORMATIVO</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None/>
            </a:pPr>
            <a:r>
              <a:rPr lang="tr-TR" sz="2800" b="1" i="0" u="none" strike="noStrike" cap="none">
                <a:solidFill>
                  <a:srgbClr val="FFFFFF"/>
                </a:solidFill>
                <a:latin typeface="Candara"/>
                <a:ea typeface="Candara"/>
                <a:cs typeface="Candara"/>
                <a:sym typeface="Candara"/>
              </a:rPr>
              <a:t>UNITÀ DI APPRENDIMENTO 5: SOSTENIBILITA’</a:t>
            </a:r>
            <a:endParaRPr sz="3200" b="0" i="0" u="none" strike="noStrike" cap="none">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8" name="Google Shape;88;p1"/>
          <p:cNvSpPr txBox="1"/>
          <p:nvPr/>
        </p:nvSpPr>
        <p:spPr>
          <a:xfrm>
            <a:off x="151750" y="6240925"/>
            <a:ext cx="2352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200" b="1">
                <a:solidFill>
                  <a:srgbClr val="0033CC"/>
                </a:solidFill>
                <a:latin typeface="Calibri"/>
                <a:ea typeface="Calibri"/>
                <a:cs typeface="Calibri"/>
                <a:sym typeface="Calibri"/>
              </a:rPr>
              <a:t>                     Co- finanziato </a:t>
            </a:r>
            <a:endParaRPr sz="1200" b="1">
              <a:solidFill>
                <a:srgbClr val="0033CC"/>
              </a:solidFill>
              <a:latin typeface="Calibri"/>
              <a:ea typeface="Calibri"/>
              <a:cs typeface="Calibri"/>
              <a:sym typeface="Calibri"/>
            </a:endParaRPr>
          </a:p>
          <a:p>
            <a:pPr marL="0" lvl="0" indent="0" algn="l" rtl="0">
              <a:spcBef>
                <a:spcPts val="0"/>
              </a:spcBef>
              <a:spcAft>
                <a:spcPts val="0"/>
              </a:spcAft>
              <a:buNone/>
            </a:pPr>
            <a:r>
              <a:rPr lang="tr-TR" sz="1200" b="1">
                <a:solidFill>
                  <a:srgbClr val="0033CC"/>
                </a:solidFill>
                <a:latin typeface="Calibri"/>
                <a:ea typeface="Calibri"/>
                <a:cs typeface="Calibri"/>
                <a:sym typeface="Calibri"/>
              </a:rPr>
              <a:t>                     dall’Unione Europea</a:t>
            </a:r>
            <a:endParaRPr/>
          </a:p>
        </p:txBody>
      </p:sp>
      <p:pic>
        <p:nvPicPr>
          <p:cNvPr id="89" name="Google Shape;89;p1" descr="Immagine che contiene stella, bandiera, blu, Blu intenso&#10;&#10;Il contenuto generato dall'IA potrebbe non essere corretto."/>
          <p:cNvPicPr preferRelativeResize="0"/>
          <p:nvPr/>
        </p:nvPicPr>
        <p:blipFill>
          <a:blip r:embed="rId4">
            <a:alphaModFix/>
          </a:blip>
          <a:stretch>
            <a:fillRect/>
          </a:stretch>
        </p:blipFill>
        <p:spPr>
          <a:xfrm>
            <a:off x="151750" y="6298900"/>
            <a:ext cx="657225" cy="438150"/>
          </a:xfrm>
          <a:prstGeom prst="rect">
            <a:avLst/>
          </a:prstGeom>
          <a:noFill/>
          <a:ln>
            <a:noFill/>
          </a:ln>
        </p:spPr>
      </p:pic>
      <p:sp>
        <p:nvSpPr>
          <p:cNvPr id="8"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9" name="8 - Εικόνα" descr="cc-brand-1.png"/>
          <p:cNvPicPr>
            <a:picLocks noChangeAspect="1"/>
          </p:cNvPicPr>
          <p:nvPr/>
        </p:nvPicPr>
        <p:blipFill>
          <a:blip r:embed="rId5"/>
          <a:stretch>
            <a:fillRect/>
          </a:stretch>
        </p:blipFill>
        <p:spPr>
          <a:xfrm>
            <a:off x="10435299" y="6049608"/>
            <a:ext cx="1559496" cy="80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2" name="Google Shape;172;p3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3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31"/>
          <p:cNvSpPr txBox="1"/>
          <p:nvPr/>
        </p:nvSpPr>
        <p:spPr>
          <a:xfrm>
            <a:off x="-165961" y="131783"/>
            <a:ext cx="10911016" cy="135421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Miglior pratica – Portami nel tuo villaggio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75" name="Google Shape;175;p31"/>
          <p:cNvSpPr txBox="1"/>
          <p:nvPr/>
        </p:nvSpPr>
        <p:spPr>
          <a:xfrm>
            <a:off x="538374" y="1881022"/>
            <a:ext cx="10206681" cy="32931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Il Comune di Gabrovo applica i principi e le idee dell'Agenda 21 per la cultura, implementando una gamma coordinata di attività e programmi culturali, tra cui la Strategia per la Cultura 2014-2024; il programma comunale sulla cultura, la candidatura a Capitale Europea della Cultura nel 2014; la partecipazione al programma Città Pilota, l'adesione alla Rete delle Città Creative dell'UNESCO, ecc.</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L'iniziativa "Portami nel tuo villaggio" rientra pienamente nell'ambito di queste politiche, con il suo obiettivo di esplorare, preservare e promuovere il patrimonio culturale vivente degli insediamenti rurali di Gabrovo, trasferendo conoscenze, competenze, pratiche, nonché comprensioni, percezioni e sensibilità dagli anziani ai giovani.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Il progetto sviluppa efficacemente un approccio originale, riunendo gli anziani del villaggio e i giovani delle città, che vivono e lavorano insieme nell'ambiente naturale dei villaggi, come "nonni in affitto" e "nipoti in prestito".</a:t>
            </a:r>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endParaRPr sz="1800" b="0" i="0" u="none" strike="noStrike" cap="none">
              <a:solidFill>
                <a:srgbClr val="3A3838"/>
              </a:solidFill>
              <a:latin typeface="Candara"/>
              <a:ea typeface="Candara"/>
              <a:cs typeface="Candara"/>
              <a:sym typeface="Candara"/>
            </a:endParaRPr>
          </a:p>
        </p:txBody>
      </p:sp>
      <p:sp>
        <p:nvSpPr>
          <p:cNvPr id="176" name="Google Shape;176;p31"/>
          <p:cNvSpPr txBox="1"/>
          <p:nvPr/>
        </p:nvSpPr>
        <p:spPr>
          <a:xfrm>
            <a:off x="538374" y="1303337"/>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Portami nel tuo villaggio</a:t>
            </a:r>
            <a:endParaRPr sz="1800" b="1" i="0" u="none" strike="noStrike" cap="none">
              <a:solidFill>
                <a:srgbClr val="A99374"/>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3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3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32"/>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DEFINIZIONI E CONCETTI 1/2</a:t>
            </a:r>
            <a:endParaRPr sz="2400" b="0" i="0" u="none" strike="noStrike" cap="none">
              <a:solidFill>
                <a:schemeClr val="dk1"/>
              </a:solidFill>
              <a:latin typeface="Times New Roman"/>
              <a:ea typeface="Times New Roman"/>
              <a:cs typeface="Times New Roman"/>
              <a:sym typeface="Times New Roman"/>
            </a:endParaRPr>
          </a:p>
        </p:txBody>
      </p:sp>
      <p:sp>
        <p:nvSpPr>
          <p:cNvPr id="185" name="Google Shape;185;p32"/>
          <p:cNvSpPr txBox="1"/>
          <p:nvPr/>
        </p:nvSpPr>
        <p:spPr>
          <a:xfrm>
            <a:off x="570336" y="1325989"/>
            <a:ext cx="10279109" cy="4154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tr-TR" sz="2400" b="1" i="0" u="none" strike="noStrike" cap="none">
                <a:solidFill>
                  <a:srgbClr val="A99374"/>
                </a:solidFill>
                <a:latin typeface="Candara"/>
                <a:ea typeface="Candara"/>
                <a:cs typeface="Candara"/>
                <a:sym typeface="Candara"/>
              </a:rPr>
              <a:t>3. Il ruolo del Patrimonio sulla Sostenibilità – alcuni esempi - </a:t>
            </a:r>
            <a:endParaRPr sz="24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A99374"/>
              </a:buClr>
              <a:buSzPts val="1800"/>
              <a:buFont typeface="Candara"/>
              <a:buNone/>
            </a:pPr>
            <a:r>
              <a:rPr lang="tr-TR" sz="1800" b="1" i="0" u="none" strike="noStrike" cap="none">
                <a:solidFill>
                  <a:srgbClr val="A99374"/>
                </a:solidFill>
                <a:latin typeface="Candara"/>
                <a:ea typeface="Candara"/>
                <a:cs typeface="Candara"/>
                <a:sym typeface="Candara"/>
              </a:rPr>
              <a:t>CAPITALE EUROPEA DELLA CULTURA 2019, MATERA, BASILICATA, ITALIA</a:t>
            </a: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chemeClr val="dk1"/>
              </a:buClr>
              <a:buSzPts val="1800"/>
              <a:buFont typeface="Calibri"/>
              <a:buNone/>
            </a:pPr>
            <a:endParaRPr sz="1800" b="1"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None/>
            </a:pPr>
            <a:r>
              <a:rPr lang="tr-TR" sz="1600" b="0" i="0" u="none" strike="noStrike" cap="none">
                <a:solidFill>
                  <a:srgbClr val="3A3838"/>
                </a:solidFill>
                <a:latin typeface="Candara"/>
                <a:ea typeface="Candara"/>
                <a:cs typeface="Candara"/>
                <a:sym typeface="Candara"/>
              </a:rPr>
              <a:t> </a:t>
            </a:r>
            <a:r>
              <a:rPr lang="tr-TR" sz="1400" b="0" i="0" u="none" strike="noStrike" cap="none">
                <a:solidFill>
                  <a:srgbClr val="000000"/>
                </a:solidFill>
                <a:latin typeface="Arial"/>
                <a:ea typeface="Arial"/>
                <a:cs typeface="Arial"/>
                <a:sym typeface="Arial"/>
              </a:rPr>
              <a:t>Il patrimonio culturale costituisce la base del dibattito sul presente e sul futuro di Matera e dell'Europa. Matera, designata Capitale Europea della Cultura per il 2019, si è posta l'obiettivo di assumere un ruolo pionieristico in un movimento volto ad abbattere le barriere alla cultura, in particolare attraverso l'utilizzo delle nuove tecnologie e la facilitazione dell'apprendimento. L'approccio del programma è caratterizzato da una sensibilità artistica vivace e innovativa, unita a una politica inclusiva che mira a integrare coloro che sono spesso esclusi dalle attività culturali in un quadro progettuale unitario, anziché creare linee progettuali parallele.</a:t>
            </a:r>
            <a:endParaRPr/>
          </a:p>
          <a:p>
            <a:pPr marL="0" marR="0" lvl="0" indent="0" algn="just" rtl="0">
              <a:lnSpc>
                <a:spcPct val="100000"/>
              </a:lnSpc>
              <a:spcBef>
                <a:spcPts val="600"/>
              </a:spcBef>
              <a:spcAft>
                <a:spcPts val="0"/>
              </a:spcAft>
              <a:buClr>
                <a:srgbClr val="3A3838"/>
              </a:buClr>
              <a:buSzPts val="1600"/>
              <a:buFont typeface="Candara"/>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None/>
            </a:pPr>
            <a:r>
              <a:rPr lang="tr-TR" sz="1400" b="0" i="0" u="none" strike="noStrike" cap="none">
                <a:solidFill>
                  <a:srgbClr val="000000"/>
                </a:solidFill>
                <a:latin typeface="Arial"/>
                <a:ea typeface="Arial"/>
                <a:cs typeface="Arial"/>
                <a:sym typeface="Arial"/>
              </a:rPr>
              <a:t>Il Libro Bianco sulla Cultura rappresenta un tentativo di consolidare e dare espressione visibile al patrimonio materiale e immateriale della città di Terrassa, al fine di rafforzare il senso di comunità, l'identità culturale e la visibilità. Il documento frutto di questo processo è stato plasmato da una serie di dibattiti, gruppi di lavoro e da un impegno generale per rafforzare il ruolo delle iniziative culturali nel paesaggio urbano.</a:t>
            </a:r>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p:txBody>
      </p:sp>
      <p:sp>
        <p:nvSpPr>
          <p:cNvPr id="186" name="Google Shape;186;p32"/>
          <p:cNvSpPr txBox="1"/>
          <p:nvPr/>
        </p:nvSpPr>
        <p:spPr>
          <a:xfrm>
            <a:off x="577001" y="3908906"/>
            <a:ext cx="10590354"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800" b="1" i="0" u="none" strike="noStrike" cap="none">
                <a:solidFill>
                  <a:srgbClr val="A99374"/>
                </a:solidFill>
                <a:latin typeface="Candara"/>
                <a:ea typeface="Candara"/>
                <a:cs typeface="Candara"/>
                <a:sym typeface="Candara"/>
              </a:rPr>
              <a:t>IL PATRIMONIO DEL LIBRO BIANCO SULLA CULTURA, TERRASSA, CATALONIA, SPAGNA</a:t>
            </a:r>
            <a:r>
              <a:rPr lang="tr-TR" sz="1400" b="0" i="0" u="none" strike="noStrike" cap="none">
                <a:solidFill>
                  <a:srgbClr val="000000"/>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2" name="Google Shape;192;p33"/>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33"/>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33"/>
          <p:cNvSpPr txBox="1"/>
          <p:nvPr/>
        </p:nvSpPr>
        <p:spPr>
          <a:xfrm>
            <a:off x="-148281" y="89587"/>
            <a:ext cx="10911016" cy="5232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DEFINIZIONI E CONCETTI 2/2</a:t>
            </a:r>
            <a:endParaRPr sz="2800" b="0" i="0" u="none" strike="noStrike" cap="none">
              <a:solidFill>
                <a:schemeClr val="dk1"/>
              </a:solidFill>
              <a:latin typeface="Times New Roman"/>
              <a:ea typeface="Times New Roman"/>
              <a:cs typeface="Times New Roman"/>
              <a:sym typeface="Times New Roman"/>
            </a:endParaRPr>
          </a:p>
        </p:txBody>
      </p:sp>
      <p:sp>
        <p:nvSpPr>
          <p:cNvPr id="195" name="Google Shape;195;p33"/>
          <p:cNvSpPr txBox="1"/>
          <p:nvPr/>
        </p:nvSpPr>
        <p:spPr>
          <a:xfrm>
            <a:off x="570336" y="1937869"/>
            <a:ext cx="10279109" cy="22928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None/>
            </a:pPr>
            <a:r>
              <a:rPr lang="tr-TR" sz="1600" b="0" i="0" u="none" strike="noStrike" cap="none">
                <a:solidFill>
                  <a:srgbClr val="000000"/>
                </a:solidFill>
                <a:latin typeface="Candara"/>
                <a:ea typeface="Candara"/>
                <a:cs typeface="Candara"/>
                <a:sym typeface="Candara"/>
              </a:rPr>
              <a:t>Nel 2004, il Consiglio Comunale di Anversa decise di trasformare l'ex sede della compagnia di navigazione Red Star Line in un sito commemorativo. I tre ex magazzini, che in precedenza fungevano da stazioni di controllo per i passeggeri in cerca di emigrazione verso il Nuovo Mondo, furono restaurati e il nuovo Museo Red Star Line fu inaugurato nel settembre 2013. Fino a poco tempo fa, era l'unico museo dell'immigrazione nell'Europa continentale ospitato nelle sale partenze originali. Il museo serve anche a sottolineare che il patrimonio non si limita esclusivamente all'ambiente costruito, ma comprende il ricco arazzo delle culture locali e immateriali.</a:t>
            </a:r>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p:txBody>
      </p:sp>
      <p:sp>
        <p:nvSpPr>
          <p:cNvPr id="196" name="Google Shape;196;p33"/>
          <p:cNvSpPr txBox="1"/>
          <p:nvPr/>
        </p:nvSpPr>
        <p:spPr>
          <a:xfrm>
            <a:off x="570336" y="1475252"/>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RED STAR LINE MUSEUM, ANTWERP, FLANDERS, BELGIO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it-IT" sz="2800" b="1" dirty="0" smtClean="0">
                <a:solidFill>
                  <a:schemeClr val="bg1"/>
                </a:solidFill>
                <a:latin typeface="Candara" pitchFamily="34" charset="0"/>
              </a:rPr>
              <a:t>Grazie per la vostra attenzione</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smtClean="0">
                <a:solidFill>
                  <a:schemeClr val="bg1">
                    <a:lumMod val="50000"/>
                  </a:schemeClr>
                </a:solidFill>
              </a:rPr>
              <a:t>Partner</a:t>
            </a:r>
            <a:r>
              <a:rPr lang="en-GB" sz="2800" b="1" i="0" u="none" strike="noStrike" cap="none" dirty="0" smtClean="0">
                <a:solidFill>
                  <a:schemeClr val="bg1">
                    <a:lumMod val="50000"/>
                  </a:schemeClr>
                </a:solidFill>
                <a:latin typeface="Calibri"/>
                <a:ea typeface="Calibri"/>
                <a:cs typeface="Calibri"/>
                <a:sym typeface="Calibri"/>
              </a:rPr>
              <a:t> </a:t>
            </a:r>
            <a:endParaRPr sz="2800" b="0" i="0" u="none" strike="noStrike" cap="none" dirty="0">
              <a:solidFill>
                <a:schemeClr val="bg1">
                  <a:lumMod val="50000"/>
                </a:schemeClr>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16 - Εικόνα" descr="italian eu.png"/>
          <p:cNvPicPr>
            <a:picLocks noChangeAspect="1"/>
          </p:cNvPicPr>
          <p:nvPr/>
        </p:nvPicPr>
        <p:blipFill>
          <a:blip r:embed="rId12"/>
          <a:stretch>
            <a:fillRect/>
          </a:stretch>
        </p:blipFill>
        <p:spPr>
          <a:xfrm>
            <a:off x="263352" y="6165304"/>
            <a:ext cx="2276793" cy="590632"/>
          </a:xfrm>
          <a:prstGeom prst="rect">
            <a:avLst/>
          </a:prstGeom>
        </p:spPr>
      </p:pic>
      <p:sp>
        <p:nvSpPr>
          <p:cNvPr id="15"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16" name="8 - Εικόνα" descr="cc-brand-1.png"/>
          <p:cNvPicPr>
            <a:picLocks noChangeAspect="1"/>
          </p:cNvPicPr>
          <p:nvPr/>
        </p:nvPicPr>
        <p:blipFill>
          <a:blip r:embed="rId13"/>
          <a:stretch>
            <a:fillRect/>
          </a:stretch>
        </p:blipFill>
        <p:spPr>
          <a:xfrm>
            <a:off x="10435299" y="6049608"/>
            <a:ext cx="1559496" cy="808392"/>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0" y="2044046"/>
            <a:ext cx="12192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200"/>
              <a:buFont typeface="Arial"/>
              <a:buNone/>
            </a:pPr>
            <a:r>
              <a:rPr lang="tr-TR" sz="3200" b="1" i="0" u="none" strike="noStrike" cap="none">
                <a:solidFill>
                  <a:srgbClr val="FFFFFF"/>
                </a:solidFill>
                <a:latin typeface="Candara"/>
                <a:ea typeface="Candara"/>
                <a:cs typeface="Candara"/>
                <a:sym typeface="Candara"/>
              </a:rPr>
              <a:t>LEZIONE 1 : Patrimonio culturale e SOSTENIBILITÀ </a:t>
            </a: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2" name="Google Shape;102;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DEFINIZIONE E CONCETTI CHIAVE I</a:t>
            </a:r>
            <a:endParaRPr sz="3600" b="0" i="0" u="none" strike="noStrike" cap="none">
              <a:solidFill>
                <a:schemeClr val="dk1"/>
              </a:solidFill>
              <a:latin typeface="Times New Roman"/>
              <a:ea typeface="Times New Roman"/>
              <a:cs typeface="Times New Roman"/>
              <a:sym typeface="Times New Roman"/>
            </a:endParaRPr>
          </a:p>
        </p:txBody>
      </p:sp>
      <p:sp>
        <p:nvSpPr>
          <p:cNvPr id="105" name="Google Shape;105;p3"/>
          <p:cNvSpPr txBox="1"/>
          <p:nvPr/>
        </p:nvSpPr>
        <p:spPr>
          <a:xfrm>
            <a:off x="360486" y="933275"/>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1.1. Definizione di Patrimonio culturale</a:t>
            </a:r>
            <a:endParaRPr sz="2000" b="1" i="0" u="none" strike="noStrike" cap="none">
              <a:solidFill>
                <a:srgbClr val="A99374"/>
              </a:solidFill>
              <a:latin typeface="Candara"/>
              <a:ea typeface="Candara"/>
              <a:cs typeface="Candara"/>
              <a:sym typeface="Candara"/>
            </a:endParaRPr>
          </a:p>
        </p:txBody>
      </p:sp>
      <p:sp>
        <p:nvSpPr>
          <p:cNvPr id="106" name="Google Shape;106;p3"/>
          <p:cNvSpPr txBox="1"/>
          <p:nvPr/>
        </p:nvSpPr>
        <p:spPr>
          <a:xfrm>
            <a:off x="843053" y="2073907"/>
            <a:ext cx="10428449" cy="241600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Il patrimonio culturale e naturale comprende gli aspetti tangibili e intangibili della storia umana e dell'ambiente che rivestono un significato culturale, storico ed ecologico.</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Siti storici, monumenti, sistemi di conoscenza indigena, hotspot di biodiversità, ecosistemi 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formazioni geologiche sono esempi di patrimonio culturale.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Il patrimonio culturale e naturale riflette la ricchezza e la diversità della civiltà umana e del mondo naturale, contribuendo alla coesione sociale, alla formazione dell'identità e all'equilibrio ecologico.</a:t>
            </a:r>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2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DEFINIZIONI E CONCETTI CHIAVE II</a:t>
            </a:r>
            <a:endParaRPr sz="3600" b="0" i="0" u="none" strike="noStrike" cap="none">
              <a:solidFill>
                <a:schemeClr val="dk1"/>
              </a:solidFill>
              <a:latin typeface="Times New Roman"/>
              <a:ea typeface="Times New Roman"/>
              <a:cs typeface="Times New Roman"/>
              <a:sym typeface="Times New Roman"/>
            </a:endParaRPr>
          </a:p>
        </p:txBody>
      </p:sp>
      <p:sp>
        <p:nvSpPr>
          <p:cNvPr id="115" name="Google Shape;115;p25"/>
          <p:cNvSpPr txBox="1"/>
          <p:nvPr/>
        </p:nvSpPr>
        <p:spPr>
          <a:xfrm>
            <a:off x="360486" y="915183"/>
            <a:ext cx="609805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Patrimonio Culturale Intangibile</a:t>
            </a:r>
            <a:endParaRPr sz="2000" b="1" i="0" u="none" strike="noStrike" cap="none">
              <a:solidFill>
                <a:srgbClr val="A99374"/>
              </a:solidFill>
              <a:latin typeface="Candara"/>
              <a:ea typeface="Candara"/>
              <a:cs typeface="Candara"/>
              <a:sym typeface="Candara"/>
            </a:endParaRPr>
          </a:p>
        </p:txBody>
      </p:sp>
      <p:sp>
        <p:nvSpPr>
          <p:cNvPr id="116" name="Google Shape;116;p25"/>
          <p:cNvSpPr txBox="1"/>
          <p:nvPr/>
        </p:nvSpPr>
        <p:spPr>
          <a:xfrm>
            <a:off x="560570" y="2034793"/>
            <a:ext cx="9789875" cy="541682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0" i="0" u="none" strike="noStrike" cap="none">
                <a:solidFill>
                  <a:srgbClr val="000000"/>
                </a:solidFill>
                <a:latin typeface="Arial"/>
                <a:ea typeface="Arial"/>
                <a:cs typeface="Arial"/>
                <a:sym typeface="Arial"/>
              </a:rPr>
              <a:t>Il patrimonio culturale immateriale comprende le pratiche, le conoscenze e le espressioni che le comunità riconoscono come parte della propria identità culturale, nonché gli oggetti e gli spazi a essi associati. Trasmesso di generazione in generazione, questo patrimonio si adatta nel tempo, rafforzando l'identità e il rispetto per la diversità culturale.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Arial"/>
                <a:ea typeface="Arial"/>
                <a:cs typeface="Arial"/>
                <a:sym typeface="Arial"/>
              </a:rPr>
              <a:t>Il patrimonio è qualcosa che viene tramandato di generazione in generazione. Cultura si riferisce a valori, tradizioni e identità. E immateriale significa impossibile da toccare. Mettendo insieme queste parole, il patrimonio immateriale si riferisce alle tradizioni e alle espressioni viventi che vengono tramandate di generazione in generazione.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Arial"/>
                <a:ea typeface="Arial"/>
                <a:cs typeface="Arial"/>
                <a:sym typeface="Arial"/>
              </a:rPr>
              <a:t>Può essere considerato un "patrimonio vivente". Tra gli esempi figurano le riunioni comunitarie, le storie orali, i canti, la conoscenza degli spazi naturali, le tradizioni curative, i cibi, le festività, le credenze, le pratiche culturali, le competenze artigianali, i metodi di coltivazione e allevamento, la marinara tradizionale, le competenze culinarie e vinicole, e così via. Elementi di questo patrimonio sono parte integrante della vita sia nelle aree rurali che urbane e tra le popolazioni indigene. Il patrimonio culturale immateriale è "al tempo stesso tradizionale, contemporaneo e vivente". È inclusivo, rappresentativo e basato sulla comunità.</a:t>
            </a:r>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2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2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2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DEFINIZIONI E CONCETTI CHIAVE III</a:t>
            </a:r>
            <a:endParaRPr sz="3600" b="0" i="0" u="none" strike="noStrike" cap="none">
              <a:solidFill>
                <a:schemeClr val="dk1"/>
              </a:solidFill>
              <a:latin typeface="Times New Roman"/>
              <a:ea typeface="Times New Roman"/>
              <a:cs typeface="Times New Roman"/>
              <a:sym typeface="Times New Roman"/>
            </a:endParaRPr>
          </a:p>
        </p:txBody>
      </p:sp>
      <p:sp>
        <p:nvSpPr>
          <p:cNvPr id="125" name="Google Shape;125;p26"/>
          <p:cNvSpPr txBox="1"/>
          <p:nvPr/>
        </p:nvSpPr>
        <p:spPr>
          <a:xfrm>
            <a:off x="360486" y="735918"/>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Patrımonıo culturale intangibile</a:t>
            </a:r>
            <a:endParaRPr sz="2000" b="1" i="0" u="none" strike="noStrike" cap="none">
              <a:solidFill>
                <a:srgbClr val="A99374"/>
              </a:solidFill>
              <a:latin typeface="Candara"/>
              <a:ea typeface="Candara"/>
              <a:cs typeface="Candara"/>
              <a:sym typeface="Candara"/>
            </a:endParaRPr>
          </a:p>
        </p:txBody>
      </p:sp>
      <p:sp>
        <p:nvSpPr>
          <p:cNvPr id="126" name="Google Shape;126;p26"/>
          <p:cNvSpPr txBox="1"/>
          <p:nvPr/>
        </p:nvSpPr>
        <p:spPr>
          <a:xfrm>
            <a:off x="741639" y="1443804"/>
            <a:ext cx="9789875" cy="572460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La Convenzione UNESCO del 2003 sottolinea la necessità di salvaguardare queste espressioni culturali per le generazioni future. Tipi di Patrimonio Immateriale: per aiutare le persone a comprendere il patrimonio culturale immateriale, la Convenzione UNESCO lo descrive in termini di ampie categorie.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Tradizioni ed espressioni orali: possono includere proverbi, indovinelli, storie, leggende, miti, canti epici e poemi, incantesimi, canti, canzoni e altro ancora.</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Arti performative: possono includere musica, danza e teatro, mimo, canzoni e altre forme di espressione artistica tramandate di generazione in generazione. Pratiche sociali, rituali e feste. Si tratta delle attività che strutturano la vita delle comunità e sono condivise dai membri, ad esempio riti di iniziazione, cerimonie funebri, carnevali stagionali e celebrazioni del raccolto.</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Conoscenza e pratiche legate alla natura e all'universo: si riferiscono a conoscenze e competenze che le comunità hanno sviluppato attraverso l'interazione con il loro ambiente naturale e possono essere espresse attraverso il linguaggio, la memoria, la spiritualità o le visioni del mondo. Tra gli elementi correlati rientrano i metodi tradizionali di architettura, agricoltura, allevamento e cucina.</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Artigianato tradizionale: può sembrare "tangibile", ma in realtà si riferisce alle competenze e alle conoscenze coinvolte nell'artigianato, piuttosto che ai prodotti stessi. Tra gli esempi figurano la ceramica, la lavorazione del legno, la gioielleria e le pietre preziose, il ricamo, la fabbricazione di tappeti, gli strumenti musicali, la tessitura e la confezione di tessuti.</a:t>
            </a:r>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endParaRPr sz="1600" b="0" i="0" u="none" strike="noStrike" cap="none">
              <a:solidFill>
                <a:srgbClr val="3F3F3F"/>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2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2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2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DEFINIZIONI E CONCETTI IV</a:t>
            </a:r>
            <a:endParaRPr sz="3600" b="0" i="0" u="none" strike="noStrike" cap="none">
              <a:solidFill>
                <a:srgbClr val="000000"/>
              </a:solidFill>
              <a:latin typeface="Times New Roman"/>
              <a:ea typeface="Times New Roman"/>
              <a:cs typeface="Times New Roman"/>
              <a:sym typeface="Times New Roman"/>
            </a:endParaRPr>
          </a:p>
        </p:txBody>
      </p:sp>
      <p:sp>
        <p:nvSpPr>
          <p:cNvPr id="135" name="Google Shape;135;p27"/>
          <p:cNvSpPr txBox="1"/>
          <p:nvPr/>
        </p:nvSpPr>
        <p:spPr>
          <a:xfrm>
            <a:off x="484053" y="1608653"/>
            <a:ext cx="10206681" cy="26930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Lo sviluppo sostenibile cerca di bilanciare crescita economica, tutela ambientale ed equità sociale per garantire il benessere delle generazioni presenti e future.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La tutela dell'ambiente, l'inclusione sociale, la prosperità economica, l'equità intergenerazionale e la tutela culturale sono i principi della sostenibilità.</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Lo sviluppo sostenibile è importante perché promuove l'armonia tra le attività umane e l'ambiente naturale, affrontando sfide globali come il cambiamento climatico, la perdita di biodiversità, la povertà e la disuguaglianza.</a:t>
            </a:r>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
        <p:nvSpPr>
          <p:cNvPr id="136" name="Google Shape;136;p27"/>
          <p:cNvSpPr txBox="1"/>
          <p:nvPr/>
        </p:nvSpPr>
        <p:spPr>
          <a:xfrm>
            <a:off x="484053" y="918849"/>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Sviluppo Sostenibile</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2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2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2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DEFINIZIONI E CONCETTI V</a:t>
            </a:r>
            <a:endParaRPr sz="3600" b="0" i="0" u="none" strike="noStrike" cap="none">
              <a:solidFill>
                <a:srgbClr val="000000"/>
              </a:solidFill>
              <a:latin typeface="Times New Roman"/>
              <a:ea typeface="Times New Roman"/>
              <a:cs typeface="Times New Roman"/>
              <a:sym typeface="Times New Roman"/>
            </a:endParaRPr>
          </a:p>
        </p:txBody>
      </p:sp>
      <p:sp>
        <p:nvSpPr>
          <p:cNvPr id="145" name="Google Shape;145;p28"/>
          <p:cNvSpPr txBox="1"/>
          <p:nvPr/>
        </p:nvSpPr>
        <p:spPr>
          <a:xfrm>
            <a:off x="360486" y="1409477"/>
            <a:ext cx="10575244" cy="389333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Gli Obiettivi di Sviluppo Sostenibile (OSS), noti anche come Obiettivi Globali, sono stati adottati dalle Nazioni Unite nel 2015 come invito universale all'azione per porre fine alla povertà, proteggere il pianeta e garantire che entro il 2030 tutte le persone godano di pace e prosperità. Esistono 17 Obiettivi di Sviluppo Sostenibile con diverse finalità, tra cui: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Obiettivo 9</a:t>
            </a:r>
            <a:r>
              <a:rPr lang="tr-TR" sz="1600" b="0" i="0" u="none" strike="noStrike" cap="none">
                <a:solidFill>
                  <a:srgbClr val="000000"/>
                </a:solidFill>
                <a:latin typeface="Candara"/>
                <a:ea typeface="Candara"/>
                <a:cs typeface="Candara"/>
                <a:sym typeface="Candara"/>
              </a:rPr>
              <a:t> Industria, innovazione e infrastrutture: garantire la riduzione degli sprechi e la produzione e l'utilizzo di prodotti che proteggano l'ambiente</a:t>
            </a:r>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Obiettivo 10 </a:t>
            </a:r>
            <a:r>
              <a:rPr lang="tr-TR" sz="1600" b="0" i="0" u="none" strike="noStrike" cap="none">
                <a:solidFill>
                  <a:srgbClr val="000000"/>
                </a:solidFill>
                <a:latin typeface="Candara"/>
                <a:ea typeface="Candara"/>
                <a:cs typeface="Candara"/>
                <a:sym typeface="Candara"/>
              </a:rPr>
              <a:t>Ridurre le disuguaglianze: ridurre le disuguaglianze all'interno e tra i Paesi</a:t>
            </a:r>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Obiettivo 11 </a:t>
            </a:r>
            <a:r>
              <a:rPr lang="tr-TR" sz="1600" b="0" i="0" u="none" strike="noStrike" cap="none">
                <a:solidFill>
                  <a:srgbClr val="000000"/>
                </a:solidFill>
                <a:latin typeface="Candara"/>
                <a:ea typeface="Candara"/>
                <a:cs typeface="Candara"/>
                <a:sym typeface="Candara"/>
              </a:rPr>
              <a:t>Città e comunità sostenibili: garantire che tutti abbiano un luogo pulito e sicuro in cui vivere e che città, paesi e villaggi siano migliorati in modo da proteggere l'ambiente</a:t>
            </a:r>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Obiettivo 13 </a:t>
            </a:r>
            <a:r>
              <a:rPr lang="tr-TR" sz="1600" b="0" i="0" u="none" strike="noStrike" cap="none">
                <a:solidFill>
                  <a:srgbClr val="000000"/>
                </a:solidFill>
                <a:latin typeface="Candara"/>
                <a:ea typeface="Candara"/>
                <a:cs typeface="Candara"/>
                <a:sym typeface="Candara"/>
              </a:rPr>
              <a:t>Azione per il Clima: adottare misure urgenti per combattere il cambiamento climatico e i suoi impatti</a:t>
            </a:r>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Obiettivo 15 </a:t>
            </a:r>
            <a:r>
              <a:rPr lang="tr-TR" sz="1600" b="0" i="0" u="none" strike="noStrike" cap="none">
                <a:solidFill>
                  <a:srgbClr val="000000"/>
                </a:solidFill>
                <a:latin typeface="Candara"/>
                <a:ea typeface="Candara"/>
                <a:cs typeface="Candara"/>
                <a:sym typeface="Candara"/>
              </a:rPr>
              <a:t>Vita sulla Terra: garantire la protezione di tutti i diversi ambienti terrestri 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degli animali</a:t>
            </a:r>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
        <p:nvSpPr>
          <p:cNvPr id="146" name="Google Shape;146;p28"/>
          <p:cNvSpPr txBox="1"/>
          <p:nvPr/>
        </p:nvSpPr>
        <p:spPr>
          <a:xfrm>
            <a:off x="484052" y="918849"/>
            <a:ext cx="934887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Gli obiettivi dello Sviluppo Sostenibile (OSS) </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2" name="Google Shape;152;p29"/>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29"/>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DEFINIZIONI E CONCETTI VI</a:t>
            </a:r>
            <a:endParaRPr sz="3600" b="0" i="0" u="none" strike="noStrike" cap="none">
              <a:solidFill>
                <a:srgbClr val="000000"/>
              </a:solidFill>
              <a:latin typeface="Times New Roman"/>
              <a:ea typeface="Times New Roman"/>
              <a:cs typeface="Times New Roman"/>
              <a:sym typeface="Times New Roman"/>
            </a:endParaRPr>
          </a:p>
        </p:txBody>
      </p:sp>
      <p:sp>
        <p:nvSpPr>
          <p:cNvPr id="155" name="Google Shape;155;p29"/>
          <p:cNvSpPr txBox="1"/>
          <p:nvPr/>
        </p:nvSpPr>
        <p:spPr>
          <a:xfrm>
            <a:off x="529320" y="1681081"/>
            <a:ext cx="10206681" cy="34008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Riconoscere l'interconnessione tra la conservazione del patrimonio culturale e naturale e gli obiettivi di sviluppo sostenibile.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Comprendere come la conservazione del patrimonio culturale contribuisca alla resilienza della comunità, alla preservazione dell'identità e alla coesione sociale, mentre la conservazione del patrimonio naturale supporta i servizi ecosistemici, la conservazione della biodiversità e la resilienza climatica.</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Il patrimonio come risorsa: considerare il patrimonio culturale e naturale come risorse preziose per lo sviluppo sostenibile.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Esplorare come il turismo del patrimonio, le conoscenze ecologiche tradizionali, l'agricoltura sostenibile e le imprese eco-culturali possano generare opportunità economiche, promuovere i mezzi di sussistenza locali e sostenere lo sviluppo della comunità, preservando al contempo il patrimonio culturale e naturale.</a:t>
            </a:r>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
        <p:nvSpPr>
          <p:cNvPr id="156" name="Google Shape;156;p29"/>
          <p:cNvSpPr txBox="1"/>
          <p:nvPr/>
        </p:nvSpPr>
        <p:spPr>
          <a:xfrm>
            <a:off x="647016" y="972230"/>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1.3. Interconnessione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3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3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30"/>
          <p:cNvSpPr txBox="1"/>
          <p:nvPr/>
        </p:nvSpPr>
        <p:spPr>
          <a:xfrm>
            <a:off x="-148281" y="89587"/>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Miglior pratica – Portami nel tuo villaggio 1/2</a:t>
            </a:r>
            <a:endParaRPr sz="3600" b="1" i="0" u="none" strike="noStrike" cap="none">
              <a:solidFill>
                <a:srgbClr val="FFFFFF"/>
              </a:solidFill>
              <a:latin typeface="Candara"/>
              <a:ea typeface="Candara"/>
              <a:cs typeface="Candara"/>
              <a:sym typeface="Candara"/>
            </a:endParaRPr>
          </a:p>
        </p:txBody>
      </p:sp>
      <p:sp>
        <p:nvSpPr>
          <p:cNvPr id="165" name="Google Shape;165;p30"/>
          <p:cNvSpPr txBox="1"/>
          <p:nvPr/>
        </p:nvSpPr>
        <p:spPr>
          <a:xfrm>
            <a:off x="704335" y="2197893"/>
            <a:ext cx="10206681" cy="30161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0" i="0" u="none" strike="noStrike" cap="none">
                <a:solidFill>
                  <a:srgbClr val="3F3F3F"/>
                </a:solidFill>
                <a:latin typeface="Candara"/>
                <a:ea typeface="Candara"/>
                <a:cs typeface="Candara"/>
                <a:sym typeface="Candara"/>
              </a:rPr>
              <a:t> </a:t>
            </a:r>
            <a:r>
              <a:rPr lang="tr-TR" sz="1600" b="0" i="0" u="none" strike="noStrike" cap="none">
                <a:solidFill>
                  <a:srgbClr val="000000"/>
                </a:solidFill>
                <a:latin typeface="Candara"/>
                <a:ea typeface="Candara"/>
                <a:cs typeface="Candara"/>
                <a:sym typeface="Candara"/>
              </a:rPr>
              <a:t>ll progetto "Portami nel tuo villaggio" di Veronica Yossifova di Gabrovo ha riscosso un notevole successo. L'idea principale del progetto è quella di far sì che gli anziani che vivono nei villaggi accolgano i giovani provenienti dalle città. Questa mobilità mira a ridurre il divario tra giovani e anziani e a preservare usi, valori e tradizioni.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L'idea è nata dal comune di Gabrovo in occasione del concorso nazionale di saggistica intitolato "Le mie idee per la Bulgaria 2013". Più di 70 persone sono state incoraggiate a partecipare a questo progetto e solo 30 persone di età compresa tra 15 e 29 anni hanno avuto la possibilità di trascorrere cinque giorni in un villaggio durante l'estate.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 giovani potranno anche scoprire la ricchezza del folklore bulgaro, imparare a cantare e ballare e partecipare alla rievocazione di diverse tradizioni e rituali rurali. Una delle attività più apprezzate lo scorso anno sono state le tradizioni culinarie regionali.</a:t>
            </a:r>
            <a:endParaRPr/>
          </a:p>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0"/>
          <p:cNvSpPr txBox="1"/>
          <p:nvPr/>
        </p:nvSpPr>
        <p:spPr>
          <a:xfrm>
            <a:off x="704335" y="1318726"/>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Portami nel tuo villaggio</a:t>
            </a:r>
            <a:endParaRPr sz="1800" b="1" i="0" u="none" strike="noStrike" cap="none">
              <a:solidFill>
                <a:srgbClr val="A99374"/>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1812</Words>
  <Application>Microsoft Office PowerPoint</Application>
  <PresentationFormat>Προσαρμογή</PresentationFormat>
  <Paragraphs>99</Paragraphs>
  <Slides>13</Slides>
  <Notes>13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2026-04-27T07:37:30Z</dcterms:modified>
</cp:coreProperties>
</file>