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6" r:id="rId4"/>
    <p:sldId id="267" r:id="rId5"/>
    <p:sldId id="268" r:id="rId6"/>
    <p:sldId id="269" r:id="rId7"/>
  </p:sldIdLst>
  <p:sldSz cx="12192000" cy="6858000"/>
  <p:notesSz cx="6858000" cy="9144000"/>
  <p:embeddedFontLst>
    <p:embeddedFont>
      <p:font typeface="Candara" pitchFamily="34" charset="0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izyYUzPkJ3Y0LU15ylJJ94iMB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96" y="-1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customschemas.google.com/relationships/presentationmetadata" Target="metadata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4" name="Google Shape;1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4" name="Google Shape;19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4" name="Google Shape;2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xmlns="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:a16="http://schemas.microsoft.com/office/drawing/2014/main" xmlns="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:a16="http://schemas.microsoft.com/office/drawing/2014/main" xmlns="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35278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0" y="401642"/>
            <a:ext cx="1957279" cy="195727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-112734" y="2964679"/>
            <a:ext cx="12192000" cy="1384954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PROGRAMMA FORMATIVO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8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UNITA’ DI APPRENDIMENTO 6: NETWORKING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3156857" y="2566090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78000" y="6240925"/>
            <a:ext cx="2425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                    Co- finanziato </a:t>
            </a:r>
            <a:endParaRPr sz="1200" b="1">
              <a:solidFill>
                <a:srgbClr val="00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                    dall’Unione Europea</a:t>
            </a:r>
            <a:endParaRPr/>
          </a:p>
        </p:txBody>
      </p:sp>
      <p:pic>
        <p:nvPicPr>
          <p:cNvPr id="89" name="Google Shape;89;p1" descr="Immagine che contiene stella, bandiera, blu, Blu intenso&#10;&#10;Il contenuto generato dall'IA potrebbe non essere corretto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750" y="6298900"/>
            <a:ext cx="657225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- Ορθογώνιο"/>
          <p:cNvSpPr/>
          <p:nvPr/>
        </p:nvSpPr>
        <p:spPr>
          <a:xfrm>
            <a:off x="2514419" y="6193624"/>
            <a:ext cx="7848872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100" i="1" dirty="0" smtClean="0">
                <a:latin typeface="Candara" pitchFamily="34" charset="0"/>
              </a:rPr>
              <a:t>Questo progetto è stato finanziato con il sostegno della Commissione Europea. Il contenuto riflette esclusivamente le opinioni dell'autore e la Commissione non può essere ritenuta responsabile per qualsiasi uso che possa essere fatto delle informazioni in esso contenute.</a:t>
            </a:r>
            <a:endParaRPr lang="it-IT" sz="1100" i="1" dirty="0">
              <a:latin typeface="Candara" pitchFamily="34" charset="0"/>
            </a:endParaRPr>
          </a:p>
        </p:txBody>
      </p:sp>
      <p:pic>
        <p:nvPicPr>
          <p:cNvPr id="9" name="8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5299" y="6049608"/>
            <a:ext cx="1559496" cy="8083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09" y="6258460"/>
            <a:ext cx="509952" cy="50995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/>
          <p:nvPr/>
        </p:nvSpPr>
        <p:spPr>
          <a:xfrm>
            <a:off x="738554" y="1590682"/>
            <a:ext cx="10876084" cy="2858225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-79131" y="2074783"/>
            <a:ext cx="121920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32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LEZIONE 1 : COS’E’ IL NETWORKING ?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9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9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9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9"/>
          <p:cNvSpPr txBox="1"/>
          <p:nvPr/>
        </p:nvSpPr>
        <p:spPr>
          <a:xfrm>
            <a:off x="-25725" y="89587"/>
            <a:ext cx="1091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Attività Interattiva:  metodo “Il modo circolare” 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0" name="Google Shape;190;p9"/>
          <p:cNvSpPr txBox="1"/>
          <p:nvPr/>
        </p:nvSpPr>
        <p:spPr>
          <a:xfrm>
            <a:off x="3431703" y="1196752"/>
            <a:ext cx="7627500" cy="6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ndara"/>
              <a:buChar char="⮚"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Obiettivo: l'approccio "The Circle Way" afferma inequivocabilmente la pratica essenziale di rivolgersi gli uni agli altri per sostenere la giustizia razziale, etnica, di genere, sulla disabilità, economica e ambientale.</a:t>
            </a: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Materiali necessari: dispense, accesso a internet, proiettore e schermo, carta, contenuti teorici se necessario</a:t>
            </a: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⮚"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Spiegazione del metodo: Diverse metodologie basate sui cerchi sono state progettate con lo scopo di sostenere un dialogo significativo nel mondo moderno. "The Circle Way" è stata utilizzata con successo in tutto il mondo da un'ampia varietà di gruppi con altrettante diverse intenzioni e scopi. Questa è la grande adattabilità del cerchio: ci permette di riunirci attorno a un'idea, di contribuire ciascuno con la propria saggezza e di decidere un percorso d'azione collettivo ben ponderato. "The Circle Way" fornisce una sorta di struttura scheletrica che rafforza e organizza il dialogo. Il cerchio è una struttura sociale che ha aiutato le persone a unirsi in un dialogo e un'azione collaborativi fin dalla notte dei tempi. E oggi, le persone partecipano ai cerchi per socializzare, scoprire modi sicuri di dialogare, condividere storie, costruire una comunità e incontrarsi in modo collaborativo. I cerchi ci permettono di scoprire la nostra saggezza collettiva. Questo ci aiuta a scoprire risorse locali che possiamo apportare alle nostre conversazioni e ai nostri compiti, e chi siamo veramente gli uni per gli altri.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ndara"/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384" y="4077072"/>
            <a:ext cx="2585558" cy="1869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8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8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8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8"/>
          <p:cNvSpPr txBox="1"/>
          <p:nvPr/>
        </p:nvSpPr>
        <p:spPr>
          <a:xfrm>
            <a:off x="0" y="89588"/>
            <a:ext cx="1091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Attività Interattiva:  metodo “Il modo circolare” 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00" name="Google Shape;200;p28"/>
          <p:cNvSpPr txBox="1"/>
          <p:nvPr/>
        </p:nvSpPr>
        <p:spPr>
          <a:xfrm>
            <a:off x="4079777" y="1484784"/>
            <a:ext cx="6979500" cy="52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C55A11"/>
                </a:solidFill>
                <a:latin typeface="Candara"/>
                <a:ea typeface="Candara"/>
                <a:cs typeface="Candara"/>
                <a:sym typeface="Candara"/>
              </a:rPr>
              <a:t>Procedimento: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Nei gruppi, le persone si incontrano in cerchio, pianificano il futuro, gestiscono le crisi e si ascoltano a vicenda. La pratica del cerchio ha regole che coinvolgono i partecipanti nella partecipazione attiva e nell'accettazione dei propri problemi e di quelli altrui, decidendo di agire. Iniziamo e concludiamo gli incontri in cerchio. All'inizio si discute del perché si partecipa e alla fine si fa il punto della situazione, riflettendo su ciò che ognuno ha realizzato, sia insieme che individualmente. Un incontro in cerchio può essere particolarmente utile per conoscersi e come mezzo per una profonda riflessione o per prendere decisioni. Questo metodo crea un senso di comunità, libera la creatività e permette di apprezzare il risultato comune.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171450" algn="l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090" y="2780928"/>
            <a:ext cx="3528392" cy="2551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1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1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1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1"/>
          <p:cNvSpPr txBox="1"/>
          <p:nvPr/>
        </p:nvSpPr>
        <p:spPr>
          <a:xfrm>
            <a:off x="0" y="89588"/>
            <a:ext cx="1091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Discussione e Riflessione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10" name="Google Shape;210;p11"/>
          <p:cNvSpPr txBox="1"/>
          <p:nvPr/>
        </p:nvSpPr>
        <p:spPr>
          <a:xfrm>
            <a:off x="4007768" y="973651"/>
            <a:ext cx="7387200" cy="52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833C0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i="0" u="none" strike="noStrike" cap="none">
              <a:solidFill>
                <a:srgbClr val="833C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C55A11"/>
                </a:solidFill>
                <a:latin typeface="Candara"/>
                <a:ea typeface="Candara"/>
                <a:cs typeface="Candara"/>
                <a:sym typeface="Candara"/>
              </a:rPr>
              <a:t>Domande per la discussione di gruppo:</a:t>
            </a:r>
            <a:endParaRPr sz="2000" b="1" i="0" u="none" strike="noStrike" cap="none">
              <a:solidFill>
                <a:srgbClr val="C55A1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1. Cos’è il Networking?</a:t>
            </a:r>
            <a:endParaRPr sz="16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2. Perchè il Networking è così importante 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3. Quali sono i benefici del  networking per persone ed organizzazioni ?</a:t>
            </a:r>
            <a:endParaRPr sz="16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4. Che ruolo giocano patrimonio e attività ad esso correlate nel cambiare persone, paesaggi e identità? </a:t>
            </a:r>
            <a:endParaRPr sz="16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C55A11"/>
                </a:solidFill>
                <a:latin typeface="Candara"/>
                <a:ea typeface="Candara"/>
                <a:cs typeface="Candara"/>
                <a:sym typeface="Candara"/>
              </a:rPr>
              <a:t>Conclusioni: </a:t>
            </a:r>
            <a:endParaRPr sz="2000" b="1" i="0" u="none" strike="noStrike" cap="none">
              <a:solidFill>
                <a:srgbClr val="C55A1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GB" sz="16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Riassumere le attività e i punti chiave affrontati nella lezione. </a:t>
            </a:r>
            <a:endParaRPr sz="16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11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ndara"/>
              <a:buAutoNum type="arabicPeriod"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Le comunità devono sviluppare e mantenere un approccio attivo al networking, alla ricerca di contatti e allo sviluppo personale.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241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241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0506" y="1628800"/>
            <a:ext cx="1567742" cy="2257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57622" y="3284984"/>
            <a:ext cx="881252" cy="2232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xmlns="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:a16="http://schemas.microsoft.com/office/drawing/2014/main" xmlns="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:a16="http://schemas.microsoft.com/office/drawing/2014/main" xmlns="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52318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800"/>
            </a:pPr>
            <a:r>
              <a:rPr lang="it-IT" sz="2800" b="1" dirty="0" smtClean="0">
                <a:solidFill>
                  <a:schemeClr val="bg1"/>
                </a:solidFill>
                <a:latin typeface="Candara" pitchFamily="34" charset="0"/>
              </a:rPr>
              <a:t>Grazie per la vostra attenzione</a:t>
            </a:r>
          </a:p>
        </p:txBody>
      </p:sp>
      <p:sp>
        <p:nvSpPr>
          <p:cNvPr id="80" name="Google Shape;80;p5">
            <a:extLst>
              <a:ext uri="{FF2B5EF4-FFF2-40B4-BE49-F238E27FC236}">
                <a16:creationId xmlns:a16="http://schemas.microsoft.com/office/drawing/2014/main" xmlns="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:a16="http://schemas.microsoft.com/office/drawing/2014/main" xmlns="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:a16="http://schemas.microsoft.com/office/drawing/2014/main" xmlns="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1600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Partner</a:t>
            </a:r>
            <a:r>
              <a:rPr lang="en-GB" sz="2800" b="1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 dirty="0">
              <a:solidFill>
                <a:schemeClr val="bg1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:a16="http://schemas.microsoft.com/office/drawing/2014/main" xmlns="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:a16="http://schemas.microsoft.com/office/drawing/2014/main" xmlns="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:a16="http://schemas.microsoft.com/office/drawing/2014/main" xmlns="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xmlns="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16 - Εικόνα" descr="italian eu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3352" y="6165304"/>
            <a:ext cx="2276793" cy="590632"/>
          </a:xfrm>
          <a:prstGeom prst="rect">
            <a:avLst/>
          </a:prstGeom>
        </p:spPr>
      </p:pic>
      <p:sp>
        <p:nvSpPr>
          <p:cNvPr id="15" name="7 - Ορθογώνιο"/>
          <p:cNvSpPr/>
          <p:nvPr/>
        </p:nvSpPr>
        <p:spPr>
          <a:xfrm>
            <a:off x="2514419" y="6193624"/>
            <a:ext cx="7848872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100" i="1" dirty="0" smtClean="0">
                <a:latin typeface="Candara" pitchFamily="34" charset="0"/>
              </a:rPr>
              <a:t>Questo progetto è stato finanziato con il sostegno della Commissione Europea. Il contenuto riflette esclusivamente le opinioni dell'autore e la Commissione non può essere ritenuta responsabile per qualsiasi uso che possa essere fatto delle informazioni in esso contenute.</a:t>
            </a:r>
            <a:endParaRPr lang="it-IT" sz="1100" i="1" dirty="0">
              <a:latin typeface="Candara" pitchFamily="34" charset="0"/>
            </a:endParaRPr>
          </a:p>
        </p:txBody>
      </p:sp>
      <p:pic>
        <p:nvPicPr>
          <p:cNvPr id="16" name="8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35299" y="6049608"/>
            <a:ext cx="1559496" cy="8083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2911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1"/>
  <p:tag name="ISPRING_CUSTOM_TIMING_USED" val="0"/>
  <p:tag name="GENSWF_SLIDE_UID" val="{566D9898-A9F0-4ABE-A76C-E164E5C73CE1}:274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602</Words>
  <Application>Microsoft Office PowerPoint</Application>
  <PresentationFormat>Προσαρμογή</PresentationFormat>
  <Paragraphs>36</Paragraphs>
  <Slides>6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2" baseType="lpstr">
      <vt:lpstr>Arial</vt:lpstr>
      <vt:lpstr>Candara</vt:lpstr>
      <vt:lpstr>Times New Roman</vt:lpstr>
      <vt:lpstr>Calibri</vt:lpstr>
      <vt:lpstr>Noto Sans Symbols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Maria Fernandez</dc:creator>
  <cp:lastModifiedBy>Νικολέττα</cp:lastModifiedBy>
  <cp:revision>1</cp:revision>
  <dcterms:created xsi:type="dcterms:W3CDTF">2024-06-10T15:48:53Z</dcterms:created>
  <dcterms:modified xsi:type="dcterms:W3CDTF">2026-04-27T07:40:00Z</dcterms:modified>
</cp:coreProperties>
</file>