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</p:sldIdLst>
  <p:sldSz cx="12192000" cy="6858000"/>
  <p:notesSz cx="6858000" cy="9144000"/>
  <p:embeddedFontLst>
    <p:embeddedFont>
      <p:font typeface="Candara" pitchFamily="34" charset="0"/>
      <p:regular r:id="rId15"/>
      <p:bold r:id="rId16"/>
      <p:italic r:id="rId17"/>
      <p:bold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hIbjIpJzEVUYKRKO7DsCeP+Yt+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-96" y="-1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1" name="Google Shape;12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2" name="Google Shape;13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3" name="Google Shape;14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4" name="Google Shape;15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5" name="Google Shape;16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6" name="Google Shape;17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7" name="Google Shape;18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:a16="http://schemas.microsoft.com/office/drawing/2014/main" xmlns="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:a16="http://schemas.microsoft.com/office/drawing/2014/main" xmlns="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:a16="http://schemas.microsoft.com/office/drawing/2014/main" xmlns="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xmlns="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1.png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0" y="401642"/>
            <a:ext cx="1957279" cy="195727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-1" y="2935422"/>
            <a:ext cx="12192000" cy="120028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4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PROGRAMMA FORMATIVO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4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UNITA’ DI APPRENDIMENTO 6: NETWORKING</a:t>
            </a:r>
            <a:endParaRPr sz="3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156857" y="256609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8" name="Google Shape;88;p1" descr="Immagine che contiene stella, bandiera, blu, Blu intenso&#10;&#10;Il contenuto generato dall'IA potrebbe non essere corretto.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1750" y="6298900"/>
            <a:ext cx="657225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 txBox="1"/>
          <p:nvPr/>
        </p:nvSpPr>
        <p:spPr>
          <a:xfrm>
            <a:off x="63925" y="6240925"/>
            <a:ext cx="2595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                    Co- finanziato </a:t>
            </a:r>
            <a:endParaRPr sz="1200" b="1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                    dall’Unione Europea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8" name="7 - Ορθογώνιο"/>
          <p:cNvSpPr/>
          <p:nvPr/>
        </p:nvSpPr>
        <p:spPr>
          <a:xfrm>
            <a:off x="2514419" y="6193624"/>
            <a:ext cx="7848872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100" i="1" dirty="0" smtClean="0">
                <a:latin typeface="Candara" pitchFamily="34" charset="0"/>
              </a:rPr>
              <a:t>Questo progetto è stato finanziato con il sostegno della Commissione Europea. Il contenuto riflette esclusivamente le opinioni dell'autore e la Commissione non può essere ritenuta responsabile per qualsiasi uso che possa essere fatto delle informazioni in esso contenute.</a:t>
            </a:r>
            <a:endParaRPr lang="it-IT" sz="1100" i="1" dirty="0">
              <a:latin typeface="Candara" pitchFamily="34" charset="0"/>
            </a:endParaRPr>
          </a:p>
        </p:txBody>
      </p:sp>
      <p:pic>
        <p:nvPicPr>
          <p:cNvPr id="9" name="8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5299" y="6049608"/>
            <a:ext cx="1559496" cy="8083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/>
          <p:nvPr/>
        </p:nvSpPr>
        <p:spPr>
          <a:xfrm>
            <a:off x="738554" y="1590682"/>
            <a:ext cx="10876084" cy="2858225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-79131" y="2074783"/>
            <a:ext cx="1219200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LEZIONE 2: </a:t>
            </a: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Patrimonio e networking come benefici civici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4"/>
          <p:cNvSpPr/>
          <p:nvPr/>
        </p:nvSpPr>
        <p:spPr>
          <a:xfrm>
            <a:off x="360486" y="-1"/>
            <a:ext cx="10698811" cy="1052737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4"/>
          <p:cNvSpPr/>
          <p:nvPr/>
        </p:nvSpPr>
        <p:spPr>
          <a:xfrm>
            <a:off x="0" y="0"/>
            <a:ext cx="10911016" cy="1052736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4"/>
          <p:cNvSpPr txBox="1"/>
          <p:nvPr/>
        </p:nvSpPr>
        <p:spPr>
          <a:xfrm>
            <a:off x="0" y="0"/>
            <a:ext cx="135849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POTENZIALE CREATIVO DI COMUNITÀ E CITTADINI NELL’USO </a:t>
            </a:r>
            <a:endParaRPr sz="28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DEL PATRIMONIO LOCALE </a:t>
            </a:r>
            <a:endParaRPr sz="28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05" name="Google Shape;105;p24"/>
          <p:cNvSpPr txBox="1"/>
          <p:nvPr/>
        </p:nvSpPr>
        <p:spPr>
          <a:xfrm>
            <a:off x="4727847" y="1916832"/>
            <a:ext cx="6331500" cy="418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⮚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 - caratteristiche appartenenti alla cultura di una particolare società, come tradizioni, lingue, arte o edifici, che sono stati creati in passato e hanno ancora importanza storica.</a:t>
            </a: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66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andara"/>
              <a:buChar char="⮚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 - le tradizioni, i valori, le pratiche culturali e i manufatti che vengono tramandati dalle generazioni precedenti.</a:t>
            </a:r>
            <a:endParaRPr sz="1800" b="0" i="0" u="none" strike="noStrike" cap="none">
              <a:solidFill>
                <a:srgbClr val="474747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rgbClr val="474747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⮚"/>
            </a:pP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</a:t>
            </a:r>
            <a:r>
              <a:rPr lang="en-GB" sz="1800" b="1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 culturale</a:t>
            </a:r>
            <a:r>
              <a:rPr lang="en-GB" sz="18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è il patrimonio di beni materiali e immateriali di un gruppo o di una società, ereditato dalle generazioni passate.</a:t>
            </a:r>
            <a:endParaRPr sz="18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ndara"/>
              <a:buNone/>
            </a:pPr>
            <a:endParaRPr sz="18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endParaRPr sz="16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endParaRPr sz="16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06" name="Google Shape;106;p24"/>
          <p:cNvSpPr txBox="1"/>
          <p:nvPr/>
        </p:nvSpPr>
        <p:spPr>
          <a:xfrm>
            <a:off x="4727848" y="1340768"/>
            <a:ext cx="633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833C0B"/>
                </a:solidFill>
                <a:latin typeface="Candara"/>
                <a:ea typeface="Candara"/>
                <a:cs typeface="Candara"/>
                <a:sym typeface="Candara"/>
              </a:rPr>
              <a:t>Definizione di Patrimonio</a:t>
            </a:r>
            <a:endParaRPr sz="2000" b="1" i="0" u="none" strike="noStrike" cap="none">
              <a:solidFill>
                <a:srgbClr val="833C0B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07" name="Google Shape;107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5400" y="2780928"/>
            <a:ext cx="3619234" cy="26408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5"/>
          <p:cNvSpPr/>
          <p:nvPr/>
        </p:nvSpPr>
        <p:spPr>
          <a:xfrm>
            <a:off x="360486" y="-1"/>
            <a:ext cx="10698811" cy="1052737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5"/>
          <p:cNvSpPr/>
          <p:nvPr/>
        </p:nvSpPr>
        <p:spPr>
          <a:xfrm>
            <a:off x="0" y="0"/>
            <a:ext cx="10911016" cy="1052736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5"/>
          <p:cNvSpPr txBox="1"/>
          <p:nvPr/>
        </p:nvSpPr>
        <p:spPr>
          <a:xfrm>
            <a:off x="0" y="0"/>
            <a:ext cx="135849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POTENZIALE CREATIVO DI COMUNITÀ E CITTADINI NELL’USO </a:t>
            </a:r>
            <a:endParaRPr sz="28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DEL PATRIMONIO LOCALE</a:t>
            </a:r>
            <a:endParaRPr sz="28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6" name="Google Shape;116;p25"/>
          <p:cNvSpPr txBox="1"/>
          <p:nvPr/>
        </p:nvSpPr>
        <p:spPr>
          <a:xfrm>
            <a:off x="4799856" y="1916832"/>
            <a:ext cx="6259500" cy="39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ndara"/>
              <a:buChar char="⮚"/>
            </a:pPr>
            <a:r>
              <a:rPr lang="en-GB" sz="21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nizia dalle persone.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Inserisci il tuo lavoro dove le persone vivono la vita quotidiana.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La tradizione è ciò che scegli di farne.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 le risorse in modi nuovi e identificane di nuove.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Vai oltre le battaglie di ieri.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Fai l'offerta, invece di chiedere.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Apriti e guida il cambiamento.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Pensa criticamente al potere e alla leadership.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Fai in modo che la tradizione diventi il ​​tuo USP locale.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90500" lvl="0" indent="-2984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 non affidarti a una strategia.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52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25"/>
          <p:cNvSpPr txBox="1"/>
          <p:nvPr/>
        </p:nvSpPr>
        <p:spPr>
          <a:xfrm>
            <a:off x="4799856" y="1340768"/>
            <a:ext cx="6259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833C0B"/>
                </a:solidFill>
                <a:latin typeface="Candara"/>
                <a:ea typeface="Candara"/>
                <a:cs typeface="Candara"/>
                <a:sym typeface="Candara"/>
              </a:rPr>
              <a:t>Principi per un patrimonio in rete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18" name="Google Shape;118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520" y="3140968"/>
            <a:ext cx="1801372" cy="25938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2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6"/>
          <p:cNvSpPr/>
          <p:nvPr/>
        </p:nvSpPr>
        <p:spPr>
          <a:xfrm>
            <a:off x="360486" y="-1"/>
            <a:ext cx="10698811" cy="1052737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6"/>
          <p:cNvSpPr/>
          <p:nvPr/>
        </p:nvSpPr>
        <p:spPr>
          <a:xfrm>
            <a:off x="0" y="0"/>
            <a:ext cx="10911016" cy="1052736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6"/>
          <p:cNvSpPr txBox="1"/>
          <p:nvPr/>
        </p:nvSpPr>
        <p:spPr>
          <a:xfrm>
            <a:off x="0" y="0"/>
            <a:ext cx="135849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POTENZIALE CREATIVO DI COMUNITÀ E CITTADINI NELL’USO </a:t>
            </a:r>
            <a:endParaRPr sz="28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DEL PATRIMONIO LOCALE</a:t>
            </a:r>
            <a:endParaRPr sz="28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7" name="Google Shape;127;p26"/>
          <p:cNvSpPr txBox="1"/>
          <p:nvPr/>
        </p:nvSpPr>
        <p:spPr>
          <a:xfrm>
            <a:off x="4643937" y="1916832"/>
            <a:ext cx="6415500" cy="364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 in rete significa che le organizzazioni sono collegate alle strutture quotidiane che determinano il funzionamento di un luogo; ad esempio, quelle relative alla consulenza urbanistica, alla pianificazione di quartiere, all'offerta di istruzione per adulti, al supporto all'occupazione, ai servizi per i giovani e alle attività dei media locali.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38100" lvl="0" indent="-2984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 livello locale, reti profonde, ampie e collaborative aiutano progetti e organizzazioni a ottenere risultati superiori a quelli che potrebbero ottenere da sole. Tali reti si rafforzano quando attivisti del patrimonio, volontari e leader della comunità hanno voce e influenza nelle decisioni delle istituzioni professionali.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ndara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655840" y="1340768"/>
            <a:ext cx="6403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833C0B"/>
                </a:solidFill>
                <a:latin typeface="Candara"/>
                <a:ea typeface="Candara"/>
                <a:cs typeface="Candara"/>
                <a:sym typeface="Candara"/>
              </a:rPr>
              <a:t>Reti collaborative ed estese a livello locale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29" name="Google Shape;129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1424" y="3143233"/>
            <a:ext cx="3234913" cy="3148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/>
          <p:nvPr/>
        </p:nvSpPr>
        <p:spPr>
          <a:xfrm>
            <a:off x="360486" y="-1"/>
            <a:ext cx="10698811" cy="1052737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7"/>
          <p:cNvSpPr/>
          <p:nvPr/>
        </p:nvSpPr>
        <p:spPr>
          <a:xfrm>
            <a:off x="0" y="0"/>
            <a:ext cx="10911016" cy="1052736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7"/>
          <p:cNvSpPr txBox="1"/>
          <p:nvPr/>
        </p:nvSpPr>
        <p:spPr>
          <a:xfrm>
            <a:off x="0" y="0"/>
            <a:ext cx="135849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POTENZIALE CREATIVO DI COMUNITÀ E CITTADINI NELL’USO </a:t>
            </a:r>
            <a:endParaRPr sz="28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DEL PATRIMONIO LOCALE</a:t>
            </a:r>
            <a:endParaRPr sz="28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8" name="Google Shape;138;p27"/>
          <p:cNvSpPr txBox="1"/>
          <p:nvPr/>
        </p:nvSpPr>
        <p:spPr>
          <a:xfrm>
            <a:off x="4583832" y="1916832"/>
            <a:ext cx="6475500" cy="354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concetto di patrimonio in rete corrisponde alla realtà per cui possediamo identità personali in modi diversi, apparteniamo a reti ed associazioni a diversi livelli.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38100" lvl="0" indent="-29845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 quartieri sono gli elementi costitutivi di una città, il luogo delle istituzioni quotidiane e della nostra storia personale. Siamo allo stesso tempo "locali" nella strada in cui viviamo e cittadini di comunità più ampie. Ed è a livello urbano e regionale – per estensione nelle aree rurali – che condividiamo esperienze culturali, servizi civici e acquisiamo una logica economica vissuta che domina lo sviluppo dei luoghi.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9" name="Google Shape;139;p27"/>
          <p:cNvSpPr txBox="1"/>
          <p:nvPr/>
        </p:nvSpPr>
        <p:spPr>
          <a:xfrm>
            <a:off x="4583832" y="1340768"/>
            <a:ext cx="6475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Networks tra organizzazioni che operano con il patrimonio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40" name="Google Shape;140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9376" y="2924944"/>
            <a:ext cx="4054435" cy="28953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5"/>
          <p:cNvSpPr txBox="1"/>
          <p:nvPr/>
        </p:nvSpPr>
        <p:spPr>
          <a:xfrm>
            <a:off x="0" y="89588"/>
            <a:ext cx="121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PATRIMONIO CULTURALE LOCALE  - LUOGO E AUTENTICITÀ 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9" name="Google Shape;149;p5"/>
          <p:cNvSpPr txBox="1"/>
          <p:nvPr/>
        </p:nvSpPr>
        <p:spPr>
          <a:xfrm>
            <a:off x="4655840" y="1772816"/>
            <a:ext cx="6403500" cy="28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 coinvolgimento civico più ampio e profondo, che riunisca comunità disimpegnate per influenzare il modo in cui la memoria del loro territorio viene portata avanti; e, nella sua forma più ambiziosa, creare un senso di significato, appartenenza e sanare le divisioni sociali.</a:t>
            </a: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ndara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Raggiungimento di risultati sociali in contesti culturali, come il miglioramento dei risultati di apprendimento nelle scuole o l'offerta di attività legate al patrimonio culturale come rimedi sociali per l'isolamento sociale o la salute mentale.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Candara"/>
              <a:buNone/>
            </a:pP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50" name="Google Shape;150;p5"/>
          <p:cNvSpPr txBox="1"/>
          <p:nvPr/>
        </p:nvSpPr>
        <p:spPr>
          <a:xfrm>
            <a:off x="4655840" y="1124744"/>
            <a:ext cx="6403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Un coinvolgimento civico più ampio e profondo</a:t>
            </a:r>
            <a:endParaRPr sz="2000" b="1" i="0" u="none" strike="noStrike" cap="none">
              <a:solidFill>
                <a:srgbClr val="833C0B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51" name="Google Shape;15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7408" y="2132856"/>
            <a:ext cx="3539963" cy="37223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2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8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8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8"/>
          <p:cNvSpPr txBox="1"/>
          <p:nvPr/>
        </p:nvSpPr>
        <p:spPr>
          <a:xfrm>
            <a:off x="0" y="89588"/>
            <a:ext cx="12192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PATRIMONIO CULTURALE LOCALE  - LUOGO E AUTENTICITÀ 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0" name="Google Shape;160;p28"/>
          <p:cNvSpPr txBox="1"/>
          <p:nvPr/>
        </p:nvSpPr>
        <p:spPr>
          <a:xfrm>
            <a:off x="3215680" y="1772816"/>
            <a:ext cx="7843500" cy="50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 in rete significa disporre di sufficienti connessioni sul territorio affinché il patrimonio sia compreso e trattato come una risorsa pubblica condivisa, sostenuta e valorizzata dalla piena diversità di cittadini e organizzazioni.</a:t>
            </a: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ruolo del settore del patrimonio continuerà a includere la facilitazione dell'accesso ai beni culturali, ma è consentendo ad altri di integrare il patrimonio nel proprio pensiero e nelle proprie azioni che il patrimonio in rete può avere un impatto trasformativo su persone e luoghi, aiutando le comunità a creare il proprio patrimonio.</a:t>
            </a: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settore del patrimonio deve avere una chiara comprensione dei fattori che determinano il successo, degli strumenti necessari per attirare l'attenzione delle autorità locali e del supporto delle istituzioni nazionali. Il patrimonio in rete è uno strumento eccellente per superare queste sfide.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Esistono anche vantaggi derivanti dalla messa in rete del patrimonio a livello nazionale. Molte organizzazioni nazionali per il patrimonio hanno sedi regionali, ma non hanno la capacità di dialogare a livello locale con altre organizzazioni nazionali in quelle città e contee.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1" name="Google Shape;161;p28"/>
          <p:cNvSpPr txBox="1"/>
          <p:nvPr/>
        </p:nvSpPr>
        <p:spPr>
          <a:xfrm>
            <a:off x="3215680" y="1124744"/>
            <a:ext cx="784361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Patrimonio in rete</a:t>
            </a:r>
            <a:endParaRPr sz="2000" b="1" i="0" u="none" strike="noStrike" cap="none">
              <a:solidFill>
                <a:srgbClr val="833C0B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62" name="Google Shape;162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9376" y="3356992"/>
            <a:ext cx="2375537" cy="24979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6"/>
          <p:cNvSpPr/>
          <p:nvPr/>
        </p:nvSpPr>
        <p:spPr>
          <a:xfrm>
            <a:off x="360486" y="-1"/>
            <a:ext cx="10698811" cy="119675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6"/>
          <p:cNvSpPr/>
          <p:nvPr/>
        </p:nvSpPr>
        <p:spPr>
          <a:xfrm>
            <a:off x="0" y="0"/>
            <a:ext cx="10911016" cy="119675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6"/>
          <p:cNvSpPr txBox="1"/>
          <p:nvPr/>
        </p:nvSpPr>
        <p:spPr>
          <a:xfrm>
            <a:off x="0" y="89588"/>
            <a:ext cx="112806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CONTRIBUTO DEL PATRIMONIO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MODELLARE IDENTITÀ BASATE SUL TERRITORIO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1" name="Google Shape;171;p6"/>
          <p:cNvSpPr txBox="1"/>
          <p:nvPr/>
        </p:nvSpPr>
        <p:spPr>
          <a:xfrm>
            <a:off x="3863752" y="2204864"/>
            <a:ext cx="7195500" cy="403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Senza il patrimonio locale, il prodotto locale può essere solo condiviso, non individualizzato. Questo include le differenze tra generazioni, tra gruppi nazionali, tra diversi gruppi religiosi e così via. Il contributo che i cittadini possono dare creando connessioni come valore aggiunto è significativo.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contributo delle istituzioni ufficiali è necessario. fornire un sostegno concreto alla promozione di reti informali e alla cooperazione dovrebbe essere considerato di per sé una strategia di sviluppo locale trasformativa che si basa sul contributo di diversi segmenti della società.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La nostra esperienza vissuta della realtà materiale nei luoghi in cui viviamo e il nostro legame con coloro che vi hanno vissuto prima costituiscono un legame profondo e potente. Rafforzare la comunità e l'identità territoriale nei territori comunitari di nuova creazione è un contributo vitale per il successo dello sviluppo del Paese.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2" name="Google Shape;172;p6"/>
          <p:cNvSpPr txBox="1"/>
          <p:nvPr/>
        </p:nvSpPr>
        <p:spPr>
          <a:xfrm>
            <a:off x="3863752" y="1628800"/>
            <a:ext cx="7195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Rafforzare l’identità comunitaria e locale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73" name="Google Shape;173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7408" y="3356992"/>
            <a:ext cx="2375537" cy="24979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9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9"/>
          <p:cNvSpPr/>
          <p:nvPr/>
        </p:nvSpPr>
        <p:spPr>
          <a:xfrm>
            <a:off x="360486" y="-1"/>
            <a:ext cx="10698811" cy="119675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9"/>
          <p:cNvSpPr/>
          <p:nvPr/>
        </p:nvSpPr>
        <p:spPr>
          <a:xfrm>
            <a:off x="0" y="0"/>
            <a:ext cx="10911016" cy="119675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9"/>
          <p:cNvSpPr txBox="1"/>
          <p:nvPr/>
        </p:nvSpPr>
        <p:spPr>
          <a:xfrm>
            <a:off x="0" y="89588"/>
            <a:ext cx="112806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CONTRIBUTO DEL PATRIMONIO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MODELLARE IDENTITÀ BASATE SUL TERRITORIO</a:t>
            </a: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2" name="Google Shape;182;p29"/>
          <p:cNvSpPr txBox="1"/>
          <p:nvPr/>
        </p:nvSpPr>
        <p:spPr>
          <a:xfrm>
            <a:off x="3431704" y="2204864"/>
            <a:ext cx="7627500" cy="4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potenziale del patrimonio in rete è cruciale nel contesto del decentramento. Il decentramento richiede un patrimonio in rete per consentire ai luoghi di prendere decisioni informate a livello locale sul proprio futuro e di creare un'identità locale più forte.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trasferimento di poteri dal governo centrale a quello locale e la creazione di nuove autorità interconnesse significano che i cittadini delle città-regioni o delle aree rurali stanno entrando in una nuova identità – una nuova geografia di governance in molte comunità locali.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Poiché non è possibile escludere la politica dalle decisioni relative al patrimonio, le comunità devono garantire che le politiche decisionali relative al patrimonio siano attive e inclusive. Per i gruppi e le organizzazioni che si occupano del patrimonio, ciò significa che l'attivismo politico deve essere realizzato ovunque, dai luoghi in cui le persone vivono alle scuole e alle comunità in cui vivono. In un'epoca di crescente competizione globale per le persone e gli investimenti, la specificità locale diventa essenziale.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ndara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3" name="Google Shape;183;p29"/>
          <p:cNvSpPr txBox="1"/>
          <p:nvPr/>
        </p:nvSpPr>
        <p:spPr>
          <a:xfrm>
            <a:off x="2207568" y="1628800"/>
            <a:ext cx="8851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833C0B"/>
                </a:solidFill>
                <a:latin typeface="Candara"/>
                <a:ea typeface="Candara"/>
                <a:cs typeface="Candara"/>
                <a:sym typeface="Candara"/>
              </a:rPr>
              <a:t>Il potenziale per il trasferimento del patrimonio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9376" y="3356992"/>
            <a:ext cx="2375537" cy="24979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30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30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30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30"/>
          <p:cNvSpPr txBox="1"/>
          <p:nvPr/>
        </p:nvSpPr>
        <p:spPr>
          <a:xfrm>
            <a:off x="0" y="89588"/>
            <a:ext cx="10911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 b="1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Migliori Pratiche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30"/>
          <p:cNvSpPr txBox="1"/>
          <p:nvPr/>
        </p:nvSpPr>
        <p:spPr>
          <a:xfrm>
            <a:off x="2495600" y="1697098"/>
            <a:ext cx="8562600" cy="53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Per celebrare la Giornata Internazionale degli Anziani, l'Università della Terza Età (U3A) di Vilnius, insieme alla comunità locale di Moletai, ha invitato i giovani studenti dell'università di Vilnius a celebrare insieme la Giornata degli Anziani e a partecipare a una "sessione di brainstorming" molto specifica.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È importante notare che il territorio lituano è suddiviso in cinque regioni etnografiche: Aukštaitija (Altipiani), Žemaitija (Samogitia), Dzūkija, Suvalkija e Lituania Minore, ognuna con un dialetto leggermente diverso, cibi, usanze, elementi del costume nazionale, canzoni, proverbi, ecc. specifici.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Sono state formate quattro squadre miste composte da giovani e anziani. Le domande sono state preparate in anticipo e poste a entrambe le squadre. È stato divertente osservare come i giovani non riuscissero a indovinare il significato del proverbio o delle antiche parole dialettali. Non tutti sapevano cantare antiche canzoni etnografiche lituane. D'altra parte, gli anziani non riuscivano a indovinare i cantanti moderni, le loro canzoni e le abbreviazioni usate dai giovani. È stato molto divertente e interessante.</a:t>
            </a: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Char char="⮚"/>
            </a:pPr>
            <a:r>
              <a:rPr lang="en-GB" sz="16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T</a:t>
            </a:r>
            <a:r>
              <a:rPr lang="en-GB" sz="1600" b="0" i="0" u="none" strike="noStrike" cap="none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utti i partecipanti hanno concluso che le generazioni hanno bisogno di comunicare e collaborare per comprendersi meglio, per non dimenticare le proprie radici, il patrimonio locale e per preservare l'identità del proprio popolo.</a:t>
            </a:r>
            <a:endParaRPr sz="16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457200" marR="152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0" i="0" u="none" strike="noStrike" cap="none">
              <a:solidFill>
                <a:srgbClr val="1F1F1F"/>
              </a:solidFill>
              <a:highlight>
                <a:srgbClr val="F8F9FA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4" name="Google Shape;194;p30"/>
          <p:cNvSpPr txBox="1"/>
          <p:nvPr/>
        </p:nvSpPr>
        <p:spPr>
          <a:xfrm>
            <a:off x="2279576" y="1052961"/>
            <a:ext cx="8779721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Laboratori Creativi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95" name="Google Shape;195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336" y="3949600"/>
            <a:ext cx="2268884" cy="1558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:a16="http://schemas.microsoft.com/office/drawing/2014/main" xmlns="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:a16="http://schemas.microsoft.com/office/drawing/2014/main" xmlns="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:a16="http://schemas.microsoft.com/office/drawing/2014/main" xmlns="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52318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r>
              <a:rPr lang="it-IT" sz="2800" b="1" dirty="0" smtClean="0">
                <a:solidFill>
                  <a:schemeClr val="bg1"/>
                </a:solidFill>
                <a:latin typeface="Candara" pitchFamily="34" charset="0"/>
              </a:rPr>
              <a:t>Grazie per la vostra attenzione</a:t>
            </a:r>
          </a:p>
        </p:txBody>
      </p:sp>
      <p:sp>
        <p:nvSpPr>
          <p:cNvPr id="80" name="Google Shape;80;p5">
            <a:extLst>
              <a:ext uri="{FF2B5EF4-FFF2-40B4-BE49-F238E27FC236}">
                <a16:creationId xmlns:a16="http://schemas.microsoft.com/office/drawing/2014/main" xmlns="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:a16="http://schemas.microsoft.com/office/drawing/2014/main" xmlns="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:a16="http://schemas.microsoft.com/office/drawing/2014/main" xmlns="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600"/>
            </a:pPr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</a:rPr>
              <a:t>Partner</a:t>
            </a:r>
            <a:r>
              <a:rPr lang="en-GB" sz="2800" b="1" i="0" u="none" strike="noStrike" cap="none" dirty="0" smtClean="0">
                <a:solidFill>
                  <a:schemeClr val="bg1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 dirty="0">
              <a:solidFill>
                <a:schemeClr val="bg1">
                  <a:lumMod val="50000"/>
                </a:schemeClr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:a16="http://schemas.microsoft.com/office/drawing/2014/main" xmlns="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:a16="http://schemas.microsoft.com/office/drawing/2014/main" xmlns="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:a16="http://schemas.microsoft.com/office/drawing/2014/main" xmlns="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:a16="http://schemas.microsoft.com/office/drawing/2014/main" xmlns="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:a16="http://schemas.microsoft.com/office/drawing/2014/main" xmlns="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16 - Εικόνα" descr="italian eu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352" y="6165304"/>
            <a:ext cx="2276793" cy="590632"/>
          </a:xfrm>
          <a:prstGeom prst="rect">
            <a:avLst/>
          </a:prstGeom>
        </p:spPr>
      </p:pic>
      <p:sp>
        <p:nvSpPr>
          <p:cNvPr id="15" name="7 - Ορθογώνιο"/>
          <p:cNvSpPr/>
          <p:nvPr/>
        </p:nvSpPr>
        <p:spPr>
          <a:xfrm>
            <a:off x="2514419" y="6193624"/>
            <a:ext cx="7848872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100" i="1" dirty="0" smtClean="0">
                <a:latin typeface="Candara" pitchFamily="34" charset="0"/>
              </a:rPr>
              <a:t>Questo progetto è stato finanziato con il sostegno della Commissione Europea. Il contenuto riflette esclusivamente le opinioni dell'autore e la Commissione non può essere ritenuta responsabile per qualsiasi uso che possa essere fatto delle informazioni in esso contenute.</a:t>
            </a:r>
            <a:endParaRPr lang="it-IT" sz="1100" i="1" dirty="0">
              <a:latin typeface="Candara" pitchFamily="34" charset="0"/>
            </a:endParaRPr>
          </a:p>
        </p:txBody>
      </p:sp>
      <p:pic>
        <p:nvPicPr>
          <p:cNvPr id="16" name="8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5299" y="6049608"/>
            <a:ext cx="1559496" cy="8083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22911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NDENT_LEVEL" val="1"/>
  <p:tag name="ISPRING_CUSTOM_TIMING_USED" val="0"/>
  <p:tag name="GENSWF_SLIDE_UID" val="{566D9898-A9F0-4ABE-A76C-E164E5C73CE1}:274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1414</Words>
  <Application>Microsoft Office PowerPoint</Application>
  <PresentationFormat>Προσαρμογή</PresentationFormat>
  <Paragraphs>93</Paragraphs>
  <Slides>12</Slides>
  <Notes>12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5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12</vt:i4>
      </vt:variant>
    </vt:vector>
  </HeadingPairs>
  <TitlesOfParts>
    <vt:vector size="18" baseType="lpstr">
      <vt:lpstr>Arial</vt:lpstr>
      <vt:lpstr>Candara</vt:lpstr>
      <vt:lpstr>Times New Roman</vt:lpstr>
      <vt:lpstr>Calibri</vt:lpstr>
      <vt:lpstr>Noto Sans Symbols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  <vt:lpstr>Διαφάνεια 11</vt:lpstr>
      <vt:lpstr>Διαφάνεια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Maria Fernandez</dc:creator>
  <cp:lastModifiedBy>Νικολέττα</cp:lastModifiedBy>
  <cp:revision>1</cp:revision>
  <dcterms:created xsi:type="dcterms:W3CDTF">2024-06-10T15:48:53Z</dcterms:created>
  <dcterms:modified xsi:type="dcterms:W3CDTF">2026-04-27T07:42:16Z</dcterms:modified>
</cp:coreProperties>
</file>