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metadata" ContentType="application/binary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8" r:id="rId11"/>
  </p:sldIdLst>
  <p:sldSz cx="12192000" cy="6858000"/>
  <p:notesSz cx="6858000" cy="9144000"/>
  <p:embeddedFontLst>
    <p:embeddedFont>
      <p:font typeface="Candara" pitchFamily="34" charset="0"/>
      <p:regular r:id="rId13"/>
      <p:bold r:id="rId14"/>
      <p:italic r:id="rId15"/>
      <p:boldItalic r:id="rId16"/>
    </p:embeddedFont>
    <p:embeddedFont>
      <p:font typeface="Calibri" pitchFamily="34" charset="0"/>
      <p:regular r:id="rId17"/>
      <p:bold r:id="rId18"/>
      <p:italic r:id="rId19"/>
      <p:boldItalic r:id="rId20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21" roundtripDataSignature="AMtx7mjos2/NjhJvlL7/T0+LNpbjBVVgr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96" y="-13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customschemas.google.com/relationships/presentationmetadata" Target="metadata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5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2" name="Google Shape;92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9" name="Google Shape;99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09" name="Google Shape;109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19" name="Google Shape;119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30" name="Google Shape;130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40" name="Google Shape;140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50" name="Google Shape;150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62" name="Google Shape;162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4">
          <a:extLst>
            <a:ext uri="{FF2B5EF4-FFF2-40B4-BE49-F238E27FC236}">
              <a16:creationId xmlns:a16="http://schemas.microsoft.com/office/drawing/2014/main" xmlns="" id="{7CE864AF-9100-B1E2-3CE1-A8F8264BAE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5:notes">
            <a:extLst>
              <a:ext uri="{FF2B5EF4-FFF2-40B4-BE49-F238E27FC236}">
                <a16:creationId xmlns:a16="http://schemas.microsoft.com/office/drawing/2014/main" xmlns="" id="{E8E312FE-9819-45CA-287D-E609954F5821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76" name="Google Shape;76;p5:notes">
            <a:extLst>
              <a:ext uri="{FF2B5EF4-FFF2-40B4-BE49-F238E27FC236}">
                <a16:creationId xmlns:a16="http://schemas.microsoft.com/office/drawing/2014/main" xmlns="" id="{DDD2812F-56FD-D69C-07DB-C565E640668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xmlns="" val="23527819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3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13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1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15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15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1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16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17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7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17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17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17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0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20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20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21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21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21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2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2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2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22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2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2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2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3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3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2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2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1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3.png"/><Relationship Id="rId3" Type="http://schemas.openxmlformats.org/officeDocument/2006/relationships/notesSlide" Target="../notesSlides/notesSlide10.xml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1.png"/><Relationship Id="rId9" Type="http://schemas.openxmlformats.org/officeDocument/2006/relationships/image" Target="../media/image1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Google Shape;84;p1" descr="A logo with a tree in the middle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17360" y="401642"/>
            <a:ext cx="1957279" cy="1957279"/>
          </a:xfrm>
          <a:prstGeom prst="rect">
            <a:avLst/>
          </a:prstGeom>
          <a:noFill/>
          <a:ln>
            <a:noFill/>
          </a:ln>
        </p:spPr>
      </p:pic>
      <p:sp>
        <p:nvSpPr>
          <p:cNvPr id="85" name="Google Shape;85;p1"/>
          <p:cNvSpPr txBox="1"/>
          <p:nvPr/>
        </p:nvSpPr>
        <p:spPr>
          <a:xfrm>
            <a:off x="0" y="2935422"/>
            <a:ext cx="12192000" cy="1200288"/>
          </a:xfrm>
          <a:prstGeom prst="rect">
            <a:avLst/>
          </a:prstGeom>
          <a:solidFill>
            <a:srgbClr val="72BC59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lang="en-GB" sz="2400" b="1" i="0" u="none" strike="noStrike" cap="none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PROGRAMMA FORMATIVO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endParaRPr sz="2400" b="1" i="0" u="none" strike="noStrike" cap="none">
              <a:solidFill>
                <a:srgbClr val="FFFFFF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1" i="0" u="none" strike="noStrike" cap="none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UNITÀ DI APPRENDIMENTO 7: COMPETENZE DIGITALI</a:t>
            </a:r>
            <a:endParaRPr sz="320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86" name="Google Shape;86;p1"/>
          <p:cNvSpPr txBox="1"/>
          <p:nvPr/>
        </p:nvSpPr>
        <p:spPr>
          <a:xfrm>
            <a:off x="3156857" y="2566090"/>
            <a:ext cx="6096000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1" i="0" u="none" strike="noStrike" cap="none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rPr>
              <a:t>2023-1-EE01-KA220-ADU-000150753</a:t>
            </a:r>
            <a:endParaRPr sz="160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88" name="Google Shape;88;p1"/>
          <p:cNvSpPr txBox="1"/>
          <p:nvPr/>
        </p:nvSpPr>
        <p:spPr>
          <a:xfrm>
            <a:off x="0" y="6240925"/>
            <a:ext cx="2503800" cy="5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>
                <a:solidFill>
                  <a:srgbClr val="0033CC"/>
                </a:solidFill>
                <a:latin typeface="Calibri"/>
                <a:ea typeface="Calibri"/>
                <a:cs typeface="Calibri"/>
                <a:sym typeface="Calibri"/>
              </a:rPr>
              <a:t>                     Co- finanziato </a:t>
            </a:r>
            <a:endParaRPr sz="1200" b="1">
              <a:solidFill>
                <a:srgbClr val="0033CC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>
                <a:solidFill>
                  <a:srgbClr val="0033CC"/>
                </a:solidFill>
                <a:latin typeface="Calibri"/>
                <a:ea typeface="Calibri"/>
                <a:cs typeface="Calibri"/>
                <a:sym typeface="Calibri"/>
              </a:rPr>
              <a:t>                     dall’Unione Europea</a:t>
            </a:r>
            <a:endParaRPr>
              <a:solidFill>
                <a:schemeClr val="dk1"/>
              </a:solidFill>
            </a:endParaRPr>
          </a:p>
        </p:txBody>
      </p:sp>
      <p:pic>
        <p:nvPicPr>
          <p:cNvPr id="89" name="Google Shape;89;p1" descr="Immagine che contiene stella, bandiera, blu, Blu intenso&#10;&#10;Il contenuto generato dall'IA potrebbe non essere corretto.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51750" y="6298900"/>
            <a:ext cx="657225" cy="43815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7 - Ορθογώνιο"/>
          <p:cNvSpPr/>
          <p:nvPr/>
        </p:nvSpPr>
        <p:spPr>
          <a:xfrm>
            <a:off x="2514419" y="6193624"/>
            <a:ext cx="7848872" cy="600164"/>
          </a:xfrm>
          <a:prstGeom prst="rect">
            <a:avLst/>
          </a:prstGeom>
        </p:spPr>
        <p:txBody>
          <a:bodyPr wrap="square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it-IT" sz="1100" i="1" dirty="0" smtClean="0">
                <a:latin typeface="Candara" pitchFamily="34" charset="0"/>
              </a:rPr>
              <a:t>Questo progetto è stato finanziato con il sostegno della Commissione Europea. Il contenuto riflette esclusivamente le opinioni dell'autore e la Commissione non può essere ritenuta responsabile per qualsiasi uso che possa essere fatto delle informazioni in esso contenute.</a:t>
            </a:r>
            <a:endParaRPr lang="it-IT" sz="1100" i="1" dirty="0">
              <a:latin typeface="Candara" pitchFamily="34" charset="0"/>
            </a:endParaRPr>
          </a:p>
        </p:txBody>
      </p:sp>
      <p:pic>
        <p:nvPicPr>
          <p:cNvPr id="9" name="8 - Εικόνα" descr="cc-brand-1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435299" y="6049608"/>
            <a:ext cx="1559496" cy="80839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Google Shape;94;p2" descr="A logo with a tree in the middle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5509" y="6258460"/>
            <a:ext cx="509952" cy="509952"/>
          </a:xfrm>
          <a:prstGeom prst="rect">
            <a:avLst/>
          </a:prstGeom>
          <a:noFill/>
          <a:ln>
            <a:noFill/>
          </a:ln>
        </p:spPr>
      </p:pic>
      <p:sp>
        <p:nvSpPr>
          <p:cNvPr id="95" name="Google Shape;95;p2"/>
          <p:cNvSpPr/>
          <p:nvPr/>
        </p:nvSpPr>
        <p:spPr>
          <a:xfrm>
            <a:off x="738554" y="1590682"/>
            <a:ext cx="10876084" cy="2858225"/>
          </a:xfrm>
          <a:prstGeom prst="rect">
            <a:avLst/>
          </a:prstGeom>
          <a:solidFill>
            <a:srgbClr val="A9937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6" name="Google Shape;96;p2"/>
          <p:cNvSpPr txBox="1"/>
          <p:nvPr/>
        </p:nvSpPr>
        <p:spPr>
          <a:xfrm>
            <a:off x="1540700" y="2074783"/>
            <a:ext cx="9745251" cy="12310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GB" sz="3200" b="1" i="0" u="none" strike="noStrike" cap="none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LEZIONE 1: Introduzione agli Strumenti Digitali per la Documentazione del Patrimonio </a:t>
            </a:r>
            <a:endParaRPr sz="3200" b="1" i="0" u="none" strike="noStrike" cap="none">
              <a:solidFill>
                <a:srgbClr val="FFFFFF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" name="Google Shape;101;p3" descr="A logo with a tree in the middle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271502" y="46712"/>
            <a:ext cx="689206" cy="689206"/>
          </a:xfrm>
          <a:prstGeom prst="rect">
            <a:avLst/>
          </a:prstGeom>
          <a:noFill/>
          <a:ln>
            <a:noFill/>
          </a:ln>
        </p:spPr>
      </p:pic>
      <p:sp>
        <p:nvSpPr>
          <p:cNvPr id="102" name="Google Shape;102;p3"/>
          <p:cNvSpPr/>
          <p:nvPr/>
        </p:nvSpPr>
        <p:spPr>
          <a:xfrm>
            <a:off x="360486" y="-1"/>
            <a:ext cx="10698811" cy="735919"/>
          </a:xfrm>
          <a:prstGeom prst="rect">
            <a:avLst/>
          </a:prstGeom>
          <a:solidFill>
            <a:srgbClr val="A9937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3" name="Google Shape;103;p3"/>
          <p:cNvSpPr/>
          <p:nvPr/>
        </p:nvSpPr>
        <p:spPr>
          <a:xfrm>
            <a:off x="0" y="0"/>
            <a:ext cx="10911016" cy="735919"/>
          </a:xfrm>
          <a:prstGeom prst="rect">
            <a:avLst/>
          </a:prstGeom>
          <a:solidFill>
            <a:srgbClr val="72BC5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" name="Google Shape;104;p3"/>
          <p:cNvSpPr txBox="1"/>
          <p:nvPr/>
        </p:nvSpPr>
        <p:spPr>
          <a:xfrm>
            <a:off x="0" y="89600"/>
            <a:ext cx="108117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lang="en-GB" sz="2400" b="1" i="0" u="none" strike="noStrike" cap="none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Introduzione agli strumenti digitali per la documentazione del  Patrimonio </a:t>
            </a:r>
            <a:endParaRPr sz="240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05" name="Google Shape;105;p3"/>
          <p:cNvSpPr txBox="1"/>
          <p:nvPr/>
        </p:nvSpPr>
        <p:spPr>
          <a:xfrm>
            <a:off x="451396" y="1575996"/>
            <a:ext cx="10206600" cy="606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Obiettivi del corso: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3F3F3F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285750" marR="0" lvl="1" indent="-2667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500"/>
              <a:buFont typeface="Candara"/>
              <a:buChar char="•"/>
            </a:pPr>
            <a:r>
              <a:rPr lang="en-GB" sz="1800" b="0" i="0" u="none" strike="noStrike" cap="none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Scopri come gli strumenti digitali possono preservare il patrimonio culturale e naturale.</a:t>
            </a:r>
            <a:endParaRPr sz="1800" b="0" i="0" u="none" strike="noStrike" cap="none">
              <a:solidFill>
                <a:srgbClr val="1F1F1F"/>
              </a:solidFill>
              <a:highlight>
                <a:srgbClr val="F8F9FA"/>
              </a:highlight>
              <a:latin typeface="Candara"/>
              <a:ea typeface="Candara"/>
              <a:cs typeface="Candara"/>
              <a:sym typeface="Candara"/>
            </a:endParaRPr>
          </a:p>
          <a:p>
            <a:pPr marL="285750" marR="0" lvl="1" indent="-2667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500"/>
              <a:buFont typeface="Candara"/>
              <a:buChar char="•"/>
            </a:pPr>
            <a:r>
              <a:rPr lang="en-GB" sz="1800" b="0" i="0" u="none" strike="noStrike" cap="none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Esplora strumenti come Google Earth, Canva e GIS Mapping.</a:t>
            </a:r>
            <a:endParaRPr sz="1800" b="0" i="0" u="none" strike="noStrike" cap="none">
              <a:solidFill>
                <a:srgbClr val="1F1F1F"/>
              </a:solidFill>
              <a:highlight>
                <a:srgbClr val="F8F9FA"/>
              </a:highlight>
              <a:latin typeface="Candara"/>
              <a:ea typeface="Candara"/>
              <a:cs typeface="Candara"/>
              <a:sym typeface="Candara"/>
            </a:endParaRPr>
          </a:p>
          <a:p>
            <a:pPr marL="285750" marR="0" lvl="1" indent="-2667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500"/>
              <a:buFont typeface="Candara"/>
              <a:buChar char="•"/>
            </a:pPr>
            <a:r>
              <a:rPr lang="en-GB" sz="1800" b="0" i="0" u="none" strike="noStrike" cap="none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Scopri come questi strumenti contribuiscono a rendere i siti del patrimonio culturale più accessibili e coinvolgenti.</a:t>
            </a:r>
            <a:endParaRPr sz="1800" b="0" i="0" u="none" strike="noStrike" cap="none">
              <a:solidFill>
                <a:srgbClr val="1F1F1F"/>
              </a:solidFill>
              <a:highlight>
                <a:srgbClr val="F8F9FA"/>
              </a:highlight>
              <a:latin typeface="Candara"/>
              <a:ea typeface="Candara"/>
              <a:cs typeface="Candara"/>
              <a:sym typeface="Candara"/>
            </a:endParaRPr>
          </a:p>
          <a:p>
            <a:pPr marL="285750" marR="0" lvl="1" indent="-2667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500"/>
              <a:buFont typeface="Candara"/>
              <a:buChar char="•"/>
            </a:pPr>
            <a:r>
              <a:rPr lang="en-GB" sz="1800" b="0" i="0" u="none" strike="noStrike" cap="none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Il risultato: crea un semplice progetto digitale per valorizzare il patrimonio culturale e naturale.</a:t>
            </a:r>
            <a:endParaRPr sz="1800" b="0" i="0" u="none" strike="noStrike" cap="none">
              <a:solidFill>
                <a:srgbClr val="1F1F1F"/>
              </a:solidFill>
              <a:highlight>
                <a:srgbClr val="F8F9FA"/>
              </a:highlight>
              <a:latin typeface="Candara"/>
              <a:ea typeface="Candara"/>
              <a:cs typeface="Candara"/>
              <a:sym typeface="Candara"/>
            </a:endParaRPr>
          </a:p>
          <a:p>
            <a:pPr marL="0" marR="0" lvl="1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3F3F3F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285750" marR="0" lvl="1" indent="-1714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700" b="0" i="0" u="none" strike="noStrike" cap="none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Gli strumenti digitali svolgono un ruolo cruciale nella conservazione del patrimonio culturale e naturale per le generazioni future.</a:t>
            </a:r>
            <a:endParaRPr sz="1700" b="0" i="0" u="none" strike="noStrike" cap="none">
              <a:solidFill>
                <a:srgbClr val="1F1F1F"/>
              </a:solidFill>
              <a:highlight>
                <a:srgbClr val="F8F9FA"/>
              </a:highlight>
              <a:latin typeface="Candara"/>
              <a:ea typeface="Candara"/>
              <a:cs typeface="Candara"/>
              <a:sym typeface="Candara"/>
            </a:endParaRPr>
          </a:p>
          <a:p>
            <a:pPr marL="285750" marR="0" lvl="1" indent="-1714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700" b="0" i="0" u="none" strike="noStrike" cap="none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Questi strumenti aiutano a documentare, preservare e condividere il patrimonio in modi nuovi e interattivi.</a:t>
            </a:r>
            <a:endParaRPr sz="1700" b="0" i="0" u="none" strike="noStrike" cap="none">
              <a:solidFill>
                <a:srgbClr val="1F1F1F"/>
              </a:solidFill>
              <a:highlight>
                <a:srgbClr val="F8F9FA"/>
              </a:highlight>
              <a:latin typeface="Candara"/>
              <a:ea typeface="Candara"/>
              <a:cs typeface="Candara"/>
              <a:sym typeface="Candara"/>
            </a:endParaRPr>
          </a:p>
          <a:p>
            <a:pPr marL="152400" marR="190500" lvl="0" indent="0" algn="l" rtl="0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700" b="0" i="0" u="none" strike="noStrike" cap="none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In questa lezione esploreremo Google Earth, Canva e GIS Mapping e capiremo come supportano la didattica e la conservazione del patrimonio.</a:t>
            </a:r>
            <a:endParaRPr sz="1700" b="0" i="0" u="none" strike="noStrike" cap="none">
              <a:solidFill>
                <a:srgbClr val="1F1F1F"/>
              </a:solidFill>
              <a:highlight>
                <a:srgbClr val="F8F9FA"/>
              </a:highlight>
              <a:latin typeface="Candara"/>
              <a:ea typeface="Candara"/>
              <a:cs typeface="Candara"/>
              <a:sym typeface="Candara"/>
            </a:endParaRPr>
          </a:p>
          <a:p>
            <a:pPr marL="152400" marR="1524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700" b="0" i="0" u="none" strike="noStrike" cap="none">
              <a:solidFill>
                <a:srgbClr val="1F1F1F"/>
              </a:solidFill>
              <a:highlight>
                <a:srgbClr val="F8F9FA"/>
              </a:highlight>
              <a:latin typeface="Candara"/>
              <a:ea typeface="Candara"/>
              <a:cs typeface="Candara"/>
              <a:sym typeface="Candara"/>
            </a:endParaRPr>
          </a:p>
          <a:p>
            <a:pPr marL="285750" marR="0" lvl="1" indent="-1714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3F3F3F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6" name="Google Shape;106;p3"/>
          <p:cNvSpPr txBox="1"/>
          <p:nvPr/>
        </p:nvSpPr>
        <p:spPr>
          <a:xfrm>
            <a:off x="598798" y="972225"/>
            <a:ext cx="94161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GB" sz="2000" b="1" i="0" u="none" strike="noStrike" cap="none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Come la Tecnologia può preservare il nostro Patrimonio</a:t>
            </a:r>
            <a:endParaRPr sz="2000" b="1" i="0" u="none" strike="noStrike" cap="none">
              <a:solidFill>
                <a:srgbClr val="A99374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" name="Google Shape;111;p4" descr="A logo with a tree in the middle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271502" y="46712"/>
            <a:ext cx="689206" cy="689206"/>
          </a:xfrm>
          <a:prstGeom prst="rect">
            <a:avLst/>
          </a:prstGeom>
          <a:noFill/>
          <a:ln>
            <a:noFill/>
          </a:ln>
        </p:spPr>
      </p:pic>
      <p:sp>
        <p:nvSpPr>
          <p:cNvPr id="112" name="Google Shape;112;p4"/>
          <p:cNvSpPr/>
          <p:nvPr/>
        </p:nvSpPr>
        <p:spPr>
          <a:xfrm>
            <a:off x="360486" y="-1"/>
            <a:ext cx="10698811" cy="735919"/>
          </a:xfrm>
          <a:prstGeom prst="rect">
            <a:avLst/>
          </a:prstGeom>
          <a:solidFill>
            <a:srgbClr val="A9937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3" name="Google Shape;113;p4"/>
          <p:cNvSpPr/>
          <p:nvPr/>
        </p:nvSpPr>
        <p:spPr>
          <a:xfrm>
            <a:off x="0" y="0"/>
            <a:ext cx="10911016" cy="735919"/>
          </a:xfrm>
          <a:prstGeom prst="rect">
            <a:avLst/>
          </a:prstGeom>
          <a:solidFill>
            <a:srgbClr val="72BC5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4" name="Google Shape;114;p4"/>
          <p:cNvSpPr txBox="1"/>
          <p:nvPr/>
        </p:nvSpPr>
        <p:spPr>
          <a:xfrm>
            <a:off x="-1" y="89588"/>
            <a:ext cx="13313100" cy="43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lang="en-GB" sz="22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Cos’è Google Earth? - Esplorare i siti patrimonio mondiale, mappatura dei siti patrimonio</a:t>
            </a:r>
            <a:endParaRPr sz="2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5" name="Google Shape;115;p4"/>
          <p:cNvSpPr txBox="1"/>
          <p:nvPr/>
        </p:nvSpPr>
        <p:spPr>
          <a:xfrm>
            <a:off x="484053" y="1608653"/>
            <a:ext cx="10206600" cy="315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667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500"/>
              <a:buFont typeface="Calibri"/>
              <a:buChar char="•"/>
            </a:pPr>
            <a:r>
              <a:rPr lang="en-GB" sz="1800" b="0" i="0" u="none" strike="noStrike" cap="none">
                <a:solidFill>
                  <a:srgbClr val="1F1F1F"/>
                </a:solidFill>
                <a:highlight>
                  <a:srgbClr val="F8F9FA"/>
                </a:highlight>
                <a:latin typeface="Calibri"/>
                <a:ea typeface="Calibri"/>
                <a:cs typeface="Calibri"/>
                <a:sym typeface="Calibri"/>
              </a:rPr>
              <a:t>Google Earth è uno strumento di mappatura digitale che permette di esplorare virtualmente il mondo.</a:t>
            </a:r>
            <a:endParaRPr sz="1800" b="0" i="0" u="none" strike="noStrike" cap="none">
              <a:solidFill>
                <a:srgbClr val="1F1F1F"/>
              </a:solidFill>
              <a:highlight>
                <a:srgbClr val="F8F9FA"/>
              </a:highlight>
              <a:latin typeface="Calibri"/>
              <a:ea typeface="Calibri"/>
              <a:cs typeface="Calibri"/>
              <a:sym typeface="Calibri"/>
            </a:endParaRPr>
          </a:p>
          <a:p>
            <a:pPr marL="285750" marR="0" lvl="0" indent="-2667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500"/>
              <a:buFont typeface="Calibri"/>
              <a:buChar char="•"/>
            </a:pPr>
            <a:r>
              <a:rPr lang="en-GB" sz="1800" b="0" i="0" u="none" strike="noStrike" cap="none">
                <a:solidFill>
                  <a:srgbClr val="1F1F1F"/>
                </a:solidFill>
                <a:highlight>
                  <a:srgbClr val="F8F9FA"/>
                </a:highlight>
                <a:latin typeface="Calibri"/>
                <a:ea typeface="Calibri"/>
                <a:cs typeface="Calibri"/>
                <a:sym typeface="Calibri"/>
              </a:rPr>
              <a:t>È possibile visualizzare immagini satellitari, modelli 3D e mappe di monumenti storici, siti culturali e bellezze naturali.</a:t>
            </a:r>
            <a:endParaRPr sz="1800" b="0" i="0" u="none" strike="noStrike" cap="none">
              <a:solidFill>
                <a:srgbClr val="1F1F1F"/>
              </a:solidFill>
              <a:highlight>
                <a:srgbClr val="F8F9FA"/>
              </a:highlight>
              <a:latin typeface="Calibri"/>
              <a:ea typeface="Calibri"/>
              <a:cs typeface="Calibri"/>
              <a:sym typeface="Calibri"/>
            </a:endParaRPr>
          </a:p>
          <a:p>
            <a:pPr marL="285750" marR="0" lvl="0" indent="-2667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500"/>
              <a:buFont typeface="Calibri"/>
              <a:buChar char="•"/>
            </a:pPr>
            <a:r>
              <a:rPr lang="en-GB" sz="1800" b="0" i="0" u="none" strike="noStrike" cap="none">
                <a:solidFill>
                  <a:srgbClr val="1F1F1F"/>
                </a:solidFill>
                <a:highlight>
                  <a:srgbClr val="F8F9FA"/>
                </a:highlight>
                <a:latin typeface="Calibri"/>
                <a:ea typeface="Calibri"/>
                <a:cs typeface="Calibri"/>
                <a:sym typeface="Calibri"/>
              </a:rPr>
              <a:t>Google Earth consente agli utenti di annotare e condividere informazioni su questi siti, creando tour virtuali che ne approfondiscono l'importanza.</a:t>
            </a:r>
            <a:endParaRPr sz="1800" b="0" i="0" u="none" strike="noStrike" cap="none">
              <a:solidFill>
                <a:srgbClr val="1F1F1F"/>
              </a:solidFill>
              <a:highlight>
                <a:srgbClr val="F8F9FA"/>
              </a:highlight>
              <a:latin typeface="Calibri"/>
              <a:ea typeface="Calibri"/>
              <a:cs typeface="Calibri"/>
              <a:sym typeface="Calibri"/>
            </a:endParaRPr>
          </a:p>
          <a:p>
            <a:pPr marL="457200" marR="190500" lvl="0" indent="-323850" algn="l" rtl="0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500"/>
              <a:buFont typeface="Calibri"/>
              <a:buChar char="•"/>
            </a:pPr>
            <a:r>
              <a:rPr lang="en-GB" sz="1800" b="0" i="0" u="none" strike="noStrike" cap="none">
                <a:solidFill>
                  <a:srgbClr val="1F1F1F"/>
                </a:solidFill>
                <a:highlight>
                  <a:srgbClr val="F8F9FA"/>
                </a:highlight>
                <a:latin typeface="Calibri"/>
                <a:ea typeface="Calibri"/>
                <a:cs typeface="Calibri"/>
                <a:sym typeface="Calibri"/>
              </a:rPr>
              <a:t>Contribuisce a documentare i siti di interesse storico mappandone la posizione, offrendo una visione più ampia del panorama del patrimonio mondiale.</a:t>
            </a:r>
            <a:endParaRPr sz="1800" b="0" i="0" u="none" strike="noStrike" cap="none">
              <a:solidFill>
                <a:srgbClr val="1F1F1F"/>
              </a:solidFill>
              <a:highlight>
                <a:srgbClr val="F8F9FA"/>
              </a:highlight>
              <a:latin typeface="Calibri"/>
              <a:ea typeface="Calibri"/>
              <a:cs typeface="Calibri"/>
              <a:sym typeface="Calibri"/>
            </a:endParaRPr>
          </a:p>
          <a:p>
            <a:pPr marL="0" marR="1524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3F3F3F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16" name="Google Shape;116;p4"/>
          <p:cNvSpPr txBox="1"/>
          <p:nvPr/>
        </p:nvSpPr>
        <p:spPr>
          <a:xfrm>
            <a:off x="484053" y="918849"/>
            <a:ext cx="60981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GB" sz="2000" b="1" i="0" u="none" strike="noStrike" cap="none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Mappatura e Visualizzazione del Patrimonio Culturale </a:t>
            </a:r>
            <a:endParaRPr sz="2000" b="1" i="0" u="none" strike="noStrike" cap="none">
              <a:solidFill>
                <a:srgbClr val="A99374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1" name="Google Shape;121;p5" descr="A logo with a tree in the middle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271502" y="46712"/>
            <a:ext cx="689206" cy="689206"/>
          </a:xfrm>
          <a:prstGeom prst="rect">
            <a:avLst/>
          </a:prstGeom>
          <a:noFill/>
          <a:ln>
            <a:noFill/>
          </a:ln>
        </p:spPr>
      </p:pic>
      <p:sp>
        <p:nvSpPr>
          <p:cNvPr id="122" name="Google Shape;122;p5"/>
          <p:cNvSpPr/>
          <p:nvPr/>
        </p:nvSpPr>
        <p:spPr>
          <a:xfrm>
            <a:off x="360486" y="-1"/>
            <a:ext cx="10698811" cy="735919"/>
          </a:xfrm>
          <a:prstGeom prst="rect">
            <a:avLst/>
          </a:prstGeom>
          <a:solidFill>
            <a:srgbClr val="A9937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3" name="Google Shape;123;p5"/>
          <p:cNvSpPr/>
          <p:nvPr/>
        </p:nvSpPr>
        <p:spPr>
          <a:xfrm>
            <a:off x="0" y="0"/>
            <a:ext cx="10911016" cy="735919"/>
          </a:xfrm>
          <a:prstGeom prst="rect">
            <a:avLst/>
          </a:prstGeom>
          <a:solidFill>
            <a:srgbClr val="72BC5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4" name="Google Shape;124;p5"/>
          <p:cNvSpPr txBox="1"/>
          <p:nvPr/>
        </p:nvSpPr>
        <p:spPr>
          <a:xfrm>
            <a:off x="0" y="89588"/>
            <a:ext cx="121920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lang="en-GB" sz="3600" b="1" i="0" u="none" strike="noStrike" cap="none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Cos’è Canva? Narrazione visiva con Design Digitale</a:t>
            </a:r>
            <a:endParaRPr sz="360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5" name="Google Shape;125;p5"/>
          <p:cNvSpPr txBox="1"/>
          <p:nvPr/>
        </p:nvSpPr>
        <p:spPr>
          <a:xfrm>
            <a:off x="231302" y="1621599"/>
            <a:ext cx="6918829" cy="43175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667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500"/>
              <a:buFont typeface="Candara"/>
              <a:buChar char="•"/>
            </a:pPr>
            <a:r>
              <a:rPr lang="en-GB" sz="1600" b="0" i="0" u="none" strike="noStrike" cap="none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Canva è uno strumento di progettazione grafica che consente agli utenti di creare contenuti visivamente accattivanti come poster, fotoracconti e presentazioni.</a:t>
            </a:r>
            <a:endParaRPr sz="1600" b="0" i="0" u="none" strike="noStrike" cap="none">
              <a:solidFill>
                <a:srgbClr val="1F1F1F"/>
              </a:solidFill>
              <a:highlight>
                <a:srgbClr val="F8F9FA"/>
              </a:highlight>
              <a:latin typeface="Candara"/>
              <a:ea typeface="Candara"/>
              <a:cs typeface="Candara"/>
              <a:sym typeface="Candara"/>
            </a:endParaRPr>
          </a:p>
          <a:p>
            <a:pPr marL="285750" marR="0" lvl="0" indent="-2667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500"/>
              <a:buFont typeface="Candara"/>
              <a:buChar char="•"/>
            </a:pPr>
            <a:r>
              <a:rPr lang="en-GB" sz="1600" b="0" i="0" u="none" strike="noStrike" cap="none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È possibile combinare immagini, testo ed elementi di design per raccontare una storia avvincente sul patrimonio culturale o naturale.</a:t>
            </a:r>
            <a:endParaRPr sz="1600" b="0" i="0" u="none" strike="noStrike" cap="none">
              <a:solidFill>
                <a:srgbClr val="1F1F1F"/>
              </a:solidFill>
              <a:highlight>
                <a:srgbClr val="F8F9FA"/>
              </a:highlight>
              <a:latin typeface="Candara"/>
              <a:ea typeface="Candara"/>
              <a:cs typeface="Candara"/>
              <a:sym typeface="Candara"/>
            </a:endParaRPr>
          </a:p>
          <a:p>
            <a:pPr marL="285750" marR="0" lvl="0" indent="-2667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500"/>
              <a:buFont typeface="Candara"/>
              <a:buChar char="•"/>
            </a:pPr>
            <a:r>
              <a:rPr lang="en-GB" sz="1600" b="0" i="0" u="none" strike="noStrike" cap="none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È facile da usare e consente anche a chi non è un grafico di creare materiali dall'aspetto professionale che possono contribuire a condividere le storie e il significato di siti o tradizioni culturali.</a:t>
            </a:r>
            <a:endParaRPr sz="1600" b="0" i="0" u="none" strike="noStrike" cap="none">
              <a:solidFill>
                <a:srgbClr val="1F1F1F"/>
              </a:solidFill>
              <a:highlight>
                <a:srgbClr val="F8F9FA"/>
              </a:highlight>
              <a:latin typeface="Candara"/>
              <a:ea typeface="Candara"/>
              <a:cs typeface="Candara"/>
              <a:sym typeface="Candara"/>
            </a:endParaRPr>
          </a:p>
          <a:p>
            <a:pPr marL="457200" marR="38100" lvl="0" indent="-323850" algn="just" rtl="0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500"/>
              <a:buFont typeface="Candara"/>
              <a:buChar char="•"/>
            </a:pPr>
            <a:r>
              <a:rPr lang="en-GB" sz="1600" b="0" i="0" u="none" strike="noStrike" cap="none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La narrazione visiva tramite strumenti come Canva aiuta a coinvolgere un pubblico più ampio, comprese le giovani generazioni, rendendo i contenuti sul patrimonio culturale più interattivi e visivamente stimolanti.</a:t>
            </a:r>
            <a:endParaRPr sz="1600" b="0" i="0" u="none" strike="noStrike" cap="none">
              <a:solidFill>
                <a:srgbClr val="3F3F3F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26" name="Google Shape;126;p5"/>
          <p:cNvSpPr txBox="1"/>
          <p:nvPr/>
        </p:nvSpPr>
        <p:spPr>
          <a:xfrm>
            <a:off x="484052" y="918849"/>
            <a:ext cx="93567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GB" sz="2000" b="1" i="0" u="none" strike="noStrike" cap="none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Rendere le storie sul Patrimonio accessibili e accattivanti </a:t>
            </a:r>
            <a:endParaRPr sz="2000" b="1" i="0" u="none" strike="noStrike" cap="none">
              <a:solidFill>
                <a:srgbClr val="A99374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pic>
        <p:nvPicPr>
          <p:cNvPr id="127" name="Google Shape;127;p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240043" y="2104100"/>
            <a:ext cx="4720655" cy="28113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2" name="Google Shape;132;p6" descr="A logo with a tree in the middle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271502" y="46712"/>
            <a:ext cx="689206" cy="689206"/>
          </a:xfrm>
          <a:prstGeom prst="rect">
            <a:avLst/>
          </a:prstGeom>
          <a:noFill/>
          <a:ln>
            <a:noFill/>
          </a:ln>
        </p:spPr>
      </p:pic>
      <p:sp>
        <p:nvSpPr>
          <p:cNvPr id="133" name="Google Shape;133;p6"/>
          <p:cNvSpPr/>
          <p:nvPr/>
        </p:nvSpPr>
        <p:spPr>
          <a:xfrm>
            <a:off x="360486" y="-1"/>
            <a:ext cx="10698811" cy="735919"/>
          </a:xfrm>
          <a:prstGeom prst="rect">
            <a:avLst/>
          </a:prstGeom>
          <a:solidFill>
            <a:srgbClr val="A9937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4" name="Google Shape;134;p6"/>
          <p:cNvSpPr/>
          <p:nvPr/>
        </p:nvSpPr>
        <p:spPr>
          <a:xfrm>
            <a:off x="0" y="0"/>
            <a:ext cx="10911016" cy="735919"/>
          </a:xfrm>
          <a:prstGeom prst="rect">
            <a:avLst/>
          </a:prstGeom>
          <a:solidFill>
            <a:srgbClr val="72BC5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5" name="Google Shape;135;p6"/>
          <p:cNvSpPr txBox="1"/>
          <p:nvPr/>
        </p:nvSpPr>
        <p:spPr>
          <a:xfrm>
            <a:off x="-1" y="89588"/>
            <a:ext cx="13052100" cy="53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lang="en-GB" sz="2900" b="1" i="0" u="none" strike="noStrike" cap="none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Cos’è la mappatura GIS? Comprendere il Patrimonio nello spazio</a:t>
            </a:r>
            <a:endParaRPr sz="11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6" name="Google Shape;136;p6"/>
          <p:cNvSpPr txBox="1"/>
          <p:nvPr/>
        </p:nvSpPr>
        <p:spPr>
          <a:xfrm>
            <a:off x="484053" y="1608653"/>
            <a:ext cx="10206600" cy="351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667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500"/>
              <a:buFont typeface="Candara"/>
              <a:buChar char="•"/>
            </a:pPr>
            <a:r>
              <a:rPr lang="en-GB" sz="1800" b="0" i="0" u="none" strike="noStrike" cap="none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Il GIS (Sistemi Informativi Geografici) è uno strumento che mappa i dati e aiuta ad analizzare le relazioni spaziali tra siti del patrimonio culturale e naturale.</a:t>
            </a:r>
            <a:endParaRPr sz="1800" b="0" i="0" u="none" strike="noStrike" cap="none">
              <a:solidFill>
                <a:srgbClr val="1F1F1F"/>
              </a:solidFill>
              <a:highlight>
                <a:srgbClr val="F8F9FA"/>
              </a:highlight>
              <a:latin typeface="Candara"/>
              <a:ea typeface="Candara"/>
              <a:cs typeface="Candara"/>
              <a:sym typeface="Candara"/>
            </a:endParaRPr>
          </a:p>
          <a:p>
            <a:pPr marL="285750" marR="0" lvl="0" indent="-2667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500"/>
              <a:buFont typeface="Candara"/>
              <a:buChar char="•"/>
            </a:pPr>
            <a:r>
              <a:rPr lang="en-GB" sz="1800" b="0" i="0" u="none" strike="noStrike" cap="none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Le mappe GIS forniscono una visione dettagliata dei siti del patrimonio e dell'ambiente circostante, aiutando ricercatori e docenti a comprendere come i siti del patrimonio interagiscono con l'ambiente circostante.</a:t>
            </a:r>
            <a:endParaRPr sz="1800" b="0" i="0" u="none" strike="noStrike" cap="none">
              <a:solidFill>
                <a:srgbClr val="1F1F1F"/>
              </a:solidFill>
              <a:highlight>
                <a:srgbClr val="F8F9FA"/>
              </a:highlight>
              <a:latin typeface="Candara"/>
              <a:ea typeface="Candara"/>
              <a:cs typeface="Candara"/>
              <a:sym typeface="Candara"/>
            </a:endParaRPr>
          </a:p>
          <a:p>
            <a:pPr marL="457200" marR="38100" lvl="0" indent="-323850" algn="l" rtl="0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500"/>
              <a:buFont typeface="Candara"/>
              <a:buChar char="•"/>
            </a:pPr>
            <a:r>
              <a:rPr lang="en-GB" sz="1800" b="0" i="0" u="none" strike="noStrike" cap="none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Possono essere utilizzati per monitorare i cambiamenti nel tempo, identificare modelli e pianificare la conservazione dei siti sovrapponendo diversi livelli di dati (ad esempio, mappe storiche, uso attuale del suolo, dati ambientali).</a:t>
            </a:r>
            <a:endParaRPr sz="1800" b="0" i="0" u="none" strike="noStrike" cap="none">
              <a:solidFill>
                <a:srgbClr val="1F1F1F"/>
              </a:solidFill>
              <a:highlight>
                <a:srgbClr val="F8F9FA"/>
              </a:highlight>
              <a:latin typeface="Candara"/>
              <a:ea typeface="Candara"/>
              <a:cs typeface="Candara"/>
              <a:sym typeface="Candara"/>
            </a:endParaRPr>
          </a:p>
          <a:p>
            <a:pPr marL="285750" marR="0" lvl="0" indent="-1714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Candara"/>
              <a:buNone/>
            </a:pPr>
            <a:endParaRPr sz="1800" b="0" i="0" u="none" strike="noStrike" cap="none">
              <a:solidFill>
                <a:srgbClr val="3F3F3F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37" name="Google Shape;137;p6"/>
          <p:cNvSpPr txBox="1"/>
          <p:nvPr/>
        </p:nvSpPr>
        <p:spPr>
          <a:xfrm>
            <a:off x="484052" y="918849"/>
            <a:ext cx="10118700" cy="81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38100" lvl="0" indent="0" algn="l" rtl="0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100" b="1" i="0" u="none" strike="noStrike" cap="none">
                <a:solidFill>
                  <a:srgbClr val="A99374"/>
                </a:solidFill>
                <a:highlight>
                  <a:srgbClr val="F8F9FA"/>
                </a:highlight>
                <a:latin typeface="Arial"/>
                <a:ea typeface="Arial"/>
                <a:cs typeface="Arial"/>
                <a:sym typeface="Arial"/>
              </a:rPr>
              <a:t>Utilizzo dei sistemi informativi geografici per la conservazione del patrimonio</a:t>
            </a:r>
            <a:endParaRPr sz="2100" b="1" i="0" u="none" strike="noStrike" cap="none">
              <a:solidFill>
                <a:srgbClr val="A99374"/>
              </a:solidFill>
              <a:highlight>
                <a:srgbClr val="F8F9FA"/>
              </a:highlight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 i="0" u="none" strike="noStrike" cap="none">
              <a:solidFill>
                <a:srgbClr val="A99374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2" name="Google Shape;142;p7" descr="A logo with a tree in the middle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271502" y="46712"/>
            <a:ext cx="689206" cy="689206"/>
          </a:xfrm>
          <a:prstGeom prst="rect">
            <a:avLst/>
          </a:prstGeom>
          <a:noFill/>
          <a:ln>
            <a:noFill/>
          </a:ln>
        </p:spPr>
      </p:pic>
      <p:sp>
        <p:nvSpPr>
          <p:cNvPr id="143" name="Google Shape;143;p7"/>
          <p:cNvSpPr/>
          <p:nvPr/>
        </p:nvSpPr>
        <p:spPr>
          <a:xfrm>
            <a:off x="360486" y="-1"/>
            <a:ext cx="10698811" cy="735919"/>
          </a:xfrm>
          <a:prstGeom prst="rect">
            <a:avLst/>
          </a:prstGeom>
          <a:solidFill>
            <a:srgbClr val="A9937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4" name="Google Shape;144;p7"/>
          <p:cNvSpPr/>
          <p:nvPr/>
        </p:nvSpPr>
        <p:spPr>
          <a:xfrm>
            <a:off x="0" y="0"/>
            <a:ext cx="10911016" cy="735919"/>
          </a:xfrm>
          <a:prstGeom prst="rect">
            <a:avLst/>
          </a:prstGeom>
          <a:solidFill>
            <a:srgbClr val="72BC5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5" name="Google Shape;145;p7"/>
          <p:cNvSpPr txBox="1"/>
          <p:nvPr/>
        </p:nvSpPr>
        <p:spPr>
          <a:xfrm>
            <a:off x="0" y="89588"/>
            <a:ext cx="12279000" cy="100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lang="en-GB" sz="2800" b="1" i="0" u="none" strike="noStrike" cap="none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Archivi Digitali e  multimediali per la conservazione del patrimonio </a:t>
            </a:r>
            <a:endParaRPr sz="1700" b="0" i="0" u="none" strike="noStrike" cap="none">
              <a:solidFill>
                <a:srgbClr val="1F1F1F"/>
              </a:solidFill>
              <a:highlight>
                <a:srgbClr val="F8F9FA"/>
              </a:highlight>
              <a:latin typeface="Arial"/>
              <a:ea typeface="Arial"/>
              <a:cs typeface="Arial"/>
              <a:sym typeface="Arial"/>
            </a:endParaRPr>
          </a:p>
          <a:p>
            <a: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endParaRPr sz="3100" b="1" i="0" u="none" strike="noStrike" cap="none">
              <a:solidFill>
                <a:srgbClr val="FFFFFF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46" name="Google Shape;146;p7"/>
          <p:cNvSpPr txBox="1"/>
          <p:nvPr/>
        </p:nvSpPr>
        <p:spPr>
          <a:xfrm>
            <a:off x="484053" y="1608653"/>
            <a:ext cx="10206600" cy="389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667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500"/>
              <a:buFont typeface="Candara"/>
              <a:buChar char="•"/>
            </a:pPr>
            <a:r>
              <a:rPr lang="en-GB" sz="1800" b="0" i="0" u="none" strike="noStrike" cap="none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Gli archivi digitali conservano versioni digitali di materiali culturali (ad esempio, libri, foto, registrazioni audio, video), rendendoli accessibili a un pubblico più ampio.</a:t>
            </a:r>
            <a:endParaRPr sz="1800" b="0" i="0" u="none" strike="noStrike" cap="none">
              <a:solidFill>
                <a:srgbClr val="1F1F1F"/>
              </a:solidFill>
              <a:highlight>
                <a:srgbClr val="F8F9FA"/>
              </a:highlight>
              <a:latin typeface="Candara"/>
              <a:ea typeface="Candara"/>
              <a:cs typeface="Candara"/>
              <a:sym typeface="Candara"/>
            </a:endParaRPr>
          </a:p>
          <a:p>
            <a:pPr marL="285750" marR="0" lvl="0" indent="-2667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500"/>
              <a:buFont typeface="Candara"/>
              <a:buChar char="•"/>
            </a:pPr>
            <a:r>
              <a:rPr lang="en-GB" sz="1800" b="0" i="0" u="none" strike="noStrike" cap="none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Strumenti multimediali, come video, podcast e mappe interattive, vengono utilizzati per dare vita al patrimonio culturale combinando diverse forme di media.</a:t>
            </a:r>
            <a:endParaRPr sz="1800" b="0" i="0" u="none" strike="noStrike" cap="none">
              <a:solidFill>
                <a:srgbClr val="1F1F1F"/>
              </a:solidFill>
              <a:highlight>
                <a:srgbClr val="F8F9FA"/>
              </a:highlight>
              <a:latin typeface="Candara"/>
              <a:ea typeface="Candara"/>
              <a:cs typeface="Candara"/>
              <a:sym typeface="Candara"/>
            </a:endParaRPr>
          </a:p>
          <a:p>
            <a:pPr marL="285750" marR="0" lvl="0" indent="-2667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500"/>
              <a:buFont typeface="Candara"/>
              <a:buChar char="•"/>
            </a:pPr>
            <a:r>
              <a:rPr lang="en-GB" sz="1800" b="0" i="0" u="none" strike="noStrike" cap="none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Questi strumenti consentono un coinvolgimento più profondo, offrendo al pubblico un'esperienza immersiva del patrimonio che va oltre i metodi di apprendimento tradizionali.</a:t>
            </a:r>
            <a:endParaRPr sz="1800" b="0" i="0" u="none" strike="noStrike" cap="none">
              <a:solidFill>
                <a:srgbClr val="1F1F1F"/>
              </a:solidFill>
              <a:highlight>
                <a:srgbClr val="F8F9FA"/>
              </a:highlight>
              <a:latin typeface="Candara"/>
              <a:ea typeface="Candara"/>
              <a:cs typeface="Candara"/>
              <a:sym typeface="Candara"/>
            </a:endParaRPr>
          </a:p>
          <a:p>
            <a:pPr marL="457200" marR="190500" lvl="0" indent="-323850" algn="l" rtl="0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500"/>
              <a:buFont typeface="Candara"/>
              <a:buChar char="•"/>
            </a:pPr>
            <a:r>
              <a:rPr lang="en-GB" sz="1800" b="0" i="0" u="none" strike="noStrike" cap="none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Gli archivi digitali e le piattaforme multimediali rendono il patrimonio culturale disponibile online, accessibile a chiunque, ovunque, preservandolo al contempo per il futuro.</a:t>
            </a:r>
            <a:endParaRPr sz="1800" b="0" i="0" u="none" strike="noStrike" cap="none">
              <a:solidFill>
                <a:srgbClr val="1F1F1F"/>
              </a:solidFill>
              <a:highlight>
                <a:srgbClr val="F8F9FA"/>
              </a:highlight>
              <a:latin typeface="Candara"/>
              <a:ea typeface="Candara"/>
              <a:cs typeface="Candara"/>
              <a:sym typeface="Candara"/>
            </a:endParaRPr>
          </a:p>
          <a:p>
            <a:pPr marL="457200" marR="152400" lvl="0" indent="-2286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Candara"/>
              <a:buNone/>
            </a:pPr>
            <a:endParaRPr sz="100" b="0" i="0" u="none" strike="noStrike" cap="none">
              <a:solidFill>
                <a:srgbClr val="1F1F1F"/>
              </a:solidFill>
              <a:highlight>
                <a:srgbClr val="F8F9FA"/>
              </a:highlight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1714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Candara"/>
              <a:buNone/>
            </a:pPr>
            <a:endParaRPr sz="1800" b="0" i="0" u="none" strike="noStrike" cap="none">
              <a:solidFill>
                <a:srgbClr val="3F3F3F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47" name="Google Shape;147;p7"/>
          <p:cNvSpPr txBox="1"/>
          <p:nvPr/>
        </p:nvSpPr>
        <p:spPr>
          <a:xfrm>
            <a:off x="484052" y="918849"/>
            <a:ext cx="9051900" cy="79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38100" lvl="0" indent="0" algn="l" rtl="0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000" b="1" i="0" u="none" strike="noStrike" cap="none">
                <a:solidFill>
                  <a:srgbClr val="A99374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Preservare e condividere il patrimonio attraverso la tecnologia</a:t>
            </a:r>
            <a:endParaRPr sz="2000" b="1" i="0" u="none" strike="noStrike" cap="none">
              <a:solidFill>
                <a:srgbClr val="A99374"/>
              </a:solidFill>
              <a:highlight>
                <a:srgbClr val="F8F9FA"/>
              </a:highlight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 i="0" u="none" strike="noStrike" cap="none">
              <a:solidFill>
                <a:srgbClr val="A99374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2" name="Google Shape;152;p24" descr="A logo with a tree in the middle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271502" y="46712"/>
            <a:ext cx="689206" cy="689206"/>
          </a:xfrm>
          <a:prstGeom prst="rect">
            <a:avLst/>
          </a:prstGeom>
          <a:noFill/>
          <a:ln>
            <a:noFill/>
          </a:ln>
        </p:spPr>
      </p:pic>
      <p:sp>
        <p:nvSpPr>
          <p:cNvPr id="153" name="Google Shape;153;p24"/>
          <p:cNvSpPr/>
          <p:nvPr/>
        </p:nvSpPr>
        <p:spPr>
          <a:xfrm>
            <a:off x="360486" y="-1"/>
            <a:ext cx="10698811" cy="735919"/>
          </a:xfrm>
          <a:prstGeom prst="rect">
            <a:avLst/>
          </a:prstGeom>
          <a:solidFill>
            <a:srgbClr val="A9937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4" name="Google Shape;154;p24"/>
          <p:cNvSpPr/>
          <p:nvPr/>
        </p:nvSpPr>
        <p:spPr>
          <a:xfrm>
            <a:off x="0" y="0"/>
            <a:ext cx="10911016" cy="735919"/>
          </a:xfrm>
          <a:prstGeom prst="rect">
            <a:avLst/>
          </a:prstGeom>
          <a:solidFill>
            <a:srgbClr val="72BC5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5" name="Google Shape;155;p24"/>
          <p:cNvSpPr txBox="1"/>
          <p:nvPr/>
        </p:nvSpPr>
        <p:spPr>
          <a:xfrm>
            <a:off x="0" y="89588"/>
            <a:ext cx="122790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lang="en-GB" sz="2600" b="1" i="0" u="none" strike="noStrike" cap="none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Applicazione Pratica degli Strumenti Digitali nei Progetti sul Patrimonio </a:t>
            </a:r>
            <a:endParaRPr sz="8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6" name="Google Shape;156;p24"/>
          <p:cNvSpPr txBox="1"/>
          <p:nvPr/>
        </p:nvSpPr>
        <p:spPr>
          <a:xfrm>
            <a:off x="484053" y="1608653"/>
            <a:ext cx="6104637" cy="330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667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500"/>
              <a:buFont typeface="Candara"/>
              <a:buChar char="•"/>
            </a:pPr>
            <a:r>
              <a:rPr lang="en-GB" sz="1600" b="0" i="0" u="none" strike="noStrike" cap="none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Utilizza strumenti come Google Earth, Canva e GIS per creare progetti digitali relativi al patrimonio culturale e naturale.</a:t>
            </a:r>
            <a:endParaRPr sz="1600" b="0" i="0" u="none" strike="noStrike" cap="none">
              <a:solidFill>
                <a:srgbClr val="1F1F1F"/>
              </a:solidFill>
              <a:highlight>
                <a:srgbClr val="F8F9FA"/>
              </a:highlight>
              <a:latin typeface="Candara"/>
              <a:ea typeface="Candara"/>
              <a:cs typeface="Candara"/>
              <a:sym typeface="Candara"/>
            </a:endParaRPr>
          </a:p>
          <a:p>
            <a:pPr marL="285750" marR="0" lvl="0" indent="-2667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500"/>
              <a:buFont typeface="Candara"/>
              <a:buChar char="•"/>
            </a:pPr>
            <a:r>
              <a:rPr lang="en-GB" sz="1600" b="0" i="0" u="none" strike="noStrike" cap="none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Questi progetti potrebbero includere la creazione di mappe del patrimonio, storie fotografiche o presentazioni multimediali che evidenziano l'importanza del patrimonio locale.</a:t>
            </a:r>
            <a:endParaRPr sz="1600" b="0" i="0" u="none" strike="noStrike" cap="none">
              <a:solidFill>
                <a:srgbClr val="1F1F1F"/>
              </a:solidFill>
              <a:highlight>
                <a:srgbClr val="F8F9FA"/>
              </a:highlight>
              <a:latin typeface="Candara"/>
              <a:ea typeface="Candara"/>
              <a:cs typeface="Candara"/>
              <a:sym typeface="Candara"/>
            </a:endParaRPr>
          </a:p>
          <a:p>
            <a:pPr marL="457200" marR="38100" lvl="0" indent="-323850" algn="just" rtl="0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500"/>
              <a:buFont typeface="Candara"/>
              <a:buChar char="•"/>
            </a:pPr>
            <a:r>
              <a:rPr lang="en-GB" sz="1600" b="0" i="0" u="none" strike="noStrike" cap="none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Utilizzando strumenti digitali, puoi contribuire a preservare e condividere il patrimonio, rendendolo accessibile a un pubblico più ampio e alle generazioni future.</a:t>
            </a:r>
            <a:endParaRPr sz="1600" b="0" i="0" u="none" strike="noStrike" cap="none">
              <a:solidFill>
                <a:srgbClr val="1F1F1F"/>
              </a:solidFill>
              <a:highlight>
                <a:srgbClr val="F8F9FA"/>
              </a:highlight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3F3F3F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57" name="Google Shape;157;p24"/>
          <p:cNvSpPr txBox="1"/>
          <p:nvPr/>
        </p:nvSpPr>
        <p:spPr>
          <a:xfrm>
            <a:off x="484052" y="918849"/>
            <a:ext cx="9051900" cy="70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GB" sz="2000" b="1" i="0" u="none" strike="noStrike" cap="none">
                <a:solidFill>
                  <a:srgbClr val="A99374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Dare vita al patrimonio attraverso la tecnologia</a:t>
            </a:r>
            <a:endParaRPr sz="2000" b="1" i="0" u="none" strike="noStrike" cap="none">
              <a:solidFill>
                <a:srgbClr val="A99374"/>
              </a:solidFill>
              <a:highlight>
                <a:srgbClr val="F8F9FA"/>
              </a:highlight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 i="0" u="none" strike="noStrike" cap="none">
              <a:solidFill>
                <a:srgbClr val="A99374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pic>
        <p:nvPicPr>
          <p:cNvPr id="158" name="Google Shape;158;p2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265095" y="1608643"/>
            <a:ext cx="4006407" cy="2299478"/>
          </a:xfrm>
          <a:prstGeom prst="rect">
            <a:avLst/>
          </a:prstGeom>
          <a:noFill/>
          <a:ln>
            <a:noFill/>
          </a:ln>
        </p:spPr>
      </p:pic>
      <p:pic>
        <p:nvPicPr>
          <p:cNvPr id="159" name="Google Shape;159;p2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36850" y="4887050"/>
            <a:ext cx="4046366" cy="16661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4" name="Google Shape;164;p8" descr="A logo with a tree in the middle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271502" y="46712"/>
            <a:ext cx="689206" cy="689206"/>
          </a:xfrm>
          <a:prstGeom prst="rect">
            <a:avLst/>
          </a:prstGeom>
          <a:noFill/>
          <a:ln>
            <a:noFill/>
          </a:ln>
        </p:spPr>
      </p:pic>
      <p:sp>
        <p:nvSpPr>
          <p:cNvPr id="165" name="Google Shape;165;p8"/>
          <p:cNvSpPr/>
          <p:nvPr/>
        </p:nvSpPr>
        <p:spPr>
          <a:xfrm>
            <a:off x="360486" y="-1"/>
            <a:ext cx="10698811" cy="808893"/>
          </a:xfrm>
          <a:prstGeom prst="rect">
            <a:avLst/>
          </a:prstGeom>
          <a:solidFill>
            <a:srgbClr val="A9937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6" name="Google Shape;166;p8"/>
          <p:cNvSpPr/>
          <p:nvPr/>
        </p:nvSpPr>
        <p:spPr>
          <a:xfrm>
            <a:off x="0" y="1"/>
            <a:ext cx="10911016" cy="808892"/>
          </a:xfrm>
          <a:prstGeom prst="rect">
            <a:avLst/>
          </a:prstGeom>
          <a:solidFill>
            <a:srgbClr val="72BC5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7" name="Google Shape;167;p8"/>
          <p:cNvSpPr txBox="1"/>
          <p:nvPr/>
        </p:nvSpPr>
        <p:spPr>
          <a:xfrm>
            <a:off x="-495300" y="46712"/>
            <a:ext cx="13182600" cy="846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GB" sz="2100" b="1" i="0" u="none" strike="noStrike" cap="none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Miglior Pratica sulla documentazione del patrimonio basati sul sistema GIS in Kavala, Grecia</a:t>
            </a:r>
            <a:endParaRPr sz="7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8" name="Google Shape;168;p8"/>
          <p:cNvSpPr txBox="1"/>
          <p:nvPr/>
        </p:nvSpPr>
        <p:spPr>
          <a:xfrm>
            <a:off x="484053" y="1742765"/>
            <a:ext cx="10206600" cy="433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Candara"/>
              <a:buChar char="•"/>
            </a:pPr>
            <a:r>
              <a:rPr lang="en-GB" sz="1800" b="1" i="0" u="none" strike="noStrike" cap="none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Panoramica:</a:t>
            </a:r>
            <a:r>
              <a:rPr lang="en-GB" sz="1800" b="0" i="0" u="none" strike="noStrike" cap="none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Il progetto di documentazione del patrimonio culturale basato su GIS a Kavala, in Grecia, si concentra sulla mappatura e l'analisi del Complesso Storico di San Giovanni Battista.</a:t>
            </a:r>
            <a:endParaRPr sz="1800" b="0" i="0" u="none" strike="noStrike" cap="none">
              <a:solidFill>
                <a:srgbClr val="1F1F1F"/>
              </a:solidFill>
              <a:highlight>
                <a:srgbClr val="F8F9FA"/>
              </a:highlight>
              <a:latin typeface="Candara"/>
              <a:ea typeface="Candara"/>
              <a:cs typeface="Candara"/>
              <a:sym typeface="Candara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1F1F1F"/>
              </a:solidFill>
              <a:highlight>
                <a:srgbClr val="F8F9FA"/>
              </a:highlight>
              <a:latin typeface="Candara"/>
              <a:ea typeface="Candara"/>
              <a:cs typeface="Candara"/>
              <a:sym typeface="Candara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Candara"/>
              <a:buChar char="•"/>
            </a:pPr>
            <a:r>
              <a:rPr lang="en-GB" sz="1800" b="1" i="0" u="none" strike="noStrike" cap="none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Metodo: </a:t>
            </a:r>
            <a:r>
              <a:rPr lang="en-GB" sz="1800" b="0" i="0" u="none" strike="noStrike" cap="none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Il progetto ha utilizzato strumenti GIS per creare mappe dettagliate, modelli 3D e sovrapposizioni di dati storici e attuali per comprendere l'evoluzione del sito.</a:t>
            </a:r>
            <a:endParaRPr sz="1800" b="0" i="0" u="none" strike="noStrike" cap="none">
              <a:solidFill>
                <a:srgbClr val="1F1F1F"/>
              </a:solidFill>
              <a:highlight>
                <a:srgbClr val="F8F9FA"/>
              </a:highlight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1F1F1F"/>
              </a:solidFill>
              <a:highlight>
                <a:srgbClr val="F8F9FA"/>
              </a:highlight>
              <a:latin typeface="Candara"/>
              <a:ea typeface="Candara"/>
              <a:cs typeface="Candara"/>
              <a:sym typeface="Candara"/>
            </a:endParaRPr>
          </a:p>
          <a:p>
            <a:pPr marL="457200" marR="190500" lvl="0" indent="-342900" algn="l" rtl="0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Candara"/>
              <a:buChar char="•"/>
            </a:pPr>
            <a:r>
              <a:rPr lang="en-GB" sz="1800" b="1" i="0" u="none" strike="noStrike" cap="none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Impatto: </a:t>
            </a:r>
            <a:r>
              <a:rPr lang="en-GB" sz="1800" b="0" i="0" u="none" strike="noStrike" cap="none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Il GIS ha permesso di documentare il significato architettonico e culturale del complesso, supportando gli sforzi di conservazione e rendendo il sito storico più accessibile al pubblico.</a:t>
            </a:r>
            <a:endParaRPr sz="1800" b="0" i="0" u="none" strike="noStrike" cap="none">
              <a:solidFill>
                <a:srgbClr val="3F3F3F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1" i="0" u="none" strike="noStrike" cap="none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Punti chiave: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Noto Sans Symbols"/>
              <a:buChar char="✔"/>
            </a:pPr>
            <a:r>
              <a:rPr lang="en-GB" sz="1800" b="0" i="0" u="none" strike="noStrike" cap="none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       </a:t>
            </a:r>
            <a:r>
              <a:rPr lang="en-GB" sz="2100" b="0" i="0" u="none" strike="noStrike" cap="none">
                <a:solidFill>
                  <a:srgbClr val="1F1F1F"/>
                </a:solidFill>
                <a:highlight>
                  <a:srgbClr val="F8F9FA"/>
                </a:highlight>
                <a:latin typeface="Arial"/>
                <a:ea typeface="Arial"/>
                <a:cs typeface="Arial"/>
                <a:sym typeface="Arial"/>
              </a:rPr>
              <a:t>I</a:t>
            </a:r>
            <a:r>
              <a:rPr lang="en-GB" sz="1800" b="0" i="0" u="none" strike="noStrike" cap="none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l GIS consente una migliore visualizzazione e analisi dei siti del patrimonio culturale.</a:t>
            </a:r>
            <a:endParaRPr sz="1800" b="0" i="0" u="none" strike="noStrike" cap="none">
              <a:solidFill>
                <a:srgbClr val="1F1F1F"/>
              </a:solidFill>
              <a:highlight>
                <a:srgbClr val="F8F9FA"/>
              </a:highlight>
              <a:latin typeface="Candara"/>
              <a:ea typeface="Candara"/>
              <a:cs typeface="Candara"/>
              <a:sym typeface="Candara"/>
            </a:endParaRPr>
          </a:p>
          <a:p>
            <a:pPr marL="285750" marR="0" lvl="0" indent="-2667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500"/>
              <a:buFont typeface="Candara"/>
              <a:buChar char="✔"/>
            </a:pPr>
            <a:r>
              <a:rPr lang="en-GB" sz="1800" b="0" i="0" u="none" strike="noStrike" cap="none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Aiuta a identificare le esigenze di conservazione e a monitorare i cambiamenti nel tempo.</a:t>
            </a:r>
            <a:endParaRPr sz="1800" b="0" i="0" u="none" strike="noStrike" cap="none">
              <a:solidFill>
                <a:srgbClr val="1F1F1F"/>
              </a:solidFill>
              <a:highlight>
                <a:srgbClr val="F8F9FA"/>
              </a:highlight>
              <a:latin typeface="Candara"/>
              <a:ea typeface="Candara"/>
              <a:cs typeface="Candara"/>
              <a:sym typeface="Candara"/>
            </a:endParaRPr>
          </a:p>
          <a:p>
            <a:pPr marL="457200" marR="190500" lvl="0" indent="-323850" algn="l" rtl="0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500"/>
              <a:buFont typeface="Candara"/>
              <a:buChar char="✔"/>
            </a:pPr>
            <a:r>
              <a:rPr lang="en-GB" sz="1800" b="0" i="0" u="none" strike="noStrike" cap="none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Il coinvolgimento della comunità e la collaborazione con gli esperti locali hanno svolto un ruolo significativo nel progetto.</a:t>
            </a:r>
            <a:endParaRPr sz="1800" b="0" i="0" u="none" strike="noStrike" cap="none">
              <a:solidFill>
                <a:srgbClr val="3F3F3F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69" name="Google Shape;169;p8"/>
          <p:cNvSpPr txBox="1"/>
          <p:nvPr/>
        </p:nvSpPr>
        <p:spPr>
          <a:xfrm>
            <a:off x="484052" y="1052961"/>
            <a:ext cx="88884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GB" sz="2000" b="1" i="0" u="none" strike="noStrike" cap="none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Un caso studio sul Complesso Storico di San Giovanni Battista </a:t>
            </a:r>
            <a:endParaRPr sz="2000" b="1" i="0" u="none" strike="noStrike" cap="none">
              <a:solidFill>
                <a:srgbClr val="A99374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7">
          <a:extLst>
            <a:ext uri="{FF2B5EF4-FFF2-40B4-BE49-F238E27FC236}">
              <a16:creationId xmlns:a16="http://schemas.microsoft.com/office/drawing/2014/main" xmlns="" id="{9EA4C163-C377-5F3F-82D3-4A560710F4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" name="Google Shape;78;p5" descr="A logo with a tree in the middle&#10;&#10;Description automatically generated">
            <a:extLst>
              <a:ext uri="{FF2B5EF4-FFF2-40B4-BE49-F238E27FC236}">
                <a16:creationId xmlns:a16="http://schemas.microsoft.com/office/drawing/2014/main" xmlns="" id="{45074A1D-3119-10C1-BCB2-7F9F0E0F9826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117361" y="401642"/>
            <a:ext cx="1614744" cy="1625941"/>
          </a:xfrm>
          <a:prstGeom prst="rect">
            <a:avLst/>
          </a:prstGeom>
          <a:noFill/>
          <a:ln>
            <a:noFill/>
          </a:ln>
        </p:spPr>
      </p:pic>
      <p:sp>
        <p:nvSpPr>
          <p:cNvPr id="79" name="Google Shape;79;p5">
            <a:extLst>
              <a:ext uri="{FF2B5EF4-FFF2-40B4-BE49-F238E27FC236}">
                <a16:creationId xmlns:a16="http://schemas.microsoft.com/office/drawing/2014/main" xmlns="" id="{BE77E335-EF72-CE4C-DC9F-3366EF8DE954}"/>
              </a:ext>
            </a:extLst>
          </p:cNvPr>
          <p:cNvSpPr txBox="1"/>
          <p:nvPr/>
        </p:nvSpPr>
        <p:spPr>
          <a:xfrm>
            <a:off x="0" y="2708872"/>
            <a:ext cx="12191999" cy="523180"/>
          </a:xfrm>
          <a:prstGeom prst="rect">
            <a:avLst/>
          </a:prstGeom>
          <a:solidFill>
            <a:srgbClr val="72BC59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ctr">
              <a:buSzPts val="2800"/>
            </a:pPr>
            <a:r>
              <a:rPr lang="it-IT" sz="2800" b="1" dirty="0" smtClean="0">
                <a:solidFill>
                  <a:schemeClr val="bg1"/>
                </a:solidFill>
                <a:latin typeface="Candara" pitchFamily="34" charset="0"/>
              </a:rPr>
              <a:t>Grazie per la vostra attenzione</a:t>
            </a:r>
          </a:p>
        </p:txBody>
      </p:sp>
      <p:sp>
        <p:nvSpPr>
          <p:cNvPr id="80" name="Google Shape;80;p5">
            <a:extLst>
              <a:ext uri="{FF2B5EF4-FFF2-40B4-BE49-F238E27FC236}">
                <a16:creationId xmlns:a16="http://schemas.microsoft.com/office/drawing/2014/main" xmlns="" id="{5BC8D6D7-24F3-A431-1DB9-07722AF93252}"/>
              </a:ext>
            </a:extLst>
          </p:cNvPr>
          <p:cNvSpPr txBox="1"/>
          <p:nvPr/>
        </p:nvSpPr>
        <p:spPr>
          <a:xfrm>
            <a:off x="3048000" y="2141384"/>
            <a:ext cx="6096000" cy="3385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600" b="1" i="0" u="none" strike="noStrike" cap="none" dirty="0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rPr>
              <a:t>2023-1-EE01-KA220-ADU-000150753</a:t>
            </a:r>
            <a:endParaRPr sz="1400" b="0" i="0" u="none" strike="noStrike" cap="none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84" name="Google Shape;84;p5" descr="A logo of a person holding a pen&#10;&#10;Description automatically generated">
            <a:extLst>
              <a:ext uri="{FF2B5EF4-FFF2-40B4-BE49-F238E27FC236}">
                <a16:creationId xmlns:a16="http://schemas.microsoft.com/office/drawing/2014/main" xmlns="" id="{F9D1DA8D-D4C4-7907-0694-F8605C238371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06364" y="4406422"/>
            <a:ext cx="1018108" cy="1028604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Google Shape;80;p5">
            <a:extLst>
              <a:ext uri="{FF2B5EF4-FFF2-40B4-BE49-F238E27FC236}">
                <a16:creationId xmlns:a16="http://schemas.microsoft.com/office/drawing/2014/main" xmlns="" id="{60AE485B-6786-A879-4B54-0B8C00087AB2}"/>
              </a:ext>
            </a:extLst>
          </p:cNvPr>
          <p:cNvSpPr txBox="1"/>
          <p:nvPr/>
        </p:nvSpPr>
        <p:spPr>
          <a:xfrm>
            <a:off x="3218507" y="3480723"/>
            <a:ext cx="6096000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ctr">
              <a:buSzPts val="1600"/>
            </a:pPr>
            <a:r>
              <a:rPr lang="en-US" sz="2800" b="1" dirty="0" smtClean="0">
                <a:solidFill>
                  <a:schemeClr val="bg1">
                    <a:lumMod val="50000"/>
                  </a:schemeClr>
                </a:solidFill>
              </a:rPr>
              <a:t>Partner</a:t>
            </a:r>
            <a:r>
              <a:rPr lang="en-GB" sz="2800" b="1" i="0" u="none" strike="noStrike" cap="none" dirty="0" smtClean="0">
                <a:solidFill>
                  <a:schemeClr val="bg1">
                    <a:lumMod val="50000"/>
                  </a:schemeClr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sz="2800" b="0" i="0" u="none" strike="noStrike" cap="none" dirty="0">
              <a:solidFill>
                <a:schemeClr val="bg1">
                  <a:lumMod val="50000"/>
                </a:schemeClr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026" name="Picture 2" descr="A green text on a black background&#10;&#10;Description automatically generated">
            <a:extLst>
              <a:ext uri="{FF2B5EF4-FFF2-40B4-BE49-F238E27FC236}">
                <a16:creationId xmlns:a16="http://schemas.microsoft.com/office/drawing/2014/main" xmlns="" id="{3B45D439-3297-79AA-CACA-7096D6D590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62338" y="4752724"/>
            <a:ext cx="1676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xmlns="" id="{CEACFF9F-2E19-236D-B5DE-BA61F8D477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69614" y="4704157"/>
            <a:ext cx="866775" cy="542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A red bird on a green leaf&#10;&#10;Description automatically generated">
            <a:extLst>
              <a:ext uri="{FF2B5EF4-FFF2-40B4-BE49-F238E27FC236}">
                <a16:creationId xmlns:a16="http://schemas.microsoft.com/office/drawing/2014/main" xmlns="" id="{64376610-9F6A-7D97-9F5A-E9A5DBD20F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67265" y="4723206"/>
            <a:ext cx="971550" cy="50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Icon&#10;&#10;Description automatically generated">
            <a:extLst>
              <a:ext uri="{FF2B5EF4-FFF2-40B4-BE49-F238E27FC236}">
                <a16:creationId xmlns:a16="http://schemas.microsoft.com/office/drawing/2014/main" xmlns="" id="{787E2769-AEC9-4756-9372-748CDF9455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35659" y="4630211"/>
            <a:ext cx="1257300" cy="58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A building with red lights&#10;&#10;Description automatically generated">
            <a:extLst>
              <a:ext uri="{FF2B5EF4-FFF2-40B4-BE49-F238E27FC236}">
                <a16:creationId xmlns:a16="http://schemas.microsoft.com/office/drawing/2014/main" xmlns="" id="{31B41789-03F6-70DF-6C37-3B809119B0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328717" y="4619374"/>
            <a:ext cx="771525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A blue and black logo&#10;&#10;Description automatically generated">
            <a:extLst>
              <a:ext uri="{FF2B5EF4-FFF2-40B4-BE49-F238E27FC236}">
                <a16:creationId xmlns:a16="http://schemas.microsoft.com/office/drawing/2014/main" xmlns="" id="{C9B3BA7D-83AB-3CA7-81BA-35DE5F9EB7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803732" y="4843604"/>
            <a:ext cx="1881904" cy="309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16 - Εικόνα" descr="italian eu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63352" y="6165304"/>
            <a:ext cx="2276793" cy="590632"/>
          </a:xfrm>
          <a:prstGeom prst="rect">
            <a:avLst/>
          </a:prstGeom>
        </p:spPr>
      </p:pic>
      <p:sp>
        <p:nvSpPr>
          <p:cNvPr id="15" name="7 - Ορθογώνιο"/>
          <p:cNvSpPr/>
          <p:nvPr/>
        </p:nvSpPr>
        <p:spPr>
          <a:xfrm>
            <a:off x="2514419" y="6193624"/>
            <a:ext cx="7848872" cy="600164"/>
          </a:xfrm>
          <a:prstGeom prst="rect">
            <a:avLst/>
          </a:prstGeom>
        </p:spPr>
        <p:txBody>
          <a:bodyPr wrap="square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it-IT" sz="1100" i="1" dirty="0" smtClean="0">
                <a:latin typeface="Candara" pitchFamily="34" charset="0"/>
              </a:rPr>
              <a:t>Questo progetto è stato finanziato con il sostegno della Commissione Europea. Il contenuto riflette esclusivamente le opinioni dell'autore e la Commissione non può essere ritenuta responsabile per qualsiasi uso che possa essere fatto delle informazioni in esso contenute.</a:t>
            </a:r>
            <a:endParaRPr lang="it-IT" sz="1100" i="1" dirty="0">
              <a:latin typeface="Candara" pitchFamily="34" charset="0"/>
            </a:endParaRPr>
          </a:p>
        </p:txBody>
      </p:sp>
      <p:pic>
        <p:nvPicPr>
          <p:cNvPr id="16" name="8 - Εικόνα" descr="cc-brand-1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0435299" y="6049608"/>
            <a:ext cx="1559496" cy="80839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1229119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 advClick="0" advTm="2000">
        <p14:reveal/>
      </p:transition>
    </mc:Choice>
    <mc:Fallback>
      <p:transition spd="slow" advClick="0" advTm="2000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NDENT_LEVEL" val="1"/>
  <p:tag name="ISPRING_CUSTOM_TIMING_USED" val="0"/>
  <p:tag name="GENSWF_SLIDE_UID" val="{566D9898-A9F0-4ABE-A76C-E164E5C73CE1}:274"/>
</p:tagLst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972</Words>
  <Application>Microsoft Office PowerPoint</Application>
  <PresentationFormat>Προσαρμογή</PresentationFormat>
  <Paragraphs>64</Paragraphs>
  <Slides>10</Slides>
  <Notes>10</Notes>
  <HiddenSlides>0</HiddenSlides>
  <MMClips>0</MMClips>
  <ScaleCrop>false</ScaleCrop>
  <HeadingPairs>
    <vt:vector size="6" baseType="variant">
      <vt:variant>
        <vt:lpstr>Γραμματοσειρές που χρησιμοποιούνται</vt:lpstr>
      </vt:variant>
      <vt:variant>
        <vt:i4>5</vt:i4>
      </vt:variant>
      <vt:variant>
        <vt:lpstr>Θέμα</vt:lpstr>
      </vt:variant>
      <vt:variant>
        <vt:i4>1</vt:i4>
      </vt:variant>
      <vt:variant>
        <vt:lpstr>Τίτλοι διαφανειών</vt:lpstr>
      </vt:variant>
      <vt:variant>
        <vt:i4>10</vt:i4>
      </vt:variant>
    </vt:vector>
  </HeadingPairs>
  <TitlesOfParts>
    <vt:vector size="16" baseType="lpstr">
      <vt:lpstr>Arial</vt:lpstr>
      <vt:lpstr>Candara</vt:lpstr>
      <vt:lpstr>Times New Roman</vt:lpstr>
      <vt:lpstr>Calibri</vt:lpstr>
      <vt:lpstr>Noto Sans Symbols</vt:lpstr>
      <vt:lpstr>Office Theme</vt:lpstr>
      <vt:lpstr>Διαφάνεια 1</vt:lpstr>
      <vt:lpstr>Διαφάνεια 2</vt:lpstr>
      <vt:lpstr>Διαφάνεια 3</vt:lpstr>
      <vt:lpstr>Διαφάνεια 4</vt:lpstr>
      <vt:lpstr>Διαφάνεια 5</vt:lpstr>
      <vt:lpstr>Διαφάνεια 6</vt:lpstr>
      <vt:lpstr>Διαφάνεια 7</vt:lpstr>
      <vt:lpstr>Διαφάνεια 8</vt:lpstr>
      <vt:lpstr>Διαφάνεια 9</vt:lpstr>
      <vt:lpstr>Διαφάνεια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Διαφάνεια 1</dc:title>
  <dc:creator>Maria Fernandez</dc:creator>
  <cp:lastModifiedBy>Νικολέττα</cp:lastModifiedBy>
  <cp:revision>1</cp:revision>
  <dcterms:created xsi:type="dcterms:W3CDTF">2024-06-10T15:48:53Z</dcterms:created>
  <dcterms:modified xsi:type="dcterms:W3CDTF">2026-04-27T07:46:25Z</dcterms:modified>
</cp:coreProperties>
</file>