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5" r:id="rId4"/>
    <p:sldId id="266" r:id="rId5"/>
    <p:sldId id="267" r:id="rId6"/>
    <p:sldId id="268" r:id="rId7"/>
  </p:sldIdLst>
  <p:sldSz cx="12192000" cy="6858000"/>
  <p:notesSz cx="6858000" cy="9144000"/>
  <p:embeddedFontLst>
    <p:embeddedFont>
      <p:font typeface="Candara" pitchFamily="34" charset="0"/>
      <p:regular r:id="rId9"/>
      <p:bold r:id="rId10"/>
      <p:italic r:id="rId11"/>
      <p:bold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jE5sKDCckhB5LmlOB4p06Lw6A/+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96" y="-1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9" name="Google Shape;1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9" name="Google Shape;18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8" name="Google Shape;19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xmlns="" id="{7CE864AF-9100-B1E2-3CE1-A8F8264B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>
            <a:extLst>
              <a:ext uri="{FF2B5EF4-FFF2-40B4-BE49-F238E27FC236}">
                <a16:creationId xmlns:a16="http://schemas.microsoft.com/office/drawing/2014/main" xmlns="" id="{E8E312FE-9819-45CA-287D-E609954F5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>
            <a:extLst>
              <a:ext uri="{FF2B5EF4-FFF2-40B4-BE49-F238E27FC236}">
                <a16:creationId xmlns:a16="http://schemas.microsoft.com/office/drawing/2014/main" xmlns="" id="{DDD2812F-56FD-D69C-07DB-C565E6406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35278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7360" y="401642"/>
            <a:ext cx="1957279" cy="195727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0" y="2964679"/>
            <a:ext cx="12192000" cy="120028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24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PROGRAMMA FORMATIVO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UNITÀ DI APPRENDIMENTO 7: COMPETENZE DIGITALI</a:t>
            </a: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3156857" y="2566090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8" name="Google Shape;88;p1" descr="Immagine che contiene stella, bandiera, blu, Blu intenso&#10;&#10;Il contenuto generato dall'IA potrebbe non essere corretto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750" y="6298900"/>
            <a:ext cx="657225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63925" y="6240925"/>
            <a:ext cx="2285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                    Co- finanziato </a:t>
            </a:r>
            <a:endParaRPr sz="1200" b="1">
              <a:solidFill>
                <a:srgbClr val="00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                     dall’Unione Europea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" name="7 - Ορθογώνιο"/>
          <p:cNvSpPr/>
          <p:nvPr/>
        </p:nvSpPr>
        <p:spPr>
          <a:xfrm>
            <a:off x="2514419" y="6193624"/>
            <a:ext cx="7848872" cy="6001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1100" i="1" dirty="0" smtClean="0">
                <a:latin typeface="Candara" pitchFamily="34" charset="0"/>
              </a:rPr>
              <a:t>Questo progetto è stato finanziato con il sostegno della Commissione Europea. Il contenuto riflette esclusivamente le opinioni dell'autore e la Commissione non può essere ritenuta responsabile per qualsiasi uso che possa essere fatto delle informazioni in esso contenute.</a:t>
            </a:r>
            <a:endParaRPr lang="it-IT" sz="1100" i="1" dirty="0">
              <a:latin typeface="Candara" pitchFamily="34" charset="0"/>
            </a:endParaRPr>
          </a:p>
        </p:txBody>
      </p:sp>
      <p:pic>
        <p:nvPicPr>
          <p:cNvPr id="11" name="8 - Εικόνα" descr="cc-bran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5299" y="6049608"/>
            <a:ext cx="1559496" cy="8083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09" y="6258460"/>
            <a:ext cx="509952" cy="50995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/>
          <p:nvPr/>
        </p:nvSpPr>
        <p:spPr>
          <a:xfrm>
            <a:off x="738554" y="1590682"/>
            <a:ext cx="10876084" cy="2858225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-79131" y="2074783"/>
            <a:ext cx="12192000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LEZIONE 2: Narrazione digitale per la promozione del Patrimonio </a:t>
            </a:r>
            <a:endParaRPr sz="28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9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9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9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9"/>
          <p:cNvSpPr txBox="1"/>
          <p:nvPr/>
        </p:nvSpPr>
        <p:spPr>
          <a:xfrm>
            <a:off x="-457200" y="89588"/>
            <a:ext cx="12288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Attività Interattiva: Tocca a te creare!</a:t>
            </a:r>
            <a:endParaRPr sz="22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5" name="Google Shape;185;p9"/>
          <p:cNvSpPr txBox="1"/>
          <p:nvPr/>
        </p:nvSpPr>
        <p:spPr>
          <a:xfrm>
            <a:off x="484052" y="1501848"/>
            <a:ext cx="10911000" cy="49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Obiettivi: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457200" marR="38100" lvl="0" indent="-2984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ndara"/>
              <a:buChar char="•"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Crea un breve racconto fotografico con Canva per raccontare un tema legato al patrimonio culturale o naturale. 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457200" marR="38100" lvl="0" indent="-29845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ndara"/>
              <a:buChar char="•"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Scopri come integrare immagini e testo per comunicare efficacemente l'importanza del patrimonio culturale.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Materiali Necessari: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ndara"/>
              <a:buChar char="•"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Computer o tablet con accesso a internet.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ndara"/>
              <a:buChar char="•"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Accesso a Canva o software di progettazione simili.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ndara"/>
              <a:buChar char="•"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Una selezione di risorse visive: foto, mappe o illustrazioni (i partecipanti possono portare le proprie o utilizzare le risorse fornite).</a:t>
            </a: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Procedimento: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1) </a:t>
            </a: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Scegli un tema legato al patrimonio: seleziona un argomento specifico su cui concentrarti, ad esempio:</a:t>
            </a:r>
            <a:endParaRPr sz="21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ndara"/>
              <a:buChar char="•"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Una tradizione o una festa locale.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ndara"/>
              <a:buChar char="•"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Un sito o monumento culturale.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ndara"/>
              <a:buChar char="•"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Un paesaggio naturale di particolare importanza.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6" name="Google Shape;186;p9"/>
          <p:cNvSpPr txBox="1"/>
          <p:nvPr/>
        </p:nvSpPr>
        <p:spPr>
          <a:xfrm>
            <a:off x="484052" y="918849"/>
            <a:ext cx="905183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Creare una Foto Story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10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0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0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0"/>
          <p:cNvSpPr txBox="1"/>
          <p:nvPr/>
        </p:nvSpPr>
        <p:spPr>
          <a:xfrm>
            <a:off x="0" y="89588"/>
            <a:ext cx="10911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Attività Interattiva: Procedimento</a:t>
            </a:r>
            <a:endParaRPr sz="36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5" name="Google Shape;195;p10"/>
          <p:cNvSpPr txBox="1"/>
          <p:nvPr/>
        </p:nvSpPr>
        <p:spPr>
          <a:xfrm>
            <a:off x="472076" y="844205"/>
            <a:ext cx="10911000" cy="6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Procedimento: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2) Seleziona le risorse visive: raccogli immagini che riflettano il tema scelto.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Se non hai foto personali, utilizza risorse gratuite come la libreria di immagini di Canva o siti royalty-free (Pixabay, Unsplash, ecc.).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3) Apri Canva e inizia a progettare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Accedi a Canva (o utilizza un software simile) e seleziona un modello di fotostoria o crea un layout personalizzato.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Aggiungi le immagini selezionate alla tela.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4)Integra elementi narrativi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Aggiungi testo alla tua fotostoria: fornisci un contesto o una breve storia del tema.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Evidenzia il significato culturale, storico o naturale di ogni immagine.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Usa le didascalie per raccontare una storia coerente che colleghi le immagini.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5) Migliora l'aspetto visivo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Personalizza layout, font e colori in base al tema.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Aggiungi elementi come bordi, filtri o icone per migliorare l'impatto della storia.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6) Finalizza e salva: salva la tua storia fotografica come PDF o file immagine.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7) Condividi e discuti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Presenta la tua storia fotografica completata al gruppo.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Spiega il tuo processo creativo, il tema del patrimonio culturale che hai scelto e cosa intendevi comunicare.</a:t>
            </a:r>
            <a:endParaRPr sz="16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1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1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1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1"/>
          <p:cNvSpPr txBox="1"/>
          <p:nvPr/>
        </p:nvSpPr>
        <p:spPr>
          <a:xfrm>
            <a:off x="0" y="89588"/>
            <a:ext cx="10911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Discussione e Riflessione</a:t>
            </a:r>
            <a:endParaRPr sz="36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04" name="Google Shape;204;p11"/>
          <p:cNvSpPr txBox="1"/>
          <p:nvPr/>
        </p:nvSpPr>
        <p:spPr>
          <a:xfrm>
            <a:off x="484053" y="973651"/>
            <a:ext cx="10911000" cy="54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8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Domande per la Discussione di Gruppo:</a:t>
            </a:r>
            <a:endParaRPr sz="1800" b="1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667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Candara"/>
              <a:buChar char="•"/>
            </a:pPr>
            <a:r>
              <a:rPr lang="en-GB" sz="18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In che modo lo storytelling digitale crea orgoglio nella comunità?</a:t>
            </a:r>
            <a:endParaRPr sz="18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667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Candara"/>
              <a:buChar char="•"/>
            </a:pPr>
            <a:r>
              <a:rPr lang="en-GB" sz="18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Quali sfide avete affrontato e come potreste affrontarle?</a:t>
            </a:r>
            <a:endParaRPr sz="18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667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Candara"/>
              <a:buChar char="•"/>
            </a:pPr>
            <a:r>
              <a:rPr lang="en-GB" sz="18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In che modo l'utilizzo di Canva o di uno strumento simile ha migliorato la vostra capacità di comunicare l'importanza del patrimonio culturale?</a:t>
            </a:r>
            <a:endParaRPr sz="18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667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Candara"/>
              <a:buChar char="•"/>
            </a:pPr>
            <a:r>
              <a:rPr lang="en-GB" sz="18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In che modo un racconto fotografico può ispirare gli altri a valorizzare e preservare il patrimonio culturale o naturale?</a:t>
            </a:r>
            <a:endParaRPr sz="18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667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Candara"/>
              <a:buChar char="•"/>
            </a:pPr>
            <a:r>
              <a:rPr lang="en-GB" sz="18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In che modo lo storytelling digitale può affrontare le sfide legate alla conservazione del patrimonio culturale immateriale, come le tradizioni orali o i rituali?</a:t>
            </a:r>
            <a:endParaRPr sz="1800" b="0" i="0" u="none" strike="noStrike" cap="none">
              <a:solidFill>
                <a:srgbClr val="1F1F1F"/>
              </a:solidFill>
              <a:highlight>
                <a:srgbClr val="F8F9FA"/>
              </a:highlight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667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Candara"/>
              <a:buChar char="•"/>
            </a:pPr>
            <a:r>
              <a:rPr lang="en-GB" sz="1800" b="0" i="0" u="none" strike="noStrike" cap="none">
                <a:solidFill>
                  <a:srgbClr val="1F1F1F"/>
                </a:solidFill>
                <a:highlight>
                  <a:srgbClr val="F8F9FA"/>
                </a:highlight>
                <a:latin typeface="Candara"/>
                <a:ea typeface="Candara"/>
                <a:cs typeface="Candara"/>
                <a:sym typeface="Candara"/>
              </a:rPr>
              <a:t>Quali strategie potete utilizzare per garantire che i vostri progetti di storytelling digitale raggiungano e coinvolgano un pubblico eterogeneo?</a:t>
            </a:r>
            <a:endParaRPr sz="1800" b="0" i="0" u="none" strike="noStrike" cap="none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xmlns="" id="{9EA4C163-C377-5F3F-82D3-4A560710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>
            <a:extLst>
              <a:ext uri="{FF2B5EF4-FFF2-40B4-BE49-F238E27FC236}">
                <a16:creationId xmlns:a16="http://schemas.microsoft.com/office/drawing/2014/main" xmlns="" id="{45074A1D-3119-10C1-BCB2-7F9F0E0F98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>
            <a:extLst>
              <a:ext uri="{FF2B5EF4-FFF2-40B4-BE49-F238E27FC236}">
                <a16:creationId xmlns:a16="http://schemas.microsoft.com/office/drawing/2014/main" xmlns="" id="{BE77E335-EF72-CE4C-DC9F-3366EF8DE954}"/>
              </a:ext>
            </a:extLst>
          </p:cNvPr>
          <p:cNvSpPr txBox="1"/>
          <p:nvPr/>
        </p:nvSpPr>
        <p:spPr>
          <a:xfrm>
            <a:off x="0" y="2708872"/>
            <a:ext cx="12191999" cy="52318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800"/>
            </a:pPr>
            <a:r>
              <a:rPr lang="it-IT" sz="2800" b="1" dirty="0" smtClean="0">
                <a:solidFill>
                  <a:schemeClr val="bg1"/>
                </a:solidFill>
                <a:latin typeface="Candara" pitchFamily="34" charset="0"/>
              </a:rPr>
              <a:t>Grazie per la vostra attenzione</a:t>
            </a:r>
          </a:p>
        </p:txBody>
      </p:sp>
      <p:sp>
        <p:nvSpPr>
          <p:cNvPr id="80" name="Google Shape;80;p5">
            <a:extLst>
              <a:ext uri="{FF2B5EF4-FFF2-40B4-BE49-F238E27FC236}">
                <a16:creationId xmlns:a16="http://schemas.microsoft.com/office/drawing/2014/main" xmlns="" id="{5BC8D6D7-24F3-A431-1DB9-07722AF93252}"/>
              </a:ext>
            </a:extLst>
          </p:cNvPr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5" descr="A logo of a person holding a pen&#10;&#10;Description automatically generated">
            <a:extLst>
              <a:ext uri="{FF2B5EF4-FFF2-40B4-BE49-F238E27FC236}">
                <a16:creationId xmlns:a16="http://schemas.microsoft.com/office/drawing/2014/main" xmlns="" id="{F9D1DA8D-D4C4-7907-0694-F8605C2383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64" y="4406422"/>
            <a:ext cx="1018108" cy="10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0;p5">
            <a:extLst>
              <a:ext uri="{FF2B5EF4-FFF2-40B4-BE49-F238E27FC236}">
                <a16:creationId xmlns:a16="http://schemas.microsoft.com/office/drawing/2014/main" xmlns="" id="{60AE485B-6786-A879-4B54-0B8C00087AB2}"/>
              </a:ext>
            </a:extLst>
          </p:cNvPr>
          <p:cNvSpPr txBox="1"/>
          <p:nvPr/>
        </p:nvSpPr>
        <p:spPr>
          <a:xfrm>
            <a:off x="3218507" y="3480723"/>
            <a:ext cx="6096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1600"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Partner</a:t>
            </a:r>
            <a:r>
              <a:rPr lang="en-GB" sz="2800" b="1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0" i="0" u="none" strike="noStrike" cap="none" dirty="0">
              <a:solidFill>
                <a:schemeClr val="bg1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A green text on a black background&#10;&#10;Description automatically generated">
            <a:extLst>
              <a:ext uri="{FF2B5EF4-FFF2-40B4-BE49-F238E27FC236}">
                <a16:creationId xmlns:a16="http://schemas.microsoft.com/office/drawing/2014/main" xmlns="" id="{3B45D439-3297-79AA-CACA-7096D6D5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2338" y="4752724"/>
            <a:ext cx="16764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EACFF9F-2E19-236D-B5DE-BA61F8D4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9614" y="4704157"/>
            <a:ext cx="8667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red bird on a green leaf&#10;&#10;Description automatically generated">
            <a:extLst>
              <a:ext uri="{FF2B5EF4-FFF2-40B4-BE49-F238E27FC236}">
                <a16:creationId xmlns:a16="http://schemas.microsoft.com/office/drawing/2014/main" xmlns="" id="{64376610-9F6A-7D97-9F5A-E9A5DBD2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7265" y="4723206"/>
            <a:ext cx="97155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787E2769-AEC9-4756-9372-748CDF9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5659" y="4630211"/>
            <a:ext cx="12573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building with red lights&#10;&#10;Description automatically generated">
            <a:extLst>
              <a:ext uri="{FF2B5EF4-FFF2-40B4-BE49-F238E27FC236}">
                <a16:creationId xmlns:a16="http://schemas.microsoft.com/office/drawing/2014/main" xmlns="" id="{31B41789-03F6-70DF-6C37-3B809119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8717" y="4619374"/>
            <a:ext cx="7715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xmlns="" id="{C9B3BA7D-83AB-3CA7-81BA-35DE5F9E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3732" y="4843604"/>
            <a:ext cx="1881904" cy="30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16 - Εικόνα" descr="italian eu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3352" y="6165304"/>
            <a:ext cx="2276793" cy="590632"/>
          </a:xfrm>
          <a:prstGeom prst="rect">
            <a:avLst/>
          </a:prstGeom>
        </p:spPr>
      </p:pic>
      <p:sp>
        <p:nvSpPr>
          <p:cNvPr id="15" name="7 - Ορθογώνιο"/>
          <p:cNvSpPr/>
          <p:nvPr/>
        </p:nvSpPr>
        <p:spPr>
          <a:xfrm>
            <a:off x="2514419" y="6193624"/>
            <a:ext cx="7848872" cy="600164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1100" i="1" dirty="0" smtClean="0">
                <a:latin typeface="Candara" pitchFamily="34" charset="0"/>
              </a:rPr>
              <a:t>Questo progetto è stato finanziato con il sostegno della Commissione Europea. Il contenuto riflette esclusivamente le opinioni dell'autore e la Commissione non può essere ritenuta responsabile per qualsiasi uso che possa essere fatto delle informazioni in esso contenute.</a:t>
            </a:r>
            <a:endParaRPr lang="it-IT" sz="1100" i="1" dirty="0">
              <a:latin typeface="Candara" pitchFamily="34" charset="0"/>
            </a:endParaRPr>
          </a:p>
        </p:txBody>
      </p:sp>
      <p:pic>
        <p:nvPicPr>
          <p:cNvPr id="16" name="8 - Εικόνα" descr="cc-brand-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35299" y="6049608"/>
            <a:ext cx="1559496" cy="8083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2911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1"/>
  <p:tag name="ISPRING_CUSTOM_TIMING_USED" val="0"/>
  <p:tag name="GENSWF_SLIDE_UID" val="{566D9898-A9F0-4ABE-A76C-E164E5C73CE1}:274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572</Words>
  <Application>Microsoft Office PowerPoint</Application>
  <PresentationFormat>Προσαρμογή</PresentationFormat>
  <Paragraphs>64</Paragraphs>
  <Slides>6</Slides>
  <Notes>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1" baseType="lpstr">
      <vt:lpstr>Arial</vt:lpstr>
      <vt:lpstr>Candara</vt:lpstr>
      <vt:lpstr>Times New Roman</vt:lpstr>
      <vt:lpstr>Calibri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Maria Fernandez</dc:creator>
  <cp:lastModifiedBy>Νικολέττα</cp:lastModifiedBy>
  <cp:revision>1</cp:revision>
  <dcterms:created xsi:type="dcterms:W3CDTF">2024-06-10T15:48:53Z</dcterms:created>
  <dcterms:modified xsi:type="dcterms:W3CDTF">2026-04-27T07:46:05Z</dcterms:modified>
</cp:coreProperties>
</file>