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72" r:id="rId2"/>
    <p:sldId id="273" r:id="rId3"/>
    <p:sldId id="258" r:id="rId4"/>
    <p:sldId id="260" r:id="rId5"/>
    <p:sldId id="269" r:id="rId6"/>
    <p:sldId id="259" r:id="rId7"/>
    <p:sldId id="270" r:id="rId8"/>
    <p:sldId id="271" r:id="rId9"/>
    <p:sldId id="274" r:id="rId10"/>
  </p:sldIdLst>
  <p:sldSz cx="12192000" cy="6858000"/>
  <p:notesSz cx="6858000" cy="9144000"/>
  <p:embeddedFontLst>
    <p:embeddedFont>
      <p:font typeface="Candara" pitchFamily="34" charset="0"/>
      <p:regular r:id="rId12"/>
      <p:bold r:id="rId13"/>
      <p:italic r:id="rId14"/>
      <p:boldItalic r:id="rId15"/>
    </p:embeddedFont>
    <p:embeddedFont>
      <p:font typeface="Calibri"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2" roundtripDataSignature="AMtx7mg995K+YAldDBbPprOl2XqSNoQs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ACB119-CFE7-4B9D-B8C4-9FCBCEB9B814}" v="8" dt="2026-01-12T13:47:09.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6"/>
  </p:normalViewPr>
  <p:slideViewPr>
    <p:cSldViewPr snapToGrid="0">
      <p:cViewPr varScale="1">
        <p:scale>
          <a:sx n="106" d="100"/>
          <a:sy n="106" d="100"/>
        </p:scale>
        <p:origin x="-96" y="-17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jolė Butkevičienė" userId="71ab2797-8547-484b-bd93-0617b24d964c" providerId="ADAL" clId="{6F86FD42-C63E-43C3-AD3F-93F4AB532842}"/>
    <pc:docChg chg="addSld delSld modSld">
      <pc:chgData name="Nijolė Butkevičienė" userId="71ab2797-8547-484b-bd93-0617b24d964c" providerId="ADAL" clId="{6F86FD42-C63E-43C3-AD3F-93F4AB532842}" dt="2026-01-12T13:47:13.224" v="13" actId="2696"/>
      <pc:docMkLst>
        <pc:docMk/>
      </pc:docMkLst>
      <pc:sldChg chg="del">
        <pc:chgData name="Nijolė Butkevičienė" userId="71ab2797-8547-484b-bd93-0617b24d964c" providerId="ADAL" clId="{6F86FD42-C63E-43C3-AD3F-93F4AB532842}" dt="2026-01-12T13:45:43.023" v="9" actId="2696"/>
        <pc:sldMkLst>
          <pc:docMk/>
          <pc:sldMk cId="0" sldId="256"/>
        </pc:sldMkLst>
      </pc:sldChg>
      <pc:sldChg chg="del">
        <pc:chgData name="Nijolė Butkevičienė" userId="71ab2797-8547-484b-bd93-0617b24d964c" providerId="ADAL" clId="{6F86FD42-C63E-43C3-AD3F-93F4AB532842}" dt="2026-01-12T13:47:13.224" v="13" actId="2696"/>
        <pc:sldMkLst>
          <pc:docMk/>
          <pc:sldMk cId="0" sldId="257"/>
        </pc:sldMkLst>
      </pc:sldChg>
      <pc:sldChg chg="addSp modSp mod">
        <pc:chgData name="Nijolė Butkevičienė" userId="71ab2797-8547-484b-bd93-0617b24d964c" providerId="ADAL" clId="{6F86FD42-C63E-43C3-AD3F-93F4AB532842}" dt="2026-01-12T13:40:33.209" v="5" actId="14100"/>
        <pc:sldMkLst>
          <pc:docMk/>
          <pc:sldMk cId="0" sldId="265"/>
        </pc:sldMkLst>
        <pc:spChg chg="mod">
          <ac:chgData name="Nijolė Butkevičienė" userId="71ab2797-8547-484b-bd93-0617b24d964c" providerId="ADAL" clId="{6F86FD42-C63E-43C3-AD3F-93F4AB532842}" dt="2026-01-12T13:40:33.209" v="5" actId="14100"/>
          <ac:spMkLst>
            <pc:docMk/>
            <pc:sldMk cId="0" sldId="265"/>
            <ac:spMk id="164" creationId="{00000000-0000-0000-0000-000000000000}"/>
          </ac:spMkLst>
        </pc:spChg>
        <pc:picChg chg="add mod">
          <ac:chgData name="Nijolė Butkevičienė" userId="71ab2797-8547-484b-bd93-0617b24d964c" providerId="ADAL" clId="{6F86FD42-C63E-43C3-AD3F-93F4AB532842}" dt="2026-01-12T13:40:25.688" v="4" actId="1076"/>
          <ac:picMkLst>
            <pc:docMk/>
            <pc:sldMk cId="0" sldId="265"/>
            <ac:picMk id="2" creationId="{1791C8C8-88B9-323B-6BA0-F4710623B230}"/>
          </ac:picMkLst>
        </pc:picChg>
      </pc:sldChg>
      <pc:sldChg chg="addSp modSp mod">
        <pc:chgData name="Nijolė Butkevičienė" userId="71ab2797-8547-484b-bd93-0617b24d964c" providerId="ADAL" clId="{6F86FD42-C63E-43C3-AD3F-93F4AB532842}" dt="2026-01-12T13:39:36.264" v="1"/>
        <pc:sldMkLst>
          <pc:docMk/>
          <pc:sldMk cId="996012863" sldId="270"/>
        </pc:sldMkLst>
        <pc:spChg chg="mod">
          <ac:chgData name="Nijolė Butkevičienė" userId="71ab2797-8547-484b-bd93-0617b24d964c" providerId="ADAL" clId="{6F86FD42-C63E-43C3-AD3F-93F4AB532842}" dt="2026-01-12T13:39:19.446" v="0" actId="14100"/>
          <ac:spMkLst>
            <pc:docMk/>
            <pc:sldMk cId="996012863" sldId="270"/>
            <ac:spMk id="107" creationId="{00000000-0000-0000-0000-000000000000}"/>
          </ac:spMkLst>
        </pc:spChg>
        <pc:picChg chg="add mod">
          <ac:chgData name="Nijolė Butkevičienė" userId="71ab2797-8547-484b-bd93-0617b24d964c" providerId="ADAL" clId="{6F86FD42-C63E-43C3-AD3F-93F4AB532842}" dt="2026-01-12T13:39:36.264" v="1"/>
          <ac:picMkLst>
            <pc:docMk/>
            <pc:sldMk cId="996012863" sldId="270"/>
            <ac:picMk id="2" creationId="{82817541-D01C-69E5-27B4-E6F4F4441E67}"/>
          </ac:picMkLst>
        </pc:picChg>
      </pc:sldChg>
      <pc:sldChg chg="modSp add">
        <pc:chgData name="Nijolė Butkevičienė" userId="71ab2797-8547-484b-bd93-0617b24d964c" providerId="ADAL" clId="{6F86FD42-C63E-43C3-AD3F-93F4AB532842}" dt="2026-01-12T13:46:19.202" v="10"/>
        <pc:sldMkLst>
          <pc:docMk/>
          <pc:sldMk cId="0" sldId="272"/>
        </pc:sldMkLst>
        <pc:spChg chg="mod">
          <ac:chgData name="Nijolė Butkevičienė" userId="71ab2797-8547-484b-bd93-0617b24d964c" providerId="ADAL" clId="{6F86FD42-C63E-43C3-AD3F-93F4AB532842}" dt="2026-01-12T13:45:25.827" v="8"/>
          <ac:spMkLst>
            <pc:docMk/>
            <pc:sldMk cId="0" sldId="272"/>
            <ac:spMk id="79" creationId="{00000000-0000-0000-0000-000000000000}"/>
          </ac:spMkLst>
        </pc:spChg>
        <pc:spChg chg="mod">
          <ac:chgData name="Nijolė Butkevičienė" userId="71ab2797-8547-484b-bd93-0617b24d964c" providerId="ADAL" clId="{6F86FD42-C63E-43C3-AD3F-93F4AB532842}" dt="2026-01-12T13:46:19.202" v="10"/>
          <ac:spMkLst>
            <pc:docMk/>
            <pc:sldMk cId="0" sldId="272"/>
            <ac:spMk id="81" creationId="{00000000-0000-0000-0000-000000000000}"/>
          </ac:spMkLst>
        </pc:spChg>
      </pc:sldChg>
      <pc:sldChg chg="modSp add">
        <pc:chgData name="Nijolė Butkevičienė" userId="71ab2797-8547-484b-bd93-0617b24d964c" providerId="ADAL" clId="{6F86FD42-C63E-43C3-AD3F-93F4AB532842}" dt="2026-01-12T13:47:09.115" v="12"/>
        <pc:sldMkLst>
          <pc:docMk/>
          <pc:sldMk cId="0" sldId="273"/>
        </pc:sldMkLst>
        <pc:spChg chg="mod">
          <ac:chgData name="Nijolė Butkevičienė" userId="71ab2797-8547-484b-bd93-0617b24d964c" providerId="ADAL" clId="{6F86FD42-C63E-43C3-AD3F-93F4AB532842}" dt="2026-01-12T13:47:09.115" v="12"/>
          <ac:spMkLst>
            <pc:docMk/>
            <pc:sldMk cId="0" sldId="273"/>
            <ac:spMk id="9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231fbaea0f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g3231fbaea0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231fbaea0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3231fbaea0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10995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231fbaea0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3231fbaea0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231fbaea0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3231fbaea0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0712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231fbaea0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3231fbaea0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754098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openxmlformats.org/officeDocument/2006/relationships/notesSlide" Target="../notesSlides/notesSlide9.xml"/><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79" name="Google Shape;79;p5"/>
          <p:cNvSpPr txBox="1"/>
          <p:nvPr/>
        </p:nvSpPr>
        <p:spPr>
          <a:xfrm>
            <a:off x="0" y="2708872"/>
            <a:ext cx="12191999" cy="1815841"/>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GB" sz="2800" b="1" dirty="0">
                <a:solidFill>
                  <a:srgbClr val="FFFFFF"/>
                </a:solidFill>
                <a:latin typeface="Candara"/>
                <a:ea typeface="Candara"/>
                <a:cs typeface="Candara"/>
                <a:sym typeface="Candara"/>
              </a:rPr>
              <a:t>MOKYMŲ PROGRAMA</a:t>
            </a: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marL="809625" lvl="0" algn="ctr"/>
            <a:r>
              <a:rPr lang="en-GB" sz="2800" b="1" dirty="0">
                <a:solidFill>
                  <a:srgbClr val="FFFFFF"/>
                </a:solidFill>
                <a:latin typeface="Candara"/>
                <a:ea typeface="Candara"/>
                <a:cs typeface="Candara"/>
                <a:sym typeface="Candara"/>
              </a:rPr>
              <a:t>MOKYMOSI MODULIS 2: </a:t>
            </a:r>
            <a:r>
              <a:rPr lang="en-GB" sz="2800" b="1" dirty="0" err="1">
                <a:solidFill>
                  <a:srgbClr val="FFFFFF"/>
                </a:solidFill>
                <a:latin typeface="Candara"/>
                <a:ea typeface="Candara"/>
                <a:cs typeface="Candara"/>
                <a:sym typeface="Candara"/>
              </a:rPr>
              <a:t>Kūrybiškumas</a:t>
            </a:r>
            <a:r>
              <a:rPr lang="en-GB" sz="2800" b="1" dirty="0">
                <a:solidFill>
                  <a:srgbClr val="FFFFFF"/>
                </a:solidFill>
                <a:latin typeface="Candara"/>
                <a:ea typeface="Candara"/>
                <a:cs typeface="Candara"/>
                <a:sym typeface="Candara"/>
              </a:rPr>
              <a:t> ir </a:t>
            </a:r>
            <a:r>
              <a:rPr lang="en-GB" sz="2800" b="1" dirty="0" err="1">
                <a:solidFill>
                  <a:srgbClr val="FFFFFF"/>
                </a:solidFill>
                <a:latin typeface="Candara"/>
                <a:ea typeface="Candara"/>
                <a:cs typeface="Candara"/>
                <a:sym typeface="Candara"/>
              </a:rPr>
              <a:t>ekologiškas</a:t>
            </a:r>
            <a:r>
              <a:rPr lang="en-GB" sz="2800" b="1" dirty="0">
                <a:solidFill>
                  <a:srgbClr val="FFFFFF"/>
                </a:solidFill>
                <a:latin typeface="Candara"/>
                <a:ea typeface="Candara"/>
                <a:cs typeface="Candara"/>
                <a:sym typeface="Candara"/>
              </a:rPr>
              <a:t> </a:t>
            </a:r>
            <a:r>
              <a:rPr lang="en-GB" sz="2800" b="1" dirty="0" err="1">
                <a:solidFill>
                  <a:srgbClr val="FFFFFF"/>
                </a:solidFill>
                <a:latin typeface="Candara"/>
                <a:ea typeface="Candara"/>
                <a:cs typeface="Candara"/>
                <a:sym typeface="Candara"/>
              </a:rPr>
              <a:t>dizainas</a:t>
            </a:r>
            <a:r>
              <a:rPr lang="en-GB" sz="2800" b="1" dirty="0">
                <a:solidFill>
                  <a:srgbClr val="FFFFFF"/>
                </a:solidFill>
                <a:latin typeface="Candara"/>
                <a:ea typeface="Candara"/>
                <a:cs typeface="Candara"/>
                <a:sym typeface="Candara"/>
              </a:rPr>
              <a:t> per </a:t>
            </a:r>
            <a:r>
              <a:rPr lang="en-GB" sz="2800" b="1" dirty="0" err="1">
                <a:solidFill>
                  <a:srgbClr val="FFFFFF"/>
                </a:solidFill>
                <a:latin typeface="Candara"/>
                <a:ea typeface="Candara"/>
                <a:cs typeface="Candara"/>
                <a:sym typeface="Candara"/>
              </a:rPr>
              <a:t>keramikos</a:t>
            </a:r>
            <a:r>
              <a:rPr lang="en-GB" sz="2800" b="1" dirty="0">
                <a:solidFill>
                  <a:srgbClr val="FFFFFF"/>
                </a:solidFill>
                <a:latin typeface="Candara"/>
                <a:ea typeface="Candara"/>
                <a:cs typeface="Candara"/>
                <a:sym typeface="Candara"/>
              </a:rPr>
              <a:t> </a:t>
            </a:r>
            <a:r>
              <a:rPr lang="en-GB" sz="2800" b="1" dirty="0" err="1">
                <a:solidFill>
                  <a:srgbClr val="FFFFFF"/>
                </a:solidFill>
                <a:latin typeface="Candara"/>
                <a:ea typeface="Candara"/>
                <a:cs typeface="Candara"/>
                <a:sym typeface="Candara"/>
              </a:rPr>
              <a:t>meną</a:t>
            </a:r>
            <a:r>
              <a:rPr lang="en-GB" sz="2800" b="1" dirty="0">
                <a:solidFill>
                  <a:srgbClr val="FFFFFF"/>
                </a:solidFill>
                <a:latin typeface="Candara"/>
                <a:ea typeface="Candara"/>
                <a:cs typeface="Candara"/>
                <a:sym typeface="Candara"/>
              </a:rPr>
              <a:t> ir </a:t>
            </a:r>
            <a:r>
              <a:rPr lang="en-GB" sz="2800" b="1" dirty="0" err="1">
                <a:solidFill>
                  <a:srgbClr val="FFFFFF"/>
                </a:solidFill>
                <a:latin typeface="Candara"/>
                <a:ea typeface="Candara"/>
                <a:cs typeface="Candara"/>
                <a:sym typeface="Candara"/>
              </a:rPr>
              <a:t>paveldą</a:t>
            </a:r>
            <a:endParaRPr lang="en-GB" sz="2800" b="1" dirty="0">
              <a:solidFill>
                <a:srgbClr val="FFFFFF"/>
              </a:solidFill>
              <a:latin typeface="Candara"/>
              <a:ea typeface="Candara"/>
              <a:cs typeface="Candara"/>
              <a:sym typeface="Candara"/>
            </a:endParaRPr>
          </a:p>
        </p:txBody>
      </p:sp>
      <p:sp>
        <p:nvSpPr>
          <p:cNvPr id="80" name="Google Shape;80;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0" name="9 - Εικόνα" descr="LT_Co-fundedbytheEU_RGB_POS.png"/>
          <p:cNvPicPr>
            <a:picLocks noChangeAspect="1"/>
          </p:cNvPicPr>
          <p:nvPr/>
        </p:nvPicPr>
        <p:blipFill>
          <a:blip r:embed="rId4"/>
          <a:stretch>
            <a:fillRect/>
          </a:stretch>
        </p:blipFill>
        <p:spPr>
          <a:xfrm>
            <a:off x="0" y="6229350"/>
            <a:ext cx="2628900" cy="628650"/>
          </a:xfrm>
          <a:prstGeom prst="rect">
            <a:avLst/>
          </a:prstGeom>
        </p:spPr>
      </p:pic>
      <p:pic>
        <p:nvPicPr>
          <p:cNvPr id="11" name="10 - Εικόνα" descr="cc-brand-1.png"/>
          <p:cNvPicPr>
            <a:picLocks noChangeAspect="1"/>
          </p:cNvPicPr>
          <p:nvPr/>
        </p:nvPicPr>
        <p:blipFill>
          <a:blip r:embed="rId5"/>
          <a:stretch>
            <a:fillRect/>
          </a:stretch>
        </p:blipFill>
        <p:spPr>
          <a:xfrm>
            <a:off x="10553700" y="6008759"/>
            <a:ext cx="1638300" cy="8492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0" name="Google Shape;90;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2"/>
          <p:cNvSpPr txBox="1"/>
          <p:nvPr/>
        </p:nvSpPr>
        <p:spPr>
          <a:xfrm>
            <a:off x="1036696" y="2450448"/>
            <a:ext cx="10279800" cy="1231066"/>
          </a:xfrm>
          <a:prstGeom prst="rect">
            <a:avLst/>
          </a:prstGeom>
          <a:noFill/>
          <a:ln>
            <a:noFill/>
          </a:ln>
        </p:spPr>
        <p:txBody>
          <a:bodyPr spcFirstLastPara="1" wrap="square" lIns="91425" tIns="45700" rIns="91425" bIns="45700" anchor="t" anchorCtr="0">
            <a:spAutoFit/>
          </a:bodyPr>
          <a:lstStyle/>
          <a:p>
            <a:pPr lvl="0" algn="ctr">
              <a:spcBef>
                <a:spcPts val="1200"/>
              </a:spcBef>
              <a:buClr>
                <a:schemeClr val="dk1"/>
              </a:buClr>
              <a:buSzPts val="2800"/>
            </a:pPr>
            <a:r>
              <a:rPr lang="lt-LT" sz="3200" b="1" dirty="0">
                <a:solidFill>
                  <a:schemeClr val="lt1"/>
                </a:solidFill>
                <a:latin typeface="Candara"/>
                <a:ea typeface="Candara"/>
                <a:cs typeface="Candara"/>
                <a:sym typeface="Candara"/>
              </a:rPr>
              <a:t>1 PAMOKA: Keramikos kilmės ir reikšmės tyrinėjimas bei pirminiai molio darbai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95" name="Google Shape;95;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3"/>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PAMOKOS TIKSLAI</a:t>
            </a:r>
            <a:endParaRPr sz="3600" b="0" i="0" u="none" strike="noStrike" cap="none">
              <a:solidFill>
                <a:schemeClr val="dk1"/>
              </a:solidFill>
              <a:latin typeface="Times New Roman"/>
              <a:ea typeface="Times New Roman"/>
              <a:cs typeface="Times New Roman"/>
              <a:sym typeface="Times New Roman"/>
            </a:endParaRPr>
          </a:p>
        </p:txBody>
      </p:sp>
      <p:sp>
        <p:nvSpPr>
          <p:cNvPr id="98" name="Google Shape;98;p3"/>
          <p:cNvSpPr txBox="1"/>
          <p:nvPr/>
        </p:nvSpPr>
        <p:spPr>
          <a:xfrm>
            <a:off x="539262" y="1302675"/>
            <a:ext cx="9962246" cy="4031833"/>
          </a:xfrm>
          <a:prstGeom prst="rect">
            <a:avLst/>
          </a:prstGeom>
          <a:noFill/>
          <a:ln>
            <a:noFill/>
          </a:ln>
        </p:spPr>
        <p:txBody>
          <a:bodyPr spcFirstLastPara="1" wrap="square" lIns="91425" tIns="45700" rIns="91425" bIns="45700" anchor="t" anchorCtr="0">
            <a:spAutoFit/>
          </a:bodyPr>
          <a:lstStyle/>
          <a:p>
            <a:r>
              <a:rPr lang="en-GB" sz="1600" dirty="0">
                <a:latin typeface="Candara" panose="020E0502030303020204" pitchFamily="34" charset="0"/>
              </a:rPr>
              <a:t>Šioje pamokoje išmoksite, kaip įdomiai, įtraukiančiai ir suprantamai supažindinti mokinius su keramikos pasauliu. Sužinosite, kaip sukurti draugišką atmosferą, paskatinti dalyvius pasinaudoti turimomis žiniomis ir padėti jiems atlikti pirmuosius darbus su moliu.</a:t>
            </a:r>
          </a:p>
          <a:p>
            <a:endParaRPr lang="en-GB" sz="1600" dirty="0">
              <a:latin typeface="Candara" panose="020E0502030303020204" pitchFamily="34" charset="0"/>
            </a:endParaRPr>
          </a:p>
          <a:p>
            <a:r>
              <a:rPr lang="en-GB" sz="1600" dirty="0">
                <a:latin typeface="Candara" panose="020E0502030303020204" pitchFamily="34" charset="0"/>
              </a:rPr>
              <a:t>Iki pamokos pabaigos jūs sugebėsite:</a:t>
            </a:r>
          </a:p>
          <a:p>
            <a:endParaRPr lang="en-GB" sz="1600" dirty="0">
              <a:latin typeface="Candara" panose="020E0502030303020204" pitchFamily="34" charset="0"/>
            </a:endParaRPr>
          </a:p>
          <a:p>
            <a:pPr>
              <a:buFont typeface="Arial" panose="020B0604020202020204" pitchFamily="34" charset="0"/>
              <a:buChar char="•"/>
            </a:pPr>
            <a:r>
              <a:rPr lang="en-GB" sz="1600" dirty="0">
                <a:latin typeface="Candara" panose="020E0502030303020204" pitchFamily="34" charset="0"/>
              </a:rPr>
              <a:t>Įtraukti dalyvius į apšilimo veiklą, kuri aktyvuoja jų turimas žinias ir asociacijas su keramika.</a:t>
            </a:r>
          </a:p>
          <a:p>
            <a:pPr>
              <a:buFont typeface="Arial" panose="020B0604020202020204" pitchFamily="34" charset="0"/>
              <a:buChar char="•"/>
            </a:pPr>
            <a:r>
              <a:rPr lang="en-GB" sz="1600" dirty="0">
                <a:latin typeface="Candara" panose="020E0502030303020204" pitchFamily="34" charset="0"/>
              </a:rPr>
              <a:t>Pristatyti keramikos kultūrinę ir istorinę reikšmę prieinamu ir įkvepiančiu būdu.</a:t>
            </a:r>
          </a:p>
          <a:p>
            <a:pPr>
              <a:buFont typeface="Arial" panose="020B0604020202020204" pitchFamily="34" charset="0"/>
              <a:buChar char="•"/>
            </a:pPr>
            <a:r>
              <a:rPr lang="en-GB" sz="1600" dirty="0">
                <a:latin typeface="Candara" panose="020E0502030303020204" pitchFamily="34" charset="0"/>
              </a:rPr>
              <a:t>Vesti grupės diskusiją apie emocinę ir simbolinę keramikos reikšmę skirtingose kultūrose.</a:t>
            </a:r>
          </a:p>
          <a:p>
            <a:pPr>
              <a:buFont typeface="Arial" panose="020B0604020202020204" pitchFamily="34" charset="0"/>
              <a:buChar char="•"/>
            </a:pPr>
            <a:r>
              <a:rPr lang="en-GB" sz="1600" dirty="0">
                <a:latin typeface="Candara" panose="020E0502030303020204" pitchFamily="34" charset="0"/>
              </a:rPr>
              <a:t>Pademonstruoti pagrindinius molio apdorojimo ir paprastus rankų darbo technikos būdus.</a:t>
            </a:r>
          </a:p>
          <a:p>
            <a:pPr>
              <a:buFont typeface="Arial" panose="020B0604020202020204" pitchFamily="34" charset="0"/>
              <a:buChar char="•"/>
            </a:pPr>
            <a:r>
              <a:rPr lang="en-GB" sz="1600" dirty="0">
                <a:latin typeface="Candara" panose="020E0502030303020204" pitchFamily="34" charset="0"/>
              </a:rPr>
              <a:t>Padėti dalyviams sukurti mažą asmeninį molio dirbinį (talismaną), atspindintį jų ketinimus ar tapatybę.</a:t>
            </a:r>
          </a:p>
          <a:p>
            <a:endParaRPr lang="en-GB" sz="1600" dirty="0">
              <a:latin typeface="Candara" panose="020E0502030303020204" pitchFamily="34" charset="0"/>
            </a:endParaRPr>
          </a:p>
          <a:p>
            <a:r>
              <a:rPr lang="en-GB" sz="1600" dirty="0">
                <a:latin typeface="Candara" panose="020E0502030303020204" pitchFamily="34" charset="0"/>
              </a:rPr>
              <a:t>Naudokite šią pamoką kaip pagrindą, kuriuo remdamiesi galėsite ugdyti savo ir mokinių susidomėjimą keramika kaip mokymosi, ryšių užmezgimo ir savęs pažinimo priemone.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g3231fbaea0f_0_4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3" name="Google Shape;113;g3231fbaea0f_0_4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g3231fbaea0f_0_4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g3231fbaea0f_0_40"/>
          <p:cNvSpPr txBox="1"/>
          <p:nvPr/>
        </p:nvSpPr>
        <p:spPr>
          <a:xfrm>
            <a:off x="-1" y="89588"/>
            <a:ext cx="10785231" cy="52318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2800" b="1" i="0" u="none" strike="noStrike" cap="none" dirty="0">
                <a:solidFill>
                  <a:srgbClr val="FFFFFF"/>
                </a:solidFill>
                <a:latin typeface="Candara"/>
                <a:ea typeface="Candara"/>
                <a:cs typeface="Candara"/>
                <a:sym typeface="Candara"/>
              </a:rPr>
              <a:t>APŠILIMAS: Neužbaigti sakiniai apie keramiką</a:t>
            </a:r>
            <a:endParaRPr sz="2800" b="0" i="0" u="none" strike="noStrike" cap="none" dirty="0">
              <a:solidFill>
                <a:schemeClr val="dk1"/>
              </a:solidFill>
              <a:latin typeface="Times New Roman"/>
              <a:ea typeface="Times New Roman"/>
              <a:cs typeface="Times New Roman"/>
              <a:sym typeface="Times New Roman"/>
            </a:endParaRPr>
          </a:p>
        </p:txBody>
      </p:sp>
      <p:sp>
        <p:nvSpPr>
          <p:cNvPr id="116" name="Google Shape;116;g3231fbaea0f_0_40"/>
          <p:cNvSpPr txBox="1"/>
          <p:nvPr/>
        </p:nvSpPr>
        <p:spPr>
          <a:xfrm>
            <a:off x="555578" y="1079936"/>
            <a:ext cx="10503808" cy="5262939"/>
          </a:xfrm>
          <a:prstGeom prst="rect">
            <a:avLst/>
          </a:prstGeom>
          <a:noFill/>
          <a:ln>
            <a:noFill/>
          </a:ln>
        </p:spPr>
        <p:txBody>
          <a:bodyPr spcFirstLastPara="1" wrap="square" lIns="91425" tIns="45700" rIns="91425" bIns="45700" anchor="t" anchorCtr="0">
            <a:spAutoFit/>
          </a:bodyPr>
          <a:lstStyle/>
          <a:p>
            <a:r>
              <a:rPr lang="en-GB" sz="1600" dirty="0">
                <a:latin typeface="Candara" panose="020E0502030303020204" pitchFamily="34" charset="0"/>
              </a:rPr>
              <a:t>Norėdami pažadinti mokinių smalsumą ir paskatinti juos pasinaudoti turimomis žiniomis, pamoką pradėkite nuo paprastos, bet veiksmingos grupės užduoties.</a:t>
            </a:r>
          </a:p>
          <a:p>
            <a:endParaRPr lang="en-GB" sz="1600" dirty="0">
              <a:latin typeface="Candara" panose="020E0502030303020204" pitchFamily="34" charset="0"/>
            </a:endParaRPr>
          </a:p>
          <a:p>
            <a:r>
              <a:rPr lang="en-GB" sz="1600" dirty="0">
                <a:latin typeface="Candara" panose="020E0502030303020204" pitchFamily="34" charset="0"/>
              </a:rPr>
              <a:t>Žingsnis po žingsnio</a:t>
            </a:r>
          </a:p>
          <a:p>
            <a:endParaRPr lang="en-GB" sz="1600" dirty="0">
              <a:latin typeface="Candara" panose="020E0502030303020204" pitchFamily="34" charset="0"/>
            </a:endParaRPr>
          </a:p>
          <a:p>
            <a:pPr>
              <a:buFont typeface="+mj-lt"/>
              <a:buAutoNum type="arabicPeriod"/>
            </a:pPr>
            <a:r>
              <a:rPr lang="en-GB" sz="1600" dirty="0">
                <a:latin typeface="Candara" panose="020E0502030303020204" pitchFamily="34" charset="0"/>
              </a:rPr>
              <a:t> Suskirstykite dalyvius į mažas grupes (3–5 žmonės).</a:t>
            </a:r>
          </a:p>
          <a:p>
            <a:pPr>
              <a:buFont typeface="+mj-lt"/>
              <a:buAutoNum type="arabicPeriod"/>
            </a:pPr>
            <a:r>
              <a:rPr lang="en-GB" sz="1600" dirty="0">
                <a:latin typeface="Candara" panose="020E0502030303020204" pitchFamily="34" charset="0"/>
              </a:rPr>
              <a:t> Išdalykite darbo lapus su neužbaigtais teiginiais apie keramiką, pvz.</a:t>
            </a:r>
          </a:p>
          <a:p>
            <a:pPr marL="742950" lvl="1" indent="-285750">
              <a:buFont typeface="+mj-lt"/>
              <a:buAutoNum type="arabicPeriod"/>
            </a:pPr>
            <a:r>
              <a:rPr lang="en-GB" sz="1600" dirty="0">
                <a:latin typeface="Candara" panose="020E0502030303020204" pitchFamily="34" charset="0"/>
              </a:rPr>
              <a:t>„Graikų kalboje žodis </a:t>
            </a:r>
            <a:r>
              <a:rPr lang="en-GB" sz="1600" i="1" dirty="0" err="1">
                <a:latin typeface="Candara" panose="020E0502030303020204" pitchFamily="34" charset="0"/>
              </a:rPr>
              <a:t>keramos </a:t>
            </a:r>
            <a:r>
              <a:rPr lang="en-GB" sz="1600" dirty="0">
                <a:latin typeface="Candara" panose="020E0502030303020204" pitchFamily="34" charset="0"/>
              </a:rPr>
              <a:t>reiškia...“</a:t>
            </a:r>
          </a:p>
          <a:p>
            <a:pPr marL="742950" lvl="1" indent="-285750">
              <a:buFont typeface="+mj-lt"/>
              <a:buAutoNum type="arabicPeriod"/>
            </a:pPr>
            <a:r>
              <a:rPr lang="en-GB" sz="1600" dirty="0">
                <a:latin typeface="Candara" panose="020E0502030303020204" pitchFamily="34" charset="0"/>
              </a:rPr>
              <a:t>„Keramika yra pirmasis ... žmonijos istorijoje.“</a:t>
            </a:r>
          </a:p>
          <a:p>
            <a:pPr marL="742950" lvl="1" indent="-285750">
              <a:buFont typeface="+mj-lt"/>
              <a:buAutoNum type="arabicPeriod"/>
            </a:pPr>
            <a:r>
              <a:rPr lang="en-GB" sz="1600" dirty="0">
                <a:latin typeface="Candara" panose="020E0502030303020204" pitchFamily="34" charset="0"/>
              </a:rPr>
              <a:t>„Keramika yra maždaug … metų senumo.“</a:t>
            </a:r>
          </a:p>
          <a:p>
            <a:pPr marL="742950" lvl="1" indent="-285750">
              <a:buFont typeface="+mj-lt"/>
              <a:buAutoNum type="arabicPeriod"/>
            </a:pPr>
            <a:r>
              <a:rPr lang="en-GB" sz="1600" dirty="0">
                <a:latin typeface="Candara" panose="020E0502030303020204" pitchFamily="34" charset="0"/>
              </a:rPr>
              <a:t>„Kad molis virstų keramika, minimali degimo temperatūra turi būti...“</a:t>
            </a:r>
          </a:p>
          <a:p>
            <a:pPr marL="742950" lvl="1" indent="-285750">
              <a:buFont typeface="+mj-lt"/>
              <a:buAutoNum type="arabicPeriod"/>
            </a:pPr>
            <a:r>
              <a:rPr lang="en-GB" sz="1600" dirty="0">
                <a:latin typeface="Candara" panose="020E0502030303020204" pitchFamily="34" charset="0"/>
              </a:rPr>
              <a:t>„Keramikoje yra … elementų.“</a:t>
            </a:r>
          </a:p>
          <a:p>
            <a:pPr marL="742950" lvl="1" indent="-285750">
              <a:buFont typeface="+mj-lt"/>
              <a:buAutoNum type="arabicPeriod"/>
            </a:pPr>
            <a:r>
              <a:rPr lang="en-GB" sz="1600" dirty="0">
                <a:latin typeface="Candara" panose="020E0502030303020204" pitchFamily="34" charset="0"/>
              </a:rPr>
              <a:t>„Aukščiausios kokybės keramika vadinama...“</a:t>
            </a:r>
          </a:p>
          <a:p>
            <a:pPr>
              <a:buFont typeface="+mj-lt"/>
              <a:buAutoNum type="arabicPeriod"/>
            </a:pPr>
            <a:r>
              <a:rPr lang="en-GB" sz="1600" dirty="0">
                <a:latin typeface="Candara" panose="020E0502030303020204" pitchFamily="34" charset="0"/>
              </a:rPr>
              <a:t> Skirkite 10–15 minučių grupinėms diskusijoms. Skatinkite mokinius spėlioti, mąstyti ir keistis idėjomis. Šiame etape visos mintys yra sveikintinos.</a:t>
            </a:r>
          </a:p>
          <a:p>
            <a:pPr>
              <a:buFont typeface="+mj-lt"/>
              <a:buAutoNum type="arabicPeriod"/>
            </a:pPr>
            <a:r>
              <a:rPr lang="en-GB" sz="1600" dirty="0">
                <a:latin typeface="Candara" panose="020E0502030303020204" pitchFamily="34" charset="0"/>
              </a:rPr>
              <a:t> Sugaukite grupes ir pakvieskite kiekvieną komandą pasidalinti savo atsakymais.</a:t>
            </a:r>
          </a:p>
          <a:p>
            <a:pPr>
              <a:buFont typeface="+mj-lt"/>
              <a:buAutoNum type="arabicPeriod"/>
            </a:pPr>
            <a:r>
              <a:rPr lang="en-GB" sz="1600" dirty="0">
                <a:latin typeface="Candara" panose="020E0502030303020204" pitchFamily="34" charset="0"/>
              </a:rPr>
              <a:t> Kai jie dalijasi, pateikite paaiškinimus, pataisymus ir papildomą informaciją. Pasinaudokite šia proga ir pristatykite pagrindinius faktus apie keramikos istoriją – jos kilmę, raidą skirtingose kultūrose, funkcijas kasdieniame gyvenime ir simbolinę reikšmę. Galite naudoti vaizdus ar trumpus vaizdo įrašus, kad praturtintumėte pasakojimą ir pateiktumėte kultūrinį ar archeologinį kontekstą.</a:t>
            </a:r>
          </a:p>
          <a:p>
            <a:endParaRPr lang="en-GB" sz="1600" dirty="0">
              <a:latin typeface="Candara" panose="020E0502030303020204" pitchFamily="34" charset="0"/>
            </a:endParaRPr>
          </a:p>
          <a:p>
            <a:r>
              <a:rPr lang="en-GB" sz="1600" dirty="0">
                <a:latin typeface="Candara" panose="020E0502030303020204" pitchFamily="34" charset="0"/>
              </a:rPr>
              <a:t>Šis bendras apšilimas natūraliai įtraukia mokinius į temą ir leidžia jiems jaustis įsitraukusiais, pasitikintys savimi ir smalsūs, kas bus toliau.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3231fbaea0f_0_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4" name="Google Shape;104;g3231fbaea0f_0_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g3231fbaea0f_0_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g3231fbaea0f_0_4"/>
          <p:cNvSpPr txBox="1"/>
          <p:nvPr/>
        </p:nvSpPr>
        <p:spPr>
          <a:xfrm>
            <a:off x="0" y="46712"/>
            <a:ext cx="10550769"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dirty="0">
                <a:solidFill>
                  <a:schemeClr val="bg1"/>
                </a:solidFill>
                <a:latin typeface="Candara" panose="020E0502030303020204" pitchFamily="34" charset="0"/>
              </a:rPr>
              <a:t>Keramika per laiką ir kultūrą</a:t>
            </a:r>
            <a:endParaRPr sz="3600" b="1" i="0" u="none" strike="noStrike" cap="none" dirty="0">
              <a:solidFill>
                <a:schemeClr val="bg1"/>
              </a:solidFill>
              <a:latin typeface="Candara" panose="020E0502030303020204" pitchFamily="34" charset="0"/>
              <a:ea typeface="Times New Roman"/>
              <a:cs typeface="Times New Roman"/>
              <a:sym typeface="Times New Roman"/>
            </a:endParaRPr>
          </a:p>
        </p:txBody>
      </p:sp>
      <p:sp>
        <p:nvSpPr>
          <p:cNvPr id="107" name="Google Shape;107;g3231fbaea0f_0_4"/>
          <p:cNvSpPr txBox="1"/>
          <p:nvPr/>
        </p:nvSpPr>
        <p:spPr>
          <a:xfrm>
            <a:off x="555578" y="1079936"/>
            <a:ext cx="10092000" cy="4031833"/>
          </a:xfrm>
          <a:prstGeom prst="rect">
            <a:avLst/>
          </a:prstGeom>
          <a:noFill/>
          <a:ln>
            <a:noFill/>
          </a:ln>
        </p:spPr>
        <p:txBody>
          <a:bodyPr spcFirstLastPara="1" wrap="square" lIns="91425" tIns="45700" rIns="91425" bIns="45700" anchor="t" anchorCtr="0">
            <a:spAutoFit/>
          </a:bodyPr>
          <a:lstStyle/>
          <a:p>
            <a:r>
              <a:rPr lang="en-GB" sz="1600" dirty="0">
                <a:latin typeface="Candara" panose="020E0502030303020204" pitchFamily="34" charset="0"/>
              </a:rPr>
              <a:t>Per visą istoriją keramika vaidino svarbų vaidmenį įvairių visuomenių visame pasaulyje vystymosi procese, darė įtaką žmonių namų statybai, gyvenimo būdui ir mitybai.</a:t>
            </a:r>
            <a:endParaRPr lang="ru-RU" sz="1600" dirty="0">
              <a:latin typeface="Candara" panose="020E0502030303020204" pitchFamily="34" charset="0"/>
            </a:endParaRPr>
          </a:p>
          <a:p>
            <a:endParaRPr lang="ru-RU" sz="1600" dirty="0">
              <a:latin typeface="Candara" panose="020E0502030303020204" pitchFamily="34" charset="0"/>
            </a:endParaRPr>
          </a:p>
          <a:p>
            <a:r>
              <a:rPr lang="en-GB" sz="1600" dirty="0">
                <a:latin typeface="Candara" panose="020E0502030303020204" pitchFamily="34" charset="0"/>
              </a:rPr>
              <a:t>Keramika buvo viena iš seniausių žmonijos technologijų. Gebėjimas formuoti ir degti molį, kad būtų pagaminti tvirti indai, pakeitė kasdienį gyvenimą, nes tapo galima laikyti ir transportuoti maistą bei vandenį. Laikui bėgant keramika išaugo iš utilitarinės funkcijos ir tapo meninės raiškos bei kultūrinės tapatybės priemone.</a:t>
            </a:r>
            <a:endParaRPr lang="ru-RU" sz="1600" dirty="0">
              <a:latin typeface="Candara" panose="020E0502030303020204" pitchFamily="34" charset="0"/>
            </a:endParaRPr>
          </a:p>
          <a:p>
            <a:endParaRPr lang="en-GB" sz="1600" dirty="0">
              <a:latin typeface="Candara" panose="020E0502030303020204" pitchFamily="34" charset="0"/>
            </a:endParaRPr>
          </a:p>
          <a:p>
            <a:r>
              <a:rPr lang="en-GB" sz="1600" dirty="0">
                <a:latin typeface="Candara" panose="020E0502030303020204" pitchFamily="34" charset="0"/>
              </a:rPr>
              <a:t>Senovės graikų kalboje žodis </a:t>
            </a:r>
            <a:r>
              <a:rPr lang="en-GB" sz="1600" i="1" dirty="0" err="1">
                <a:latin typeface="Candara" panose="020E0502030303020204" pitchFamily="34" charset="0"/>
              </a:rPr>
              <a:t>keramos </a:t>
            </a:r>
            <a:r>
              <a:rPr lang="en-GB" sz="1600" dirty="0">
                <a:latin typeface="Candara" panose="020E0502030303020204" pitchFamily="34" charset="0"/>
              </a:rPr>
              <a:t>(</a:t>
            </a:r>
            <a:r>
              <a:rPr lang="el-GR" sz="1600" dirty="0">
                <a:latin typeface="Candara" panose="020E0502030303020204" pitchFamily="34" charset="0"/>
              </a:rPr>
              <a:t>κέραμος) </a:t>
            </a:r>
            <a:r>
              <a:rPr lang="en-GB" sz="1600" dirty="0">
                <a:latin typeface="Candara" panose="020E0502030303020204" pitchFamily="34" charset="0"/>
              </a:rPr>
              <a:t>reiškia „puodžiaus molis“ arba „degta žemė“. Iš jo kilo žodis </a:t>
            </a:r>
            <a:r>
              <a:rPr lang="en-GB" sz="1600" i="1" dirty="0">
                <a:latin typeface="Candara" panose="020E0502030303020204" pitchFamily="34" charset="0"/>
              </a:rPr>
              <a:t>keramika</a:t>
            </a:r>
            <a:r>
              <a:rPr lang="en-GB" sz="1600" dirty="0">
                <a:latin typeface="Candara" panose="020E0502030303020204" pitchFamily="34" charset="0"/>
              </a:rPr>
              <a:t>, kuris reiškia tiek medžiagą, tiek meną gaminti daiktus iš degto molio.</a:t>
            </a:r>
          </a:p>
          <a:p>
            <a:endParaRPr lang="en-GB" sz="1600" dirty="0">
              <a:latin typeface="Candara" panose="020E0502030303020204" pitchFamily="34" charset="0"/>
            </a:endParaRPr>
          </a:p>
          <a:p>
            <a:r>
              <a:rPr lang="en-GB" sz="1600" dirty="0">
                <a:latin typeface="Candara" panose="020E0502030303020204" pitchFamily="34" charset="0"/>
              </a:rPr>
              <a:t>Keramika laikoma pirmuoju žmogaus sukurtu sintetiniu medžiagu. Ji atsirado anksčiau nei metalų apdirbimas ir stiklo gamyba ir yra viena iš seniausių technologinių naujovių – senesnė už metalinius įrankius ar rašytinę kalbą. Archeologiniai duomenys rodo, kad keramika atsirado nepriklausomai skirtingose pasaulio dalyse, o kai kurie seniausi pavyzdžiai datuojami daugiau nei 20 000 metų. Pavyzdžiui, </a:t>
            </a:r>
            <a:r>
              <a:rPr lang="en-GB" sz="1600" dirty="0" err="1">
                <a:latin typeface="Candara" panose="020E0502030303020204" pitchFamily="34" charset="0"/>
              </a:rPr>
              <a:t>paleolito</a:t>
            </a:r>
            <a:r>
              <a:rPr lang="en-GB" sz="1600" dirty="0">
                <a:latin typeface="Candara" panose="020E0502030303020204" pitchFamily="34" charset="0"/>
              </a:rPr>
              <a:t> laikotarpio Veneros statulėlės buvo pagamintos iš degto molio gerokai anksčiau nei buvo išrasti keramikos indai.</a:t>
            </a:r>
            <a:endParaRPr lang="ru-RU" sz="1600" dirty="0">
              <a:latin typeface="Candara" panose="020E0502030303020204" pitchFamily="34" charset="0"/>
            </a:endParaRPr>
          </a:p>
          <a:p>
            <a:endParaRPr lang="ru-RU" sz="1600" dirty="0">
              <a:latin typeface="Candara" panose="020E0502030303020204" pitchFamily="34" charset="0"/>
            </a:endParaRPr>
          </a:p>
        </p:txBody>
      </p:sp>
    </p:spTree>
    <p:extLst>
      <p:ext uri="{BB962C8B-B14F-4D97-AF65-F5344CB8AC3E}">
        <p14:creationId xmlns:p14="http://schemas.microsoft.com/office/powerpoint/2010/main" xmlns="" val="41480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3231fbaea0f_0_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4" name="Google Shape;104;g3231fbaea0f_0_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g3231fbaea0f_0_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g3231fbaea0f_0_4"/>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lvl="1">
              <a:buSzPts val="3600"/>
            </a:pPr>
            <a:r>
              <a:rPr lang="en-GB" sz="3600" b="1" dirty="0">
                <a:solidFill>
                  <a:schemeClr val="bg1"/>
                </a:solidFill>
                <a:latin typeface="Candara" panose="020E0502030303020204" pitchFamily="34" charset="0"/>
              </a:rPr>
              <a:t>Keramika per laiką ir kultūrą</a:t>
            </a:r>
            <a:endParaRPr lang="en-GB" sz="3600" b="1" i="0" u="none" strike="noStrike" cap="none" dirty="0">
              <a:solidFill>
                <a:schemeClr val="bg1"/>
              </a:solidFill>
              <a:latin typeface="Candara" panose="020E0502030303020204" pitchFamily="34" charset="0"/>
              <a:ea typeface="Times New Roman"/>
              <a:cs typeface="Times New Roman"/>
              <a:sym typeface="Times New Roman"/>
            </a:endParaRPr>
          </a:p>
        </p:txBody>
      </p:sp>
      <p:sp>
        <p:nvSpPr>
          <p:cNvPr id="107" name="Google Shape;107;g3231fbaea0f_0_4"/>
          <p:cNvSpPr txBox="1"/>
          <p:nvPr/>
        </p:nvSpPr>
        <p:spPr>
          <a:xfrm>
            <a:off x="555578" y="1079936"/>
            <a:ext cx="10092000" cy="4278054"/>
          </a:xfrm>
          <a:prstGeom prst="rect">
            <a:avLst/>
          </a:prstGeom>
          <a:noFill/>
          <a:ln>
            <a:noFill/>
          </a:ln>
        </p:spPr>
        <p:txBody>
          <a:bodyPr spcFirstLastPara="1" wrap="square" lIns="91425" tIns="45700" rIns="91425" bIns="45700" anchor="t" anchorCtr="0">
            <a:spAutoFit/>
          </a:bodyPr>
          <a:lstStyle/>
          <a:p>
            <a:r>
              <a:rPr lang="en-GB" sz="1600" dirty="0">
                <a:latin typeface="Candara" panose="020E0502030303020204" pitchFamily="34" charset="0"/>
              </a:rPr>
              <a:t>Norint minkštą molį paversti tvirtu keramikos dirbiniu, jį reikia degti ne žemesnėje kaip 600–700 °C temperatūroje. </a:t>
            </a:r>
            <a:endParaRPr lang="ru-RU" sz="1600" dirty="0">
              <a:latin typeface="Candara" panose="020E0502030303020204" pitchFamily="34" charset="0"/>
            </a:endParaRPr>
          </a:p>
          <a:p>
            <a:r>
              <a:rPr lang="en-GB" sz="1600" dirty="0">
                <a:latin typeface="Candara" panose="020E0502030303020204" pitchFamily="34" charset="0"/>
              </a:rPr>
              <a:t>Geriausia ir subtiliausia keramikos forma vadinama porcelianu, vertinama dėl savo tvirtumo ir permatomumo. Ji pirmą kartą buvo sukurta Kinijoje ir gaminama iš kaolino molio, degamo labai aukštoje temperatūroje (virš 1200 °C).</a:t>
            </a:r>
            <a:endParaRPr lang="ru-RU" sz="1600" dirty="0">
              <a:latin typeface="Candara" panose="020E0502030303020204" pitchFamily="34" charset="0"/>
            </a:endParaRPr>
          </a:p>
          <a:p>
            <a:r>
              <a:rPr lang="en-GB" sz="1600" dirty="0">
                <a:latin typeface="Candara" panose="020E0502030303020204" pitchFamily="34" charset="0"/>
              </a:rPr>
              <a:t/>
            </a:r>
            <a:br>
              <a:rPr lang="en-GB" sz="1600" dirty="0">
                <a:latin typeface="Candara" panose="020E0502030303020204" pitchFamily="34" charset="0"/>
              </a:rPr>
            </a:br>
            <a:r>
              <a:rPr lang="en-GB" sz="1600" dirty="0">
                <a:latin typeface="Candara" panose="020E0502030303020204" pitchFamily="34" charset="0"/>
              </a:rPr>
              <a:t>Keramika simboliškai sujungia keturis elementus:</a:t>
            </a:r>
          </a:p>
          <a:p>
            <a:pPr>
              <a:buFont typeface="Arial" panose="020B0604020202020204" pitchFamily="34" charset="0"/>
              <a:buChar char="•"/>
            </a:pPr>
            <a:r>
              <a:rPr lang="en-GB" sz="1600" dirty="0">
                <a:latin typeface="Candara" panose="020E0502030303020204" pitchFamily="34" charset="0"/>
              </a:rPr>
              <a:t>Žemę (molį),</a:t>
            </a:r>
          </a:p>
          <a:p>
            <a:pPr>
              <a:buFont typeface="Arial" panose="020B0604020202020204" pitchFamily="34" charset="0"/>
              <a:buChar char="•"/>
            </a:pPr>
            <a:r>
              <a:rPr lang="en-GB" sz="1600" dirty="0">
                <a:latin typeface="Candara" panose="020E0502030303020204" pitchFamily="34" charset="0"/>
              </a:rPr>
              <a:t>Vanduo (molio formavimui),</a:t>
            </a:r>
          </a:p>
          <a:p>
            <a:pPr>
              <a:buFont typeface="Arial" panose="020B0604020202020204" pitchFamily="34" charset="0"/>
              <a:buChar char="•"/>
            </a:pPr>
            <a:r>
              <a:rPr lang="en-GB" sz="1600" dirty="0">
                <a:latin typeface="Candara" panose="020E0502030303020204" pitchFamily="34" charset="0"/>
              </a:rPr>
              <a:t>Oro (džiovinimui),</a:t>
            </a:r>
          </a:p>
          <a:p>
            <a:pPr>
              <a:buFont typeface="Arial" panose="020B0604020202020204" pitchFamily="34" charset="0"/>
              <a:buChar char="•"/>
            </a:pPr>
            <a:r>
              <a:rPr lang="en-GB" sz="1600" dirty="0">
                <a:latin typeface="Candara" panose="020E0502030303020204" pitchFamily="34" charset="0"/>
              </a:rPr>
              <a:t>Ugnis (dėl kietėjimo degimo metu).</a:t>
            </a:r>
            <a:br>
              <a:rPr lang="en-GB" sz="1600" dirty="0">
                <a:latin typeface="Candara" panose="020E0502030303020204" pitchFamily="34" charset="0"/>
              </a:rPr>
            </a:br>
            <a:r>
              <a:rPr lang="en-GB" sz="1600" dirty="0">
                <a:latin typeface="Candara" panose="020E0502030303020204" pitchFamily="34" charset="0"/>
              </a:rPr>
              <a:t>Kai kurios tradicijos taip pat įtraukia penktąjį elementą – dvasią arba ketinimą, atspindintį kūrėjo išraišką ir objekto prasmę.</a:t>
            </a:r>
          </a:p>
          <a:p>
            <a:endParaRPr lang="ru-RU" sz="1600" dirty="0">
              <a:latin typeface="Candara" panose="020E0502030303020204" pitchFamily="34" charset="0"/>
            </a:endParaRPr>
          </a:p>
          <a:p>
            <a:r>
              <a:rPr lang="en-GB" sz="1600" dirty="0">
                <a:latin typeface="Candara" panose="020E0502030303020204" pitchFamily="34" charset="0"/>
              </a:rPr>
              <a:t>Laikui bėgant, tai iš grynai funkcinio amato tapo galinga meninės raiškos ir kultūrinės tapatybės priemone. Keramika tapo būdu pasakoti istorijas, žymėti ritualus ir išreikšti tapatybę per spalvas, formas ir dekoravimą. Kiekviena kultūra, paveikta vietinių medžiagų, klimato ir papročių, išsiugdė savitas keramikos tradicijas. Šiandien keramika tebėra langas į skirtingų kartų ir geografinių regionų žmonių vertybes, istorijas ir kūrybinę dvasią.</a:t>
            </a:r>
            <a:endParaRPr lang="ru-RU" sz="1600" dirty="0">
              <a:latin typeface="Candara" panose="020E0502030303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3231fbaea0f_0_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4" name="Google Shape;104;g3231fbaea0f_0_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g3231fbaea0f_0_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g3231fbaea0f_0_4"/>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lvl="1">
              <a:buSzPts val="3600"/>
            </a:pPr>
            <a:r>
              <a:rPr lang="et-EE" sz="3600" b="1" dirty="0" err="1">
                <a:solidFill>
                  <a:schemeClr val="bg1"/>
                </a:solidFill>
                <a:latin typeface="Candara" panose="020E0502030303020204" pitchFamily="34" charset="0"/>
                <a:ea typeface="Times New Roman"/>
                <a:cs typeface="Times New Roman"/>
                <a:sym typeface="Times New Roman"/>
              </a:rPr>
              <a:t>Įvadas į molį</a:t>
            </a:r>
            <a:endParaRPr lang="en-GB" sz="3600" b="1" i="0" u="none" strike="noStrike" cap="none" dirty="0">
              <a:solidFill>
                <a:schemeClr val="bg1"/>
              </a:solidFill>
              <a:latin typeface="Candara" panose="020E0502030303020204" pitchFamily="34" charset="0"/>
              <a:ea typeface="Times New Roman"/>
              <a:cs typeface="Times New Roman"/>
              <a:sym typeface="Times New Roman"/>
            </a:endParaRPr>
          </a:p>
        </p:txBody>
      </p:sp>
      <p:sp>
        <p:nvSpPr>
          <p:cNvPr id="107" name="Google Shape;107;g3231fbaea0f_0_4"/>
          <p:cNvSpPr txBox="1"/>
          <p:nvPr/>
        </p:nvSpPr>
        <p:spPr>
          <a:xfrm>
            <a:off x="555578" y="1079936"/>
            <a:ext cx="6981691" cy="5262939"/>
          </a:xfrm>
          <a:prstGeom prst="rect">
            <a:avLst/>
          </a:prstGeom>
          <a:noFill/>
          <a:ln>
            <a:noFill/>
          </a:ln>
        </p:spPr>
        <p:txBody>
          <a:bodyPr spcFirstLastPara="1" wrap="square" lIns="91425" tIns="45700" rIns="91425" bIns="45700" anchor="t" anchorCtr="0">
            <a:spAutoFit/>
          </a:bodyPr>
          <a:lstStyle/>
          <a:p>
            <a:r>
              <a:rPr lang="en-GB" sz="1600" dirty="0">
                <a:latin typeface="Candara" panose="020E0502030303020204" pitchFamily="34" charset="0"/>
              </a:rPr>
              <a:t>Pereinant nuo diskusijos prie praktinės pamokos dalies, nukreipkite grupę į dirbtuvių zoną. Pradėkite nuo šiandien naudotinos molio rūšies pristatymo ir trumpai paaiškinkite, kaip molis elgiasi (pvz., plastiškumas, džiūvimas, susitraukimas ir pan.).</a:t>
            </a:r>
          </a:p>
          <a:p>
            <a:endParaRPr lang="en-GB" sz="1600" dirty="0">
              <a:latin typeface="Candara" panose="020E0502030303020204" pitchFamily="34" charset="0"/>
            </a:endParaRPr>
          </a:p>
          <a:p>
            <a:r>
              <a:rPr lang="en-GB" sz="1600" dirty="0">
                <a:latin typeface="Candara" panose="020E0502030303020204" pitchFamily="34" charset="0"/>
              </a:rPr>
              <a:t>Paaiškinkite, kad molis yra natūrali medžiaga, pagaminta iš smulkiagrūdės žemės, kuri sudrėgusi tampa plastiška, o išdegta – kieta. Yra įvairių molio rūšių, kiekviena turi savitas savybes:</a:t>
            </a:r>
          </a:p>
          <a:p>
            <a:pPr>
              <a:buFont typeface="Arial" panose="020B0604020202020204" pitchFamily="34" charset="0"/>
              <a:buChar char="•"/>
            </a:pPr>
            <a:r>
              <a:rPr lang="en-GB" sz="1600" b="1" dirty="0">
                <a:latin typeface="Candara" panose="020E0502030303020204" pitchFamily="34" charset="0"/>
              </a:rPr>
              <a:t>Fajansas </a:t>
            </a:r>
            <a:r>
              <a:rPr lang="en-GB" sz="1600" dirty="0">
                <a:latin typeface="Candara" panose="020E0502030303020204" pitchFamily="34" charset="0"/>
              </a:rPr>
              <a:t>– žemo degimo molis (degimo temperatūra apie 950–1100 °C). Minkštas, akytas, paprastai raudonos arba gelsvos </a:t>
            </a:r>
            <a:r>
              <a:rPr lang="en-GB" sz="1600" dirty="0" err="1">
                <a:latin typeface="Candara" panose="020E0502030303020204" pitchFamily="34" charset="0"/>
              </a:rPr>
              <a:t>spalvos</a:t>
            </a:r>
            <a:r>
              <a:rPr lang="en-GB" sz="1600" dirty="0">
                <a:latin typeface="Candara" panose="020E0502030303020204" pitchFamily="34" charset="0"/>
              </a:rPr>
              <a:t>. Tinka pradedantiesiems.</a:t>
            </a:r>
          </a:p>
          <a:p>
            <a:pPr>
              <a:buFont typeface="Arial" panose="020B0604020202020204" pitchFamily="34" charset="0"/>
              <a:buChar char="•"/>
            </a:pPr>
            <a:r>
              <a:rPr lang="en-GB" sz="1600" b="1" dirty="0">
                <a:latin typeface="Candara" panose="020E0502030303020204" pitchFamily="34" charset="0"/>
              </a:rPr>
              <a:t>Akmens masė </a:t>
            </a:r>
            <a:r>
              <a:rPr lang="en-GB" sz="1600" dirty="0">
                <a:latin typeface="Candara" panose="020E0502030303020204" pitchFamily="34" charset="0"/>
              </a:rPr>
              <a:t>– vidutinio ir aukšto degimo molis (degimo temperatūra 1200–1300 °C). Po degimo tvirta ir atspari vandeniui. Dažniausiai pilkos, rudos arba gelsvos spalvos.</a:t>
            </a:r>
          </a:p>
          <a:p>
            <a:pPr>
              <a:buFont typeface="Arial" panose="020B0604020202020204" pitchFamily="34" charset="0"/>
              <a:buChar char="•"/>
            </a:pPr>
            <a:r>
              <a:rPr lang="en-GB" sz="1600" b="1" dirty="0">
                <a:latin typeface="Candara" panose="020E0502030303020204" pitchFamily="34" charset="0"/>
              </a:rPr>
              <a:t>Porcelianas </a:t>
            </a:r>
            <a:r>
              <a:rPr lang="en-GB" sz="1600" dirty="0">
                <a:latin typeface="Candara" panose="020E0502030303020204" pitchFamily="34" charset="0"/>
              </a:rPr>
              <a:t>– aukšto degimo molis, pagamintas iš kaolino (degimo temperatūra virš 1200 °C). Po degimo baltas, lygus ir permatomas. Sunku dirbti, bet rezultatai puikūs.</a:t>
            </a:r>
          </a:p>
          <a:p>
            <a:endParaRPr lang="en-GB" sz="1600" dirty="0">
              <a:latin typeface="Candara" panose="020E0502030303020204" pitchFamily="34" charset="0"/>
            </a:endParaRPr>
          </a:p>
          <a:p>
            <a:r>
              <a:rPr lang="en-GB" sz="1600" dirty="0">
                <a:latin typeface="Candara" panose="020E0502030303020204" pitchFamily="34" charset="0"/>
              </a:rPr>
              <a:t>Pasirinkite molio rūšį, kuri tinka jūsų grupės poreikiams. Pradedantiesiems dažniausiai tinka molis.</a:t>
            </a:r>
          </a:p>
          <a:p>
            <a:endParaRPr lang="ru-RU" sz="1600" dirty="0">
              <a:latin typeface="Candara" panose="020E0502030303020204" pitchFamily="34" charset="0"/>
            </a:endParaRPr>
          </a:p>
        </p:txBody>
      </p:sp>
      <p:pic>
        <p:nvPicPr>
          <p:cNvPr id="2" name="Google Shape;137;p8">
            <a:extLst>
              <a:ext uri="{FF2B5EF4-FFF2-40B4-BE49-F238E27FC236}">
                <a16:creationId xmlns:a16="http://schemas.microsoft.com/office/drawing/2014/main" xmlns="" id="{82817541-D01C-69E5-27B4-E6F4F4441E67}"/>
              </a:ext>
            </a:extLst>
          </p:cNvPr>
          <p:cNvPicPr preferRelativeResize="0"/>
          <p:nvPr/>
        </p:nvPicPr>
        <p:blipFill>
          <a:blip r:embed="rId4">
            <a:alphaModFix/>
          </a:blip>
          <a:stretch>
            <a:fillRect/>
          </a:stretch>
        </p:blipFill>
        <p:spPr>
          <a:xfrm>
            <a:off x="7646525" y="1252689"/>
            <a:ext cx="3264476" cy="4352625"/>
          </a:xfrm>
          <a:prstGeom prst="rect">
            <a:avLst/>
          </a:prstGeom>
          <a:noFill/>
          <a:ln>
            <a:noFill/>
          </a:ln>
        </p:spPr>
      </p:pic>
    </p:spTree>
    <p:extLst>
      <p:ext uri="{BB962C8B-B14F-4D97-AF65-F5344CB8AC3E}">
        <p14:creationId xmlns:p14="http://schemas.microsoft.com/office/powerpoint/2010/main" xmlns="" val="99601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3231fbaea0f_0_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4" name="Google Shape;104;g3231fbaea0f_0_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g3231fbaea0f_0_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g3231fbaea0f_0_4"/>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lvl="1">
              <a:buSzPts val="3600"/>
            </a:pPr>
            <a:r>
              <a:rPr lang="et-EE" sz="3600" b="1" i="0" u="none" strike="noStrike" cap="none" dirty="0">
                <a:solidFill>
                  <a:schemeClr val="bg1"/>
                </a:solidFill>
                <a:latin typeface="Candara" panose="020E0502030303020204" pitchFamily="34" charset="0"/>
                <a:ea typeface="Times New Roman"/>
                <a:cs typeface="Times New Roman"/>
                <a:sym typeface="Times New Roman"/>
              </a:rPr>
              <a:t>Pagrindiniai </a:t>
            </a:r>
            <a:r>
              <a:rPr lang="et-EE" sz="3600" b="1" dirty="0">
                <a:solidFill>
                  <a:schemeClr val="bg1"/>
                </a:solidFill>
                <a:latin typeface="Candara" panose="020E0502030303020204" pitchFamily="34" charset="0"/>
                <a:ea typeface="Times New Roman"/>
                <a:cs typeface="Times New Roman"/>
                <a:sym typeface="Times New Roman"/>
              </a:rPr>
              <a:t>įrankiai</a:t>
            </a:r>
            <a:endParaRPr lang="en-GB" sz="3600" b="1" i="0" u="none" strike="noStrike" cap="none" dirty="0">
              <a:solidFill>
                <a:schemeClr val="bg1"/>
              </a:solidFill>
              <a:latin typeface="Candara" panose="020E0502030303020204" pitchFamily="34" charset="0"/>
              <a:ea typeface="Times New Roman"/>
              <a:cs typeface="Times New Roman"/>
              <a:sym typeface="Times New Roman"/>
            </a:endParaRPr>
          </a:p>
        </p:txBody>
      </p:sp>
      <p:sp>
        <p:nvSpPr>
          <p:cNvPr id="107" name="Google Shape;107;g3231fbaea0f_0_4"/>
          <p:cNvSpPr txBox="1"/>
          <p:nvPr/>
        </p:nvSpPr>
        <p:spPr>
          <a:xfrm>
            <a:off x="555578" y="1079936"/>
            <a:ext cx="10092000" cy="4770496"/>
          </a:xfrm>
          <a:prstGeom prst="rect">
            <a:avLst/>
          </a:prstGeom>
          <a:noFill/>
          <a:ln>
            <a:noFill/>
          </a:ln>
        </p:spPr>
        <p:txBody>
          <a:bodyPr spcFirstLastPara="1" wrap="square" lIns="91425" tIns="45700" rIns="91425" bIns="45700" anchor="t" anchorCtr="0">
            <a:spAutoFit/>
          </a:bodyPr>
          <a:lstStyle/>
          <a:p>
            <a:r>
              <a:rPr lang="en-GB" sz="1600" dirty="0">
                <a:latin typeface="Candara" panose="020E0502030303020204" pitchFamily="34" charset="0"/>
              </a:rPr>
              <a:t>Parodykite ir paaiškinkite pagrindinių keramikos dirbinių ir molio dirbinių gamybai naudojamų įrankių funkcijas:</a:t>
            </a:r>
          </a:p>
          <a:p>
            <a:endParaRPr lang="en-GB" sz="1600" dirty="0">
              <a:latin typeface="Candara" panose="020E0502030303020204" pitchFamily="34" charset="0"/>
            </a:endParaRPr>
          </a:p>
          <a:p>
            <a:pPr>
              <a:buFont typeface="Arial" panose="020B0604020202020204" pitchFamily="34" charset="0"/>
              <a:buChar char="•"/>
            </a:pPr>
            <a:r>
              <a:rPr lang="en-GB" sz="1600" dirty="0">
                <a:latin typeface="Candara" panose="020E0502030303020204" pitchFamily="34" charset="0"/>
              </a:rPr>
              <a:t> Ritininis – molio plokštelėms išlyginti</a:t>
            </a:r>
          </a:p>
          <a:p>
            <a:pPr>
              <a:buFont typeface="Arial" panose="020B0604020202020204" pitchFamily="34" charset="0"/>
              <a:buChar char="•"/>
            </a:pPr>
            <a:r>
              <a:rPr lang="en-GB" sz="1600" dirty="0">
                <a:latin typeface="Candara" panose="020E0502030303020204" pitchFamily="34" charset="0"/>
              </a:rPr>
              <a:t> Ribų įrankiai (mediniai arba metaliniai) – gludinti ir formuoti</a:t>
            </a:r>
          </a:p>
          <a:p>
            <a:pPr>
              <a:buFont typeface="Arial" panose="020B0604020202020204" pitchFamily="34" charset="0"/>
              <a:buChar char="•"/>
            </a:pPr>
            <a:r>
              <a:rPr lang="en-GB" sz="1600" dirty="0">
                <a:latin typeface="Candara" panose="020E0502030303020204" pitchFamily="34" charset="0"/>
              </a:rPr>
              <a:t> Modeliavimo įrankiai – drožimui ir detalėms</a:t>
            </a:r>
          </a:p>
          <a:p>
            <a:pPr>
              <a:buFont typeface="Arial" panose="020B0604020202020204" pitchFamily="34" charset="0"/>
              <a:buChar char="•"/>
            </a:pPr>
            <a:r>
              <a:rPr lang="en-GB" sz="1600" dirty="0">
                <a:latin typeface="Candara" panose="020E0502030303020204" pitchFamily="34" charset="0"/>
              </a:rPr>
              <a:t> Adata – įpjauti ar pjauti</a:t>
            </a:r>
          </a:p>
          <a:p>
            <a:pPr>
              <a:buFont typeface="Arial" panose="020B0604020202020204" pitchFamily="34" charset="0"/>
              <a:buChar char="•"/>
            </a:pPr>
            <a:r>
              <a:rPr lang="en-GB" sz="1600" dirty="0">
                <a:latin typeface="Candara" panose="020E0502030303020204" pitchFamily="34" charset="0"/>
              </a:rPr>
              <a:t> Kempinė – paviršių drėkinimui ir lyginimui</a:t>
            </a:r>
          </a:p>
          <a:p>
            <a:pPr>
              <a:buFont typeface="Arial" panose="020B0604020202020204" pitchFamily="34" charset="0"/>
              <a:buChar char="•"/>
            </a:pPr>
            <a:r>
              <a:rPr lang="en-GB" sz="1600" dirty="0">
                <a:latin typeface="Candara" panose="020E0502030303020204" pitchFamily="34" charset="0"/>
              </a:rPr>
              <a:t> Slip konteineris – molio gabalėlių tvirtinimui (slip yra skystas molis, naudojamas kaip klijai)</a:t>
            </a:r>
          </a:p>
          <a:p>
            <a:pPr>
              <a:buFont typeface="Arial" panose="020B0604020202020204" pitchFamily="34" charset="0"/>
              <a:buChar char="•"/>
            </a:pPr>
            <a:r>
              <a:rPr lang="en-GB" sz="1600" dirty="0">
                <a:latin typeface="Candara" panose="020E0502030303020204" pitchFamily="34" charset="0"/>
              </a:rPr>
              <a:t> Pjovimo viela – molio blokų pjaustymui</a:t>
            </a:r>
          </a:p>
          <a:p>
            <a:pPr>
              <a:buFont typeface="Arial" panose="020B0604020202020204" pitchFamily="34" charset="0"/>
              <a:buChar char="•"/>
            </a:pPr>
            <a:endParaRPr lang="en-GB" sz="1600" dirty="0">
              <a:latin typeface="Candara" panose="020E0502030303020204" pitchFamily="34" charset="0"/>
            </a:endParaRPr>
          </a:p>
          <a:p>
            <a:r>
              <a:rPr lang="en-GB" sz="1600" dirty="0">
                <a:latin typeface="Candara" panose="020E0502030303020204" pitchFamily="34" charset="0"/>
              </a:rPr>
              <a:t>Leiskite dalyviams paimti įrankius į rankas ir išbandyti, kaip jie jais dirbti.</a:t>
            </a:r>
          </a:p>
          <a:p>
            <a:endParaRPr lang="en-GB" sz="1600" dirty="0">
              <a:latin typeface="Candara" panose="020E0502030303020204" pitchFamily="34" charset="0"/>
            </a:endParaRPr>
          </a:p>
          <a:p>
            <a:r>
              <a:rPr lang="en-GB" sz="1600" dirty="0">
                <a:latin typeface="Candara" panose="020E0502030303020204" pitchFamily="34" charset="0"/>
              </a:rPr>
              <a:t>Prieš pradedant pagrindinę veiklą, pademonstruokite keletą pagrindinių technikų:</a:t>
            </a:r>
          </a:p>
          <a:p>
            <a:pPr>
              <a:buFont typeface="Arial" panose="020B0604020202020204" pitchFamily="34" charset="0"/>
              <a:buChar char="•"/>
            </a:pPr>
            <a:r>
              <a:rPr lang="en-GB" sz="1600" dirty="0">
                <a:latin typeface="Candara" panose="020E0502030303020204" pitchFamily="34" charset="0"/>
              </a:rPr>
              <a:t> Molio ritinėjimas ir lyginimas</a:t>
            </a:r>
          </a:p>
          <a:p>
            <a:pPr>
              <a:buFont typeface="Arial" panose="020B0604020202020204" pitchFamily="34" charset="0"/>
              <a:buChar char="•"/>
            </a:pPr>
            <a:r>
              <a:rPr lang="en-GB" sz="1600" dirty="0">
                <a:latin typeface="Candara" panose="020E0502030303020204" pitchFamily="34" charset="0"/>
              </a:rPr>
              <a:t> Paprastų formų kūrimas suspaudžiant arba susukant</a:t>
            </a:r>
          </a:p>
          <a:p>
            <a:pPr>
              <a:buFont typeface="Arial" panose="020B0604020202020204" pitchFamily="34" charset="0"/>
              <a:buChar char="•"/>
            </a:pPr>
            <a:r>
              <a:rPr lang="en-GB" sz="1600" dirty="0">
                <a:latin typeface="Candara" panose="020E0502030303020204" pitchFamily="34" charset="0"/>
              </a:rPr>
              <a:t> Molio gabalėlių sujungimas su glazūra</a:t>
            </a:r>
          </a:p>
          <a:p>
            <a:pPr>
              <a:buFont typeface="Arial" panose="020B0604020202020204" pitchFamily="34" charset="0"/>
              <a:buChar char="•"/>
            </a:pPr>
            <a:r>
              <a:rPr lang="en-GB" sz="1600" dirty="0">
                <a:latin typeface="Candara" panose="020E0502030303020204" pitchFamily="34" charset="0"/>
              </a:rPr>
              <a:t> Paprastos paviršiaus tekstūros pridėjimas</a:t>
            </a:r>
          </a:p>
          <a:p>
            <a:r>
              <a:rPr lang="en-GB" sz="1600" dirty="0">
                <a:latin typeface="Candara" panose="020E0502030303020204" pitchFamily="34" charset="0"/>
              </a:rPr>
              <a:t>Demonstravimas turi būti trumpas ir įdomus. Įsitikinkite, kad visi jus mato, arba, jei grupė didelė, naudokite kamerą ir projektorių.</a:t>
            </a:r>
          </a:p>
        </p:txBody>
      </p:sp>
    </p:spTree>
    <p:extLst>
      <p:ext uri="{BB962C8B-B14F-4D97-AF65-F5344CB8AC3E}">
        <p14:creationId xmlns:p14="http://schemas.microsoft.com/office/powerpoint/2010/main" xmlns="" val="1266322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461624"/>
          </a:xfrm>
          <a:prstGeom prst="rect">
            <a:avLst/>
          </a:prstGeom>
          <a:solidFill>
            <a:srgbClr val="72BC59"/>
          </a:solidFill>
          <a:ln>
            <a:noFill/>
          </a:ln>
        </p:spPr>
        <p:txBody>
          <a:bodyPr spcFirstLastPara="1" wrap="square" lIns="91425" tIns="45700" rIns="91425" bIns="45700" anchor="t" anchorCtr="0">
            <a:spAutoFit/>
          </a:bodyPr>
          <a:lstStyle/>
          <a:p>
            <a:pPr algn="ctr"/>
            <a:r>
              <a:rPr lang="lt-LT" sz="2400" b="1" dirty="0" smtClean="0">
                <a:solidFill>
                  <a:schemeClr val="bg1"/>
                </a:solidFill>
                <a:latin typeface="Candara" pitchFamily="34" charset="0"/>
              </a:rPr>
              <a:t>Ačiū už jūsų dėmesį</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Partneriai</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7" name="16 - Εικόνα" descr="LT_Co-fundedbytheEU_RGB_POS.png"/>
          <p:cNvPicPr>
            <a:picLocks noChangeAspect="1"/>
          </p:cNvPicPr>
          <p:nvPr/>
        </p:nvPicPr>
        <p:blipFill>
          <a:blip r:embed="rId12"/>
          <a:stretch>
            <a:fillRect/>
          </a:stretch>
        </p:blipFill>
        <p:spPr>
          <a:xfrm>
            <a:off x="0" y="6229350"/>
            <a:ext cx="2628900" cy="628650"/>
          </a:xfrm>
          <a:prstGeom prst="rect">
            <a:avLst/>
          </a:prstGeom>
        </p:spPr>
      </p:pic>
      <p:pic>
        <p:nvPicPr>
          <p:cNvPr id="18" name="17 - Εικόνα" descr="cc-brand-1.png"/>
          <p:cNvPicPr>
            <a:picLocks noChangeAspect="1"/>
          </p:cNvPicPr>
          <p:nvPr/>
        </p:nvPicPr>
        <p:blipFill>
          <a:blip r:embed="rId13"/>
          <a:stretch>
            <a:fillRect/>
          </a:stretch>
        </p:blipFill>
        <p:spPr>
          <a:xfrm>
            <a:off x="10553700" y="6008759"/>
            <a:ext cx="1638300" cy="84924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2843</TotalTime>
  <Words>1054</Words>
  <Application>Microsoft Office PowerPoint</Application>
  <PresentationFormat>Προσαρμογή</PresentationFormat>
  <Paragraphs>86</Paragraphs>
  <Slides>9</Slides>
  <Notes>9</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docId:1B61FCAFA3E01C08C7216F5303FE1E54</cp:keywords>
  <cp:lastModifiedBy>Νικολέττα</cp:lastModifiedBy>
  <cp:revision>6</cp:revision>
  <dcterms:created xsi:type="dcterms:W3CDTF">2024-06-10T15:48:53Z</dcterms:created>
  <dcterms:modified xsi:type="dcterms:W3CDTF">2026-04-27T08:20:51Z</dcterms:modified>
</cp:coreProperties>
</file>