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68" r:id="rId2"/>
    <p:sldId id="269" r:id="rId3"/>
    <p:sldId id="262" r:id="rId4"/>
    <p:sldId id="263" r:id="rId5"/>
    <p:sldId id="264" r:id="rId6"/>
    <p:sldId id="270"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0" roundtripDataSignature="AMtx7mgmdC1hukAFPgg8jXsYh+4JQgTb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D0361-9E3D-4F64-9270-EEA6D50CC222}" v="7" dt="2026-01-12T14:23:30.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7"/>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addSld delSld modSld">
      <pc:chgData name="Nijolė Butkevičienė" userId="71ab2797-8547-484b-bd93-0617b24d964c" providerId="ADAL" clId="{6F86FD42-C63E-43C3-AD3F-93F4AB532842}" dt="2026-01-12T14:23:30.840" v="10"/>
      <pc:docMkLst>
        <pc:docMk/>
      </pc:docMkLst>
      <pc:sldChg chg="del">
        <pc:chgData name="Nijolė Butkevičienė" userId="71ab2797-8547-484b-bd93-0617b24d964c" providerId="ADAL" clId="{6F86FD42-C63E-43C3-AD3F-93F4AB532842}" dt="2026-01-12T14:19:04.680" v="2" actId="47"/>
        <pc:sldMkLst>
          <pc:docMk/>
          <pc:sldMk cId="0" sldId="256"/>
        </pc:sldMkLst>
      </pc:sldChg>
      <pc:sldChg chg="del">
        <pc:chgData name="Nijolė Butkevičienė" userId="71ab2797-8547-484b-bd93-0617b24d964c" providerId="ADAL" clId="{6F86FD42-C63E-43C3-AD3F-93F4AB532842}" dt="2026-01-12T14:19:31.357" v="5" actId="47"/>
        <pc:sldMkLst>
          <pc:docMk/>
          <pc:sldMk cId="0" sldId="257"/>
        </pc:sldMkLst>
      </pc:sldChg>
      <pc:sldChg chg="addSp modSp mod">
        <pc:chgData name="Nijolė Butkevičienė" userId="71ab2797-8547-484b-bd93-0617b24d964c" providerId="ADAL" clId="{6F86FD42-C63E-43C3-AD3F-93F4AB532842}" dt="2026-01-12T14:22:36.463" v="8"/>
        <pc:sldMkLst>
          <pc:docMk/>
          <pc:sldMk cId="0" sldId="262"/>
        </pc:sldMkLst>
        <pc:spChg chg="mod">
          <ac:chgData name="Nijolė Butkevičienė" userId="71ab2797-8547-484b-bd93-0617b24d964c" providerId="ADAL" clId="{6F86FD42-C63E-43C3-AD3F-93F4AB532842}" dt="2026-01-12T14:22:34.018" v="7" actId="14100"/>
          <ac:spMkLst>
            <pc:docMk/>
            <pc:sldMk cId="0" sldId="262"/>
            <ac:spMk id="142" creationId="{00000000-0000-0000-0000-000000000000}"/>
          </ac:spMkLst>
        </pc:spChg>
        <pc:picChg chg="add mod">
          <ac:chgData name="Nijolė Butkevičienė" userId="71ab2797-8547-484b-bd93-0617b24d964c" providerId="ADAL" clId="{6F86FD42-C63E-43C3-AD3F-93F4AB532842}" dt="2026-01-12T14:22:36.463" v="8"/>
          <ac:picMkLst>
            <pc:docMk/>
            <pc:sldMk cId="0" sldId="262"/>
            <ac:picMk id="2" creationId="{5502CE73-7644-FA52-4903-D7972EB24809}"/>
          </ac:picMkLst>
        </pc:picChg>
      </pc:sldChg>
      <pc:sldChg chg="addSp modSp mod">
        <pc:chgData name="Nijolė Butkevičienė" userId="71ab2797-8547-484b-bd93-0617b24d964c" providerId="ADAL" clId="{6F86FD42-C63E-43C3-AD3F-93F4AB532842}" dt="2026-01-12T14:23:30.840" v="10"/>
        <pc:sldMkLst>
          <pc:docMk/>
          <pc:sldMk cId="0" sldId="263"/>
        </pc:sldMkLst>
        <pc:spChg chg="mod">
          <ac:chgData name="Nijolė Butkevičienė" userId="71ab2797-8547-484b-bd93-0617b24d964c" providerId="ADAL" clId="{6F86FD42-C63E-43C3-AD3F-93F4AB532842}" dt="2026-01-12T14:23:16.976" v="9" actId="14100"/>
          <ac:spMkLst>
            <pc:docMk/>
            <pc:sldMk cId="0" sldId="263"/>
            <ac:spMk id="151" creationId="{00000000-0000-0000-0000-000000000000}"/>
          </ac:spMkLst>
        </pc:spChg>
        <pc:picChg chg="add mod">
          <ac:chgData name="Nijolė Butkevičienė" userId="71ab2797-8547-484b-bd93-0617b24d964c" providerId="ADAL" clId="{6F86FD42-C63E-43C3-AD3F-93F4AB532842}" dt="2026-01-12T14:23:30.840" v="10"/>
          <ac:picMkLst>
            <pc:docMk/>
            <pc:sldMk cId="0" sldId="263"/>
            <ac:picMk id="2" creationId="{632285CC-0D0E-5AC5-E325-3879B7DED071}"/>
          </ac:picMkLst>
        </pc:picChg>
      </pc:sldChg>
      <pc:sldChg chg="modSp add">
        <pc:chgData name="Nijolė Butkevičienė" userId="71ab2797-8547-484b-bd93-0617b24d964c" providerId="ADAL" clId="{6F86FD42-C63E-43C3-AD3F-93F4AB532842}" dt="2026-01-12T14:19:23.258" v="4"/>
        <pc:sldMkLst>
          <pc:docMk/>
          <pc:sldMk cId="0" sldId="268"/>
        </pc:sldMkLst>
        <pc:spChg chg="mod">
          <ac:chgData name="Nijolė Butkevičienė" userId="71ab2797-8547-484b-bd93-0617b24d964c" providerId="ADAL" clId="{6F86FD42-C63E-43C3-AD3F-93F4AB532842}" dt="2026-01-12T14:19:23.258" v="4"/>
          <ac:spMkLst>
            <pc:docMk/>
            <pc:sldMk cId="0" sldId="268"/>
            <ac:spMk id="85" creationId="{00000000-0000-0000-0000-000000000000}"/>
          </ac:spMkLst>
        </pc:spChg>
      </pc:sldChg>
      <pc:sldChg chg="modSp add">
        <pc:chgData name="Nijolė Butkevičienė" userId="71ab2797-8547-484b-bd93-0617b24d964c" providerId="ADAL" clId="{6F86FD42-C63E-43C3-AD3F-93F4AB532842}" dt="2026-01-12T14:19:42.774" v="6"/>
        <pc:sldMkLst>
          <pc:docMk/>
          <pc:sldMk cId="0" sldId="269"/>
        </pc:sldMkLst>
        <pc:spChg chg="mod">
          <ac:chgData name="Nijolė Butkevičienė" userId="71ab2797-8547-484b-bd93-0617b24d964c" providerId="ADAL" clId="{6F86FD42-C63E-43C3-AD3F-93F4AB532842}" dt="2026-01-12T14:19:42.774" v="6"/>
          <ac:spMkLst>
            <pc:docMk/>
            <pc:sldMk cId="0" sldId="269"/>
            <ac:spMk id="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24d98dd38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324d98dd38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24d98dd38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324d98dd38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GB" sz="2800" b="1" dirty="0">
                <a:solidFill>
                  <a:srgbClr val="FFFFFF"/>
                </a:solidFill>
                <a:latin typeface="Candara"/>
                <a:ea typeface="Candara"/>
                <a:cs typeface="Candara"/>
                <a:sym typeface="Candara"/>
              </a:rPr>
              <a:t>MOKYMŲ PROGRAMA</a:t>
            </a: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r>
              <a:rPr lang="en-GB" sz="2800" b="1" dirty="0">
                <a:solidFill>
                  <a:srgbClr val="FFFFFF"/>
                </a:solidFill>
                <a:latin typeface="Candara"/>
                <a:ea typeface="Candara"/>
                <a:cs typeface="Candara"/>
                <a:sym typeface="Candara"/>
              </a:rPr>
              <a:t>MOKYMOSI MODULIS 2: </a:t>
            </a:r>
            <a:r>
              <a:rPr lang="en-GB" sz="2800" b="1" dirty="0" err="1">
                <a:solidFill>
                  <a:srgbClr val="FFFFFF"/>
                </a:solidFill>
                <a:latin typeface="Candara"/>
                <a:ea typeface="Candara"/>
                <a:cs typeface="Candara"/>
                <a:sym typeface="Candara"/>
              </a:rPr>
              <a:t>Kūrybiškumas</a:t>
            </a:r>
            <a:r>
              <a:rPr lang="en-GB" sz="2800" b="1" dirty="0">
                <a:solidFill>
                  <a:srgbClr val="FFFFFF"/>
                </a:solidFill>
                <a:latin typeface="Candara"/>
                <a:ea typeface="Candara"/>
                <a:cs typeface="Candara"/>
                <a:sym typeface="Candara"/>
              </a:rPr>
              <a:t> ir </a:t>
            </a:r>
            <a:r>
              <a:rPr lang="en-GB" sz="2800" b="1" dirty="0" err="1">
                <a:solidFill>
                  <a:srgbClr val="FFFFFF"/>
                </a:solidFill>
                <a:latin typeface="Candara"/>
                <a:ea typeface="Candara"/>
                <a:cs typeface="Candara"/>
                <a:sym typeface="Candara"/>
              </a:rPr>
              <a:t>ekologiškas</a:t>
            </a:r>
            <a:r>
              <a:rPr lang="en-GB" sz="2800" b="1" dirty="0">
                <a:solidFill>
                  <a:srgbClr val="FFFFFF"/>
                </a:solidFill>
                <a:latin typeface="Candara"/>
                <a:ea typeface="Candara"/>
                <a:cs typeface="Candara"/>
                <a:sym typeface="Candara"/>
              </a:rPr>
              <a:t> </a:t>
            </a:r>
            <a:r>
              <a:rPr lang="en-GB" sz="2800" b="1" dirty="0" err="1">
                <a:solidFill>
                  <a:srgbClr val="FFFFFF"/>
                </a:solidFill>
                <a:latin typeface="Candara"/>
                <a:ea typeface="Candara"/>
                <a:cs typeface="Candara"/>
                <a:sym typeface="Candara"/>
              </a:rPr>
              <a:t>dizainas</a:t>
            </a:r>
            <a:r>
              <a:rPr lang="en-GB" sz="2800" b="1" dirty="0">
                <a:solidFill>
                  <a:srgbClr val="FFFFFF"/>
                </a:solidFill>
                <a:latin typeface="Candara"/>
                <a:ea typeface="Candara"/>
                <a:cs typeface="Candara"/>
                <a:sym typeface="Candara"/>
              </a:rPr>
              <a:t> per </a:t>
            </a:r>
            <a:r>
              <a:rPr lang="en-GB" sz="2800" b="1" dirty="0" err="1">
                <a:solidFill>
                  <a:srgbClr val="FFFFFF"/>
                </a:solidFill>
                <a:latin typeface="Candara"/>
                <a:ea typeface="Candara"/>
                <a:cs typeface="Candara"/>
                <a:sym typeface="Candara"/>
              </a:rPr>
              <a:t>keramikos</a:t>
            </a:r>
            <a:r>
              <a:rPr lang="en-GB" sz="2800" b="1" dirty="0">
                <a:solidFill>
                  <a:srgbClr val="FFFFFF"/>
                </a:solidFill>
                <a:latin typeface="Candara"/>
                <a:ea typeface="Candara"/>
                <a:cs typeface="Candara"/>
                <a:sym typeface="Candara"/>
              </a:rPr>
              <a:t> </a:t>
            </a:r>
            <a:r>
              <a:rPr lang="en-GB" sz="2800" b="1" dirty="0" err="1">
                <a:solidFill>
                  <a:srgbClr val="FFFFFF"/>
                </a:solidFill>
                <a:latin typeface="Candara"/>
                <a:ea typeface="Candara"/>
                <a:cs typeface="Candara"/>
                <a:sym typeface="Candara"/>
              </a:rPr>
              <a:t>meną</a:t>
            </a:r>
            <a:r>
              <a:rPr lang="en-GB" sz="2800" b="1" dirty="0">
                <a:solidFill>
                  <a:srgbClr val="FFFFFF"/>
                </a:solidFill>
                <a:latin typeface="Candara"/>
                <a:ea typeface="Candara"/>
                <a:cs typeface="Candara"/>
                <a:sym typeface="Candara"/>
              </a:rPr>
              <a:t> ir </a:t>
            </a:r>
            <a:r>
              <a:rPr lang="en-GB" sz="2800" b="1" dirty="0" err="1">
                <a:solidFill>
                  <a:srgbClr val="FFFFFF"/>
                </a:solidFill>
                <a:latin typeface="Candara"/>
                <a:ea typeface="Candara"/>
                <a:cs typeface="Candara"/>
                <a:sym typeface="Candara"/>
              </a:rPr>
              <a:t>paveldą</a:t>
            </a:r>
            <a:endParaRPr lang="en-GB" sz="2800" b="1" dirty="0">
              <a:solidFill>
                <a:srgbClr val="FFFFFF"/>
              </a:solidFill>
              <a:latin typeface="Candara"/>
              <a:ea typeface="Candara"/>
              <a:cs typeface="Candara"/>
              <a:sym typeface="Candara"/>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859075" y="2074775"/>
            <a:ext cx="10643700" cy="1231066"/>
          </a:xfrm>
          <a:prstGeom prst="rect">
            <a:avLst/>
          </a:prstGeom>
          <a:noFill/>
          <a:ln>
            <a:noFill/>
          </a:ln>
        </p:spPr>
        <p:txBody>
          <a:bodyPr spcFirstLastPara="1" wrap="square" lIns="91425" tIns="45700" rIns="91425" bIns="45700" anchor="t" anchorCtr="0">
            <a:spAutoFit/>
          </a:bodyPr>
          <a:lstStyle/>
          <a:p>
            <a:pPr lvl="0" algn="ctr">
              <a:spcBef>
                <a:spcPts val="1200"/>
              </a:spcBef>
              <a:buSzPts val="2800"/>
            </a:pPr>
            <a:r>
              <a:rPr lang="lt-LT" sz="3200" b="1" dirty="0">
                <a:solidFill>
                  <a:schemeClr val="lt1"/>
                </a:solidFill>
                <a:latin typeface="Candara"/>
                <a:ea typeface="Candara"/>
                <a:cs typeface="Candara"/>
                <a:sym typeface="Candara"/>
              </a:rPr>
              <a:t>2 PAMOKA: Funkcionalaus objekto, įkvėpto vietos keramikos paveldo, projektavimas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9" name="Google Shape;139;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9"/>
          <p:cNvSpPr txBox="1"/>
          <p:nvPr/>
        </p:nvSpPr>
        <p:spPr>
          <a:xfrm>
            <a:off x="0" y="89588"/>
            <a:ext cx="10911000" cy="461624"/>
          </a:xfrm>
          <a:prstGeom prst="rect">
            <a:avLst/>
          </a:prstGeom>
          <a:noFill/>
          <a:ln>
            <a:noFill/>
          </a:ln>
        </p:spPr>
        <p:txBody>
          <a:bodyPr spcFirstLastPara="1" wrap="square" lIns="91425" tIns="45700" rIns="91425" bIns="45700" anchor="t" anchorCtr="0">
            <a:spAutoFit/>
          </a:bodyPr>
          <a:lstStyle/>
          <a:p>
            <a:pPr marL="457200" lvl="1">
              <a:buSzPts val="2800"/>
            </a:pPr>
            <a:r>
              <a:rPr lang="en-GB" sz="2400" b="1" dirty="0">
                <a:solidFill>
                  <a:schemeClr val="bg1"/>
                </a:solidFill>
                <a:latin typeface="Candara" panose="020E0502030303020204" pitchFamily="34" charset="0"/>
              </a:rPr>
              <a:t>Kūrybinė veikla: funkcionalaus objekto projektavimas ir formavimas iš molio</a:t>
            </a:r>
          </a:p>
        </p:txBody>
      </p:sp>
      <p:sp>
        <p:nvSpPr>
          <p:cNvPr id="142" name="Google Shape;142;p9"/>
          <p:cNvSpPr txBox="1"/>
          <p:nvPr/>
        </p:nvSpPr>
        <p:spPr>
          <a:xfrm>
            <a:off x="484050" y="973650"/>
            <a:ext cx="6452327" cy="6247824"/>
          </a:xfrm>
          <a:prstGeom prst="rect">
            <a:avLst/>
          </a:prstGeom>
          <a:noFill/>
          <a:ln>
            <a:noFill/>
          </a:ln>
        </p:spPr>
        <p:txBody>
          <a:bodyPr spcFirstLastPara="1" wrap="square" lIns="91425" tIns="45700" rIns="91425" bIns="45700" anchor="t" anchorCtr="0">
            <a:spAutoFit/>
          </a:bodyPr>
          <a:lstStyle/>
          <a:p>
            <a:r>
              <a:rPr lang="en-GB" sz="1600" b="1" dirty="0">
                <a:latin typeface="Candara" panose="020E0502030303020204" pitchFamily="34" charset="0"/>
              </a:rPr>
              <a:t>Tikslas</a:t>
            </a:r>
            <a:r>
              <a:rPr lang="en-GB" sz="1600" dirty="0">
                <a:latin typeface="Candara" panose="020E0502030303020204" pitchFamily="34" charset="0"/>
              </a:rPr>
              <a:t/>
            </a:r>
            <a:br>
              <a:rPr lang="en-GB" sz="1600" dirty="0">
                <a:latin typeface="Candara" panose="020E0502030303020204" pitchFamily="34" charset="0"/>
              </a:rPr>
            </a:br>
            <a:r>
              <a:rPr lang="en-GB" sz="1600" dirty="0">
                <a:latin typeface="Candara" panose="020E0502030303020204" pitchFamily="34" charset="0"/>
              </a:rPr>
              <a:t>Šioje užsiėmimo dalyje mokiniai pradės formuoti savo funkcionalų keramikos objektą – puodelį, dubenėlį ar mažą vazą – įkvėpti tradicinės </a:t>
            </a:r>
            <a:r>
              <a:rPr lang="en-GB" sz="1600" dirty="0" err="1">
                <a:latin typeface="Candara" panose="020E0502030303020204" pitchFamily="34" charset="0"/>
              </a:rPr>
              <a:t>Narvos </a:t>
            </a:r>
            <a:r>
              <a:rPr lang="en-GB" sz="1600" dirty="0">
                <a:latin typeface="Candara" panose="020E0502030303020204" pitchFamily="34" charset="0"/>
              </a:rPr>
              <a:t>kultūros keramikos. Tikslas – sujungti istorines nuorodas su asmenine kūrybiškumu ir gilinti supratimą apie formą, funkciją ir reikšmę keramikos dizaino srityje.</a:t>
            </a:r>
          </a:p>
          <a:p>
            <a:endParaRPr lang="en-GB" sz="1600" dirty="0">
              <a:latin typeface="Candara" panose="020E0502030303020204" pitchFamily="34" charset="0"/>
            </a:endParaRPr>
          </a:p>
          <a:p>
            <a:r>
              <a:rPr lang="en-GB" sz="1600" b="1" dirty="0">
                <a:latin typeface="Candara" panose="020E0502030303020204" pitchFamily="34" charset="0"/>
              </a:rPr>
              <a:t>Reikalingos medžiagos</a:t>
            </a:r>
            <a:endParaRPr lang="en-GB" sz="1600" dirty="0">
              <a:latin typeface="Candara" panose="020E0502030303020204" pitchFamily="34" charset="0"/>
            </a:endParaRPr>
          </a:p>
          <a:p>
            <a:pPr marL="285750" indent="-285750">
              <a:buFont typeface="Arial" panose="020B0604020202020204" pitchFamily="34" charset="0"/>
              <a:buChar char="•"/>
            </a:pPr>
            <a:r>
              <a:rPr lang="en-GB" sz="1600" dirty="0">
                <a:latin typeface="Candara" panose="020E0502030303020204" pitchFamily="34" charset="0"/>
              </a:rPr>
              <a:t>Molis (tinkamas rankiniam lipdymui)</a:t>
            </a:r>
          </a:p>
          <a:p>
            <a:pPr marL="285750" indent="-285750">
              <a:buFont typeface="Arial" panose="020B0604020202020204" pitchFamily="34" charset="0"/>
              <a:buChar char="•"/>
            </a:pPr>
            <a:r>
              <a:rPr lang="en-GB" sz="1600" dirty="0">
                <a:latin typeface="Candara" panose="020E0502030303020204" pitchFamily="34" charset="0"/>
              </a:rPr>
              <a:t>Pagrindiniai keramikos įrankiai: mediniai šablonai, kilpos, </a:t>
            </a:r>
            <a:r>
              <a:rPr lang="en-GB" sz="1600" dirty="0" err="1">
                <a:latin typeface="Candara" panose="020E0502030303020204" pitchFamily="34" charset="0"/>
              </a:rPr>
              <a:t>modeliavimo </a:t>
            </a:r>
            <a:r>
              <a:rPr lang="en-GB" sz="1600" dirty="0">
                <a:latin typeface="Candara" panose="020E0502030303020204" pitchFamily="34" charset="0"/>
              </a:rPr>
              <a:t>lazdelės, kempinės</a:t>
            </a:r>
          </a:p>
          <a:p>
            <a:pPr marL="285750" indent="-285750">
              <a:buFont typeface="Arial" panose="020B0604020202020204" pitchFamily="34" charset="0"/>
              <a:buChar char="•"/>
            </a:pPr>
            <a:r>
              <a:rPr lang="en-GB" sz="1600" dirty="0">
                <a:latin typeface="Candara" panose="020E0502030303020204" pitchFamily="34" charset="0"/>
              </a:rPr>
              <a:t>Natūralios medžiagos (pvz., džiovinti augalai, kriauklės) tekstūrai ir dekoravimui</a:t>
            </a:r>
          </a:p>
          <a:p>
            <a:pPr marL="285750" indent="-285750">
              <a:buFont typeface="Arial" panose="020B0604020202020204" pitchFamily="34" charset="0"/>
              <a:buChar char="•"/>
            </a:pPr>
            <a:r>
              <a:rPr lang="en-GB" sz="1600" dirty="0">
                <a:latin typeface="Candara" panose="020E0502030303020204" pitchFamily="34" charset="0"/>
              </a:rPr>
              <a:t>Eskizavimo popierius ir pieštukai (jei reikia, greitiems eskizams)</a:t>
            </a:r>
          </a:p>
          <a:p>
            <a:pPr marL="285750" indent="-285750">
              <a:buFont typeface="Arial" panose="020B0604020202020204" pitchFamily="34" charset="0"/>
              <a:buChar char="•"/>
            </a:pPr>
            <a:r>
              <a:rPr lang="en-GB" sz="1600" dirty="0">
                <a:latin typeface="Candara" panose="020E0502030303020204" pitchFamily="34" charset="0"/>
              </a:rPr>
              <a:t>Prijuostės arba apsauginiai apdangalai</a:t>
            </a:r>
          </a:p>
          <a:p>
            <a:pPr marL="285750" indent="-285750">
              <a:buFont typeface="Arial" panose="020B0604020202020204" pitchFamily="34" charset="0"/>
              <a:buChar char="•"/>
            </a:pPr>
            <a:r>
              <a:rPr lang="en-GB" sz="1600" dirty="0">
                <a:latin typeface="Candara" panose="020E0502030303020204" pitchFamily="34" charset="0"/>
              </a:rPr>
              <a:t>Vandens dubenys, lentos arba kilimėliai darbui</a:t>
            </a:r>
          </a:p>
          <a:p>
            <a:endParaRPr lang="en-GB" sz="1600" dirty="0">
              <a:latin typeface="Candara" panose="020E0502030303020204" pitchFamily="34" charset="0"/>
            </a:endParaRPr>
          </a:p>
          <a:p>
            <a:r>
              <a:rPr lang="en-GB" sz="1600" b="1" dirty="0">
                <a:latin typeface="Candara" panose="020E0502030303020204" pitchFamily="34" charset="0"/>
              </a:rPr>
              <a:t>Instrukcijos ir metodika:</a:t>
            </a:r>
            <a:endParaRPr lang="en-GB" sz="1600" dirty="0">
              <a:latin typeface="Candara" panose="020E0502030303020204" pitchFamily="34" charset="0"/>
            </a:endParaRPr>
          </a:p>
          <a:p>
            <a:r>
              <a:rPr lang="en-GB" sz="1600" dirty="0">
                <a:latin typeface="Candara" panose="020E0502030303020204" pitchFamily="34" charset="0"/>
              </a:rPr>
              <a:t>Pradėkite nuo to, kad paraginkite dalyvius prisiminti </a:t>
            </a:r>
            <a:r>
              <a:rPr lang="en-GB" sz="1600" dirty="0" err="1">
                <a:latin typeface="Candara" panose="020E0502030303020204" pitchFamily="34" charset="0"/>
              </a:rPr>
              <a:t>Narvos </a:t>
            </a:r>
            <a:r>
              <a:rPr lang="en-GB" sz="1600" dirty="0">
                <a:latin typeface="Candara" panose="020E0502030303020204" pitchFamily="34" charset="0"/>
              </a:rPr>
              <a:t>kultūros keramikos ypatumus:</a:t>
            </a:r>
          </a:p>
          <a:p>
            <a:pPr marL="285750" indent="-285750">
              <a:buFont typeface="Arial" panose="020B0604020202020204" pitchFamily="34" charset="0"/>
              <a:buChar char="•"/>
            </a:pPr>
            <a:r>
              <a:rPr lang="en-GB" sz="1600" dirty="0">
                <a:latin typeface="Candara" panose="020E0502030303020204" pitchFamily="34" charset="0"/>
              </a:rPr>
              <a:t>Stori sieneliai</a:t>
            </a:r>
          </a:p>
          <a:p>
            <a:pPr marL="285750" indent="-285750">
              <a:buFont typeface="Arial" panose="020B0604020202020204" pitchFamily="34" charset="0"/>
              <a:buChar char="•"/>
            </a:pPr>
            <a:r>
              <a:rPr lang="en-GB" sz="1600" dirty="0">
                <a:latin typeface="Candara" panose="020E0502030303020204" pitchFamily="34" charset="0"/>
              </a:rPr>
              <a:t>Paprastos, funkcionalios formos</a:t>
            </a:r>
          </a:p>
          <a:p>
            <a:pPr marL="285750" indent="-285750">
              <a:buFont typeface="Arial" panose="020B0604020202020204" pitchFamily="34" charset="0"/>
              <a:buChar char="•"/>
            </a:pPr>
            <a:r>
              <a:rPr lang="en-GB" sz="1600" dirty="0">
                <a:latin typeface="Candara" panose="020E0502030303020204" pitchFamily="34" charset="0"/>
              </a:rPr>
              <a:t>Rankomis spaudžiamos tekstūros (pirštų galiukai, šukos formos raštai, duobutės)</a:t>
            </a:r>
          </a:p>
          <a:p>
            <a:pPr marL="285750" indent="-285750">
              <a:buFont typeface="Arial" panose="020B0604020202020204" pitchFamily="34" charset="0"/>
              <a:buChar char="•"/>
            </a:pPr>
            <a:r>
              <a:rPr lang="en-GB" sz="1600" dirty="0">
                <a:latin typeface="Candara" panose="020E0502030303020204" pitchFamily="34" charset="0"/>
              </a:rPr>
              <a:t>Į molį įmaišytos natūralios medžiagos</a:t>
            </a:r>
          </a:p>
        </p:txBody>
      </p:sp>
      <p:pic>
        <p:nvPicPr>
          <p:cNvPr id="2" name="Google Shape;144;p9">
            <a:extLst>
              <a:ext uri="{FF2B5EF4-FFF2-40B4-BE49-F238E27FC236}">
                <a16:creationId xmlns:a16="http://schemas.microsoft.com/office/drawing/2014/main" xmlns="" id="{5502CE73-7644-FA52-4903-D7972EB24809}"/>
              </a:ext>
            </a:extLst>
          </p:cNvPr>
          <p:cNvPicPr preferRelativeResize="0"/>
          <p:nvPr/>
        </p:nvPicPr>
        <p:blipFill>
          <a:blip r:embed="rId4">
            <a:alphaModFix/>
          </a:blip>
          <a:stretch>
            <a:fillRect/>
          </a:stretch>
        </p:blipFill>
        <p:spPr>
          <a:xfrm>
            <a:off x="7688800" y="1090599"/>
            <a:ext cx="3957373" cy="5276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324d98dd386_0_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8" name="Google Shape;148;g324d98dd386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324d98dd386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g324d98dd386_0_18"/>
          <p:cNvSpPr txBox="1"/>
          <p:nvPr/>
        </p:nvSpPr>
        <p:spPr>
          <a:xfrm>
            <a:off x="0" y="89588"/>
            <a:ext cx="10911000" cy="461624"/>
          </a:xfrm>
          <a:prstGeom prst="rect">
            <a:avLst/>
          </a:prstGeom>
          <a:noFill/>
          <a:ln>
            <a:noFill/>
          </a:ln>
        </p:spPr>
        <p:txBody>
          <a:bodyPr spcFirstLastPara="1" wrap="square" lIns="91425" tIns="45700" rIns="91425" bIns="45700" anchor="t" anchorCtr="0">
            <a:spAutoFit/>
          </a:bodyPr>
          <a:lstStyle/>
          <a:p>
            <a:pPr marL="457200" lvl="1">
              <a:buSzPts val="2800"/>
            </a:pPr>
            <a:r>
              <a:rPr lang="en-GB" sz="2400" b="1" dirty="0">
                <a:solidFill>
                  <a:schemeClr val="bg1"/>
                </a:solidFill>
                <a:latin typeface="Candara" panose="020E0502030303020204" pitchFamily="34" charset="0"/>
              </a:rPr>
              <a:t>Kūrybinė veikla: funkcionalaus objekto projektavimas ir formavimas iš molio</a:t>
            </a:r>
          </a:p>
        </p:txBody>
      </p:sp>
      <p:sp>
        <p:nvSpPr>
          <p:cNvPr id="151" name="Google Shape;151;g324d98dd386_0_18"/>
          <p:cNvSpPr txBox="1"/>
          <p:nvPr/>
        </p:nvSpPr>
        <p:spPr>
          <a:xfrm>
            <a:off x="484050" y="973650"/>
            <a:ext cx="6909527" cy="5509160"/>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Leiskite mokiniams pasirinkti, kokį daiktą jie nori sukurti – kažką, ką galėtų naudoti kasdieniame gyvenime. Tai gali būti puodelis, iš kurio jie mėgsta gerti arbatą, dubuo virtuvėje arba vaza ant palangės. Paprašykite jų pagalvoti ne tik apie daikto išvaizdą, bet ir apie tai:</a:t>
            </a:r>
          </a:p>
          <a:p>
            <a:pPr>
              <a:buFont typeface="Arial" panose="020B0604020202020204" pitchFamily="34" charset="0"/>
              <a:buChar char="•"/>
            </a:pPr>
            <a:r>
              <a:rPr lang="en-GB" sz="1600" dirty="0">
                <a:latin typeface="Candara" panose="020E0502030303020204" pitchFamily="34" charset="0"/>
              </a:rPr>
              <a:t> Kokį vaidmenį jis atliks jų namuose ar gyvenime?</a:t>
            </a:r>
          </a:p>
          <a:p>
            <a:pPr>
              <a:buFont typeface="Arial" panose="020B0604020202020204" pitchFamily="34" charset="0"/>
              <a:buChar char="•"/>
            </a:pPr>
            <a:r>
              <a:rPr lang="en-GB" sz="1600" dirty="0">
                <a:latin typeface="Candara" panose="020E0502030303020204" pitchFamily="34" charset="0"/>
              </a:rPr>
              <a:t> Kokią žinią ar emociją jie nori perteikti?</a:t>
            </a:r>
          </a:p>
          <a:p>
            <a:pPr>
              <a:buFont typeface="Arial" panose="020B0604020202020204" pitchFamily="34" charset="0"/>
              <a:buChar char="•"/>
            </a:pPr>
            <a:r>
              <a:rPr lang="en-GB" sz="1600" dirty="0">
                <a:latin typeface="Candara" panose="020E0502030303020204" pitchFamily="34" charset="0"/>
              </a:rPr>
              <a:t> Kaip jie galėtų tradicijas ir asmeniškumą įtraukti į objekto formą ir dekoravimą?</a:t>
            </a:r>
          </a:p>
          <a:p>
            <a:endParaRPr lang="ru-RU" sz="1600" b="1" dirty="0">
              <a:latin typeface="Candara" panose="020E0502030303020204" pitchFamily="34" charset="0"/>
            </a:endParaRPr>
          </a:p>
          <a:p>
            <a:r>
              <a:rPr lang="en-GB" sz="1600" b="1" dirty="0">
                <a:latin typeface="Candara" panose="020E0502030303020204" pitchFamily="34" charset="0"/>
              </a:rPr>
              <a:t>Rankų darbo gairės:</a:t>
            </a:r>
            <a:endParaRPr lang="en-GB" sz="1600" dirty="0">
              <a:latin typeface="Candara" panose="020E0502030303020204" pitchFamily="34" charset="0"/>
            </a:endParaRPr>
          </a:p>
          <a:p>
            <a:r>
              <a:rPr lang="en-GB" sz="1600" dirty="0">
                <a:latin typeface="Candara" panose="020E0502030303020204" pitchFamily="34" charset="0"/>
              </a:rPr>
              <a:t>Naudokite tik rankų darbo technikas (be keramikos rato), kad išliktumėte artimi senoviniams metodams. Padėkite dalyviams dirbti lėtai ir atidžiai, sutelkiant dėmesį į storų sienelių formavimą, kad atspindėtų Narvos stiliaus keramikos tvirtumą. Skatinkite juos įspausti raštus ar tekstūras naudodami paprastus įrankius, pirštus ar gamtos elementus – lapus, šakeles, sėklas – kurie atspindi ekologiško dizaino principus.</a:t>
            </a:r>
          </a:p>
          <a:p>
            <a:pPr>
              <a:buFont typeface="Arial" panose="020B0604020202020204" pitchFamily="34" charset="0"/>
              <a:buChar char="•"/>
            </a:pPr>
            <a:endParaRPr lang="ru-RU" sz="1600" dirty="0">
              <a:latin typeface="Candara" panose="020E0502030303020204" pitchFamily="34" charset="0"/>
            </a:endParaRPr>
          </a:p>
          <a:p>
            <a:r>
              <a:rPr lang="en-GB" sz="1600" dirty="0">
                <a:latin typeface="Candara" panose="020E0502030303020204" pitchFamily="34" charset="0"/>
              </a:rPr>
              <a:t>Priminkite dalyviams, kad netobulumai yra rankų darbo žavesio dalis ir kad procesas yra toks pat svarbus kaip ir rezultatas. Vaikščiokite aplink, teikite techninę pagalbą, padėkite saugiai sujungti dalis ir skatinkite eksperimentuoti.</a:t>
            </a:r>
          </a:p>
          <a:p>
            <a:r>
              <a:rPr lang="en-GB" sz="1600" dirty="0">
                <a:latin typeface="Candara" panose="020E0502030303020204" pitchFamily="34" charset="0"/>
              </a:rPr>
              <a:t>Sukurkite šiltą, palankią aplinką, kurioje kiekvieno žmogaus unikalus požiūris yra sveikintinas ir gerbiamas.</a:t>
            </a:r>
          </a:p>
        </p:txBody>
      </p:sp>
      <p:pic>
        <p:nvPicPr>
          <p:cNvPr id="2" name="Google Shape;154;g324d98dd386_0_18">
            <a:extLst>
              <a:ext uri="{FF2B5EF4-FFF2-40B4-BE49-F238E27FC236}">
                <a16:creationId xmlns:a16="http://schemas.microsoft.com/office/drawing/2014/main" xmlns="" id="{632285CC-0D0E-5AC5-E325-3879B7DED071}"/>
              </a:ext>
            </a:extLst>
          </p:cNvPr>
          <p:cNvPicPr preferRelativeResize="0"/>
          <p:nvPr/>
        </p:nvPicPr>
        <p:blipFill>
          <a:blip r:embed="rId4">
            <a:alphaModFix/>
          </a:blip>
          <a:stretch>
            <a:fillRect/>
          </a:stretch>
        </p:blipFill>
        <p:spPr>
          <a:xfrm>
            <a:off x="7665050" y="1109549"/>
            <a:ext cx="3930924" cy="52412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324d98dd386_0_3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7" name="Google Shape;157;g324d98dd386_0_32"/>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g324d98dd386_0_32"/>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g324d98dd386_0_32"/>
          <p:cNvSpPr txBox="1"/>
          <p:nvPr/>
        </p:nvSpPr>
        <p:spPr>
          <a:xfrm>
            <a:off x="436825" y="89600"/>
            <a:ext cx="9959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t-EE" sz="2400" b="1" i="0" u="none" strike="noStrike" cap="none" dirty="0" err="1">
                <a:solidFill>
                  <a:schemeClr val="lt1"/>
                </a:solidFill>
                <a:latin typeface="Candara"/>
                <a:ea typeface="Candara"/>
                <a:cs typeface="Candara"/>
                <a:sym typeface="Candara"/>
              </a:rPr>
              <a:t>Dalijimasis </a:t>
            </a:r>
            <a:r>
              <a:rPr lang="et-EE" sz="2400" b="1" i="0" u="none" strike="noStrike" cap="none" dirty="0">
                <a:solidFill>
                  <a:schemeClr val="lt1"/>
                </a:solidFill>
                <a:latin typeface="Candara"/>
                <a:ea typeface="Candara"/>
                <a:cs typeface="Candara"/>
                <a:sym typeface="Candara"/>
              </a:rPr>
              <a:t>ir </a:t>
            </a:r>
            <a:r>
              <a:rPr lang="et-EE" sz="2400" b="1" dirty="0" err="1">
                <a:solidFill>
                  <a:schemeClr val="lt1"/>
                </a:solidFill>
                <a:latin typeface="Candara"/>
                <a:ea typeface="Candara"/>
                <a:cs typeface="Candara"/>
                <a:sym typeface="Candara"/>
              </a:rPr>
              <a:t>apmąstymai</a:t>
            </a:r>
            <a:endParaRPr sz="2400" b="0" i="0" u="none" strike="noStrike" cap="none" dirty="0">
              <a:solidFill>
                <a:schemeClr val="lt1"/>
              </a:solidFill>
              <a:latin typeface="Candara"/>
              <a:ea typeface="Candara"/>
              <a:cs typeface="Candara"/>
              <a:sym typeface="Candara"/>
            </a:endParaRPr>
          </a:p>
        </p:txBody>
      </p:sp>
      <p:sp>
        <p:nvSpPr>
          <p:cNvPr id="160" name="Google Shape;160;g324d98dd386_0_32"/>
          <p:cNvSpPr txBox="1"/>
          <p:nvPr/>
        </p:nvSpPr>
        <p:spPr>
          <a:xfrm>
            <a:off x="536075" y="1080425"/>
            <a:ext cx="10454400" cy="4016444"/>
          </a:xfrm>
          <a:prstGeom prst="rect">
            <a:avLst/>
          </a:prstGeom>
          <a:noFill/>
          <a:ln>
            <a:noFill/>
          </a:ln>
        </p:spPr>
        <p:txBody>
          <a:bodyPr spcFirstLastPara="1" wrap="square" lIns="91425" tIns="45700" rIns="91425" bIns="45700" anchor="t" anchorCtr="0">
            <a:spAutoFit/>
          </a:bodyPr>
          <a:lstStyle/>
          <a:p>
            <a:pPr>
              <a:spcBef>
                <a:spcPts val="600"/>
              </a:spcBef>
              <a:buClr>
                <a:schemeClr val="dk1"/>
              </a:buClr>
              <a:buSzPts val="1100"/>
            </a:pPr>
            <a:r>
              <a:rPr lang="en-GB" sz="1600" dirty="0">
                <a:latin typeface="Candara" panose="020E0502030303020204" pitchFamily="34" charset="0"/>
              </a:rPr>
              <a:t>Norėdami užbaigti sesiją, </a:t>
            </a:r>
            <a:r>
              <a:rPr lang="en-GB" sz="1600" b="0" i="0" u="none" strike="noStrike" dirty="0">
                <a:solidFill>
                  <a:srgbClr val="000000"/>
                </a:solidFill>
                <a:effectLst/>
                <a:latin typeface="Candara" panose="020E0502030303020204" pitchFamily="34" charset="0"/>
              </a:rPr>
              <a:t>surenkite dalyvius į galerijos ekskursiją, kurioje jie galės parodyti savo dar nebaigtus darbus. Kiekvienas dalyvis paaiškina savo kūrybos procesą ir pasirinkimus.</a:t>
            </a:r>
          </a:p>
          <a:p>
            <a:r>
              <a:rPr lang="en-GB" sz="1600" dirty="0">
                <a:latin typeface="Candara" panose="020E0502030303020204" pitchFamily="34" charset="0"/>
              </a:rPr>
              <a:t>Šiam apmąstymui padėti galite naudoti keletą klausimų:</a:t>
            </a:r>
          </a:p>
          <a:p>
            <a:pPr marL="285750" indent="-285750">
              <a:buFont typeface="Arial" panose="020B0604020202020204" pitchFamily="34" charset="0"/>
              <a:buChar char="•"/>
            </a:pPr>
            <a:r>
              <a:rPr lang="en-GB" sz="1600" dirty="0">
                <a:latin typeface="Candara" panose="020E0502030303020204" pitchFamily="34" charset="0"/>
              </a:rPr>
              <a:t>Kas įkvėpė jūsų dizainą ir kaip jis keitėsi kūrimo proceso metu?</a:t>
            </a:r>
          </a:p>
          <a:p>
            <a:pPr marL="285750" indent="-285750">
              <a:buFont typeface="Arial" panose="020B0604020202020204" pitchFamily="34" charset="0"/>
              <a:buChar char="•"/>
            </a:pPr>
            <a:r>
              <a:rPr lang="en-GB" sz="1600" dirty="0">
                <a:latin typeface="Candara" panose="020E0502030303020204" pitchFamily="34" charset="0"/>
              </a:rPr>
              <a:t>Kokie paveldo elementai jums buvo svarbūs įtraukti?</a:t>
            </a:r>
          </a:p>
          <a:p>
            <a:pPr marL="285750" indent="-285750">
              <a:buFont typeface="Arial" panose="020B0604020202020204" pitchFamily="34" charset="0"/>
              <a:buChar char="•"/>
            </a:pPr>
            <a:r>
              <a:rPr lang="en-GB" sz="1600" dirty="0">
                <a:latin typeface="Candara" panose="020E0502030303020204" pitchFamily="34" charset="0"/>
              </a:rPr>
              <a:t>Kaip išreiškėte savo asmeninį stilių ar istoriją?</a:t>
            </a:r>
          </a:p>
          <a:p>
            <a:pPr marL="285750" indent="-285750">
              <a:buFont typeface="Arial" panose="020B0604020202020204" pitchFamily="34" charset="0"/>
              <a:buChar char="•"/>
            </a:pPr>
            <a:r>
              <a:rPr lang="en-GB" sz="1600" dirty="0">
                <a:latin typeface="Candara" panose="020E0502030303020204" pitchFamily="34" charset="0"/>
              </a:rPr>
              <a:t>Ką atradote dirbdami su moliu ar kurdami funkcionalų daiktą?</a:t>
            </a:r>
          </a:p>
          <a:p>
            <a:pPr marL="285750" indent="-285750">
              <a:buFont typeface="Arial" panose="020B0604020202020204" pitchFamily="34" charset="0"/>
              <a:buChar char="•"/>
            </a:pPr>
            <a:r>
              <a:rPr lang="en-GB" sz="1600" dirty="0">
                <a:latin typeface="Candara" panose="020E0502030303020204" pitchFamily="34" charset="0"/>
              </a:rPr>
              <a:t>Ką jaučiate dabar, žiūrėdami į savo kūrinį?</a:t>
            </a:r>
          </a:p>
          <a:p>
            <a:endParaRPr lang="en-GB" sz="1600" dirty="0">
              <a:latin typeface="Candara" panose="020E0502030303020204" pitchFamily="34" charset="0"/>
            </a:endParaRPr>
          </a:p>
          <a:p>
            <a:r>
              <a:rPr lang="en-GB" sz="1600" dirty="0">
                <a:latin typeface="Candara" panose="020E0502030303020204" pitchFamily="34" charset="0"/>
              </a:rPr>
              <a:t>Skatinkite atvirą dialogą, kurio metu mokiniai taip pat gali užduoti klausimus vieni kitiems. Tai skatina bendradarbiavimo dvasią ir stiprina pasitikėjimą savimi išreiškiant kūrybines idėjas.</a:t>
            </a:r>
            <a:endParaRPr lang="en-GB" sz="1600" dirty="0">
              <a:solidFill>
                <a:schemeClr val="dk1"/>
              </a:solidFill>
              <a:latin typeface="Candara" panose="020E0502030303020204" pitchFamily="34" charset="0"/>
              <a:ea typeface="Candara"/>
              <a:cs typeface="Candara"/>
              <a:sym typeface="Candara"/>
            </a:endParaRPr>
          </a:p>
          <a:p>
            <a:pPr marL="0" marR="0" lvl="0" indent="0" algn="l" rtl="0">
              <a:lnSpc>
                <a:spcPct val="100000"/>
              </a:lnSpc>
              <a:spcBef>
                <a:spcPts val="600"/>
              </a:spcBef>
              <a:spcAft>
                <a:spcPts val="0"/>
              </a:spcAft>
              <a:buClr>
                <a:schemeClr val="dk1"/>
              </a:buClr>
              <a:buSzPts val="1100"/>
              <a:buFont typeface="Arial"/>
              <a:buNone/>
            </a:pPr>
            <a:r>
              <a:rPr lang="en-GB" sz="1600" b="0" i="0" u="none" strike="noStrike" cap="none" dirty="0">
                <a:solidFill>
                  <a:schemeClr val="dk1"/>
                </a:solidFill>
                <a:latin typeface="Candara" panose="020E0502030303020204" pitchFamily="34" charset="0"/>
                <a:ea typeface="Candara"/>
                <a:cs typeface="Candara"/>
                <a:sym typeface="Candara"/>
              </a:rPr>
              <a:t>Apibendrinkite dienos pasiekimus, pabrėždami, kaip kiekvienas dalyvis unikaliai derino senovines ir šiuolaikines technikas. Aptarkite tolesnius žingsnius, susijusius su darbų degimu ir paruošimu galutiniam užsiėmimui.</a:t>
            </a:r>
            <a:endParaRPr sz="1600" b="0" i="0" u="none" strike="noStrike" cap="none" dirty="0">
              <a:solidFill>
                <a:schemeClr val="dk1"/>
              </a:solidFill>
              <a:latin typeface="Candara" panose="020E0502030303020204" pitchFamily="34" charset="0"/>
              <a:ea typeface="Candara"/>
              <a:cs typeface="Candara"/>
              <a:sym typeface="Candara"/>
            </a:endParaRPr>
          </a:p>
          <a:p>
            <a:pPr marL="0" marR="0" lvl="0" indent="0" algn="l" rtl="0">
              <a:lnSpc>
                <a:spcPct val="100000"/>
              </a:lnSpc>
              <a:spcBef>
                <a:spcPts val="600"/>
              </a:spcBef>
              <a:spcAft>
                <a:spcPts val="0"/>
              </a:spcAft>
              <a:buClr>
                <a:schemeClr val="dk1"/>
              </a:buClr>
              <a:buSzPts val="1100"/>
              <a:buFont typeface="Arial"/>
              <a:buNone/>
            </a:pPr>
            <a:r>
              <a:rPr lang="en-GB" sz="1600" b="0" i="0" u="none" strike="noStrike" cap="none" dirty="0">
                <a:solidFill>
                  <a:schemeClr val="dk1"/>
                </a:solidFill>
                <a:latin typeface="Candara" panose="020E0502030303020204" pitchFamily="34" charset="0"/>
                <a:ea typeface="Candara"/>
                <a:cs typeface="Candara"/>
                <a:sym typeface="Candara"/>
              </a:rPr>
              <a:t>Pristatykite dalyviams būsimas glazūravimo technikas, kurias jie išmoks, ir paskatinkite juos pagalvoti apie </a:t>
            </a:r>
            <a:r>
              <a:rPr lang="en-GB" sz="1600" b="0" i="0" u="none" strike="noStrike" cap="none" dirty="0" err="1">
                <a:solidFill>
                  <a:schemeClr val="dk1"/>
                </a:solidFill>
                <a:latin typeface="Candara" panose="020E0502030303020204" pitchFamily="34" charset="0"/>
                <a:ea typeface="Candara"/>
                <a:cs typeface="Candara"/>
                <a:sym typeface="Candara"/>
              </a:rPr>
              <a:t>spalvas </a:t>
            </a:r>
            <a:r>
              <a:rPr lang="en-GB" sz="1600" b="0" i="0" u="none" strike="noStrike" cap="none" dirty="0">
                <a:solidFill>
                  <a:schemeClr val="dk1"/>
                </a:solidFill>
                <a:latin typeface="Candara" panose="020E0502030303020204" pitchFamily="34" charset="0"/>
                <a:ea typeface="Candara"/>
                <a:cs typeface="Candara"/>
                <a:sym typeface="Candara"/>
              </a:rPr>
              <a:t>ir apdailą, kurios galėtų pagerinti jų kūrinius.</a:t>
            </a:r>
            <a:endParaRPr sz="1600" b="1" i="0" u="none" strike="noStrike" cap="none" dirty="0">
              <a:solidFill>
                <a:srgbClr val="000000"/>
              </a:solidFill>
              <a:latin typeface="Candara" panose="020E0502030303020204" pitchFamily="34" charset="0"/>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2037</TotalTime>
  <Words>516</Words>
  <Application>Microsoft Office PowerPoint</Application>
  <PresentationFormat>Προσαρμογή</PresentationFormat>
  <Paragraphs>50</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docId:66F6AEB2A733738A6070814416091A03</cp:keywords>
  <cp:lastModifiedBy>Νικολέττα</cp:lastModifiedBy>
  <cp:revision>5</cp:revision>
  <dcterms:created xsi:type="dcterms:W3CDTF">2024-06-10T15:48:53Z</dcterms:created>
  <dcterms:modified xsi:type="dcterms:W3CDTF">2026-04-27T08:20:23Z</dcterms:modified>
</cp:coreProperties>
</file>