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68" r:id="rId2"/>
    <p:sldId id="269" r:id="rId3"/>
    <p:sldId id="258" r:id="rId4"/>
    <p:sldId id="265" r:id="rId5"/>
    <p:sldId id="266" r:id="rId6"/>
    <p:sldId id="267" r:id="rId7"/>
    <p:sldId id="270" r:id="rId8"/>
  </p:sldIdLst>
  <p:sldSz cx="12192000" cy="6858000"/>
  <p:notesSz cx="6858000" cy="9144000"/>
  <p:embeddedFontLst>
    <p:embeddedFont>
      <p:font typeface="Candara" pitchFamily="34" charset="0"/>
      <p:regular r:id="rId10"/>
      <p:bold r:id="rId11"/>
      <p:italic r:id="rId12"/>
      <p:boldItalic r:id="rId13"/>
    </p:embeddedFont>
    <p:embeddedFont>
      <p:font typeface="Calibri"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0" roundtripDataSignature="AMtx7mgmdC1hukAFPgg8jXsYh+4JQgTbX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 C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7D0361-9E3D-4F64-9270-EEA6D50CC222}" v="7" dt="2026-01-12T14:23:30.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7"/>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jolė Butkevičienė" userId="71ab2797-8547-484b-bd93-0617b24d964c" providerId="ADAL" clId="{6F86FD42-C63E-43C3-AD3F-93F4AB532842}"/>
    <pc:docChg chg="addSld delSld modSld">
      <pc:chgData name="Nijolė Butkevičienė" userId="71ab2797-8547-484b-bd93-0617b24d964c" providerId="ADAL" clId="{6F86FD42-C63E-43C3-AD3F-93F4AB532842}" dt="2026-01-12T14:23:30.840" v="10"/>
      <pc:docMkLst>
        <pc:docMk/>
      </pc:docMkLst>
      <pc:sldChg chg="del">
        <pc:chgData name="Nijolė Butkevičienė" userId="71ab2797-8547-484b-bd93-0617b24d964c" providerId="ADAL" clId="{6F86FD42-C63E-43C3-AD3F-93F4AB532842}" dt="2026-01-12T14:19:04.680" v="2" actId="47"/>
        <pc:sldMkLst>
          <pc:docMk/>
          <pc:sldMk cId="0" sldId="256"/>
        </pc:sldMkLst>
      </pc:sldChg>
      <pc:sldChg chg="del">
        <pc:chgData name="Nijolė Butkevičienė" userId="71ab2797-8547-484b-bd93-0617b24d964c" providerId="ADAL" clId="{6F86FD42-C63E-43C3-AD3F-93F4AB532842}" dt="2026-01-12T14:19:31.357" v="5" actId="47"/>
        <pc:sldMkLst>
          <pc:docMk/>
          <pc:sldMk cId="0" sldId="257"/>
        </pc:sldMkLst>
      </pc:sldChg>
      <pc:sldChg chg="addSp modSp mod">
        <pc:chgData name="Nijolė Butkevičienė" userId="71ab2797-8547-484b-bd93-0617b24d964c" providerId="ADAL" clId="{6F86FD42-C63E-43C3-AD3F-93F4AB532842}" dt="2026-01-12T14:22:36.463" v="8"/>
        <pc:sldMkLst>
          <pc:docMk/>
          <pc:sldMk cId="0" sldId="262"/>
        </pc:sldMkLst>
        <pc:spChg chg="mod">
          <ac:chgData name="Nijolė Butkevičienė" userId="71ab2797-8547-484b-bd93-0617b24d964c" providerId="ADAL" clId="{6F86FD42-C63E-43C3-AD3F-93F4AB532842}" dt="2026-01-12T14:22:34.018" v="7" actId="14100"/>
          <ac:spMkLst>
            <pc:docMk/>
            <pc:sldMk cId="0" sldId="262"/>
            <ac:spMk id="142" creationId="{00000000-0000-0000-0000-000000000000}"/>
          </ac:spMkLst>
        </pc:spChg>
        <pc:picChg chg="add mod">
          <ac:chgData name="Nijolė Butkevičienė" userId="71ab2797-8547-484b-bd93-0617b24d964c" providerId="ADAL" clId="{6F86FD42-C63E-43C3-AD3F-93F4AB532842}" dt="2026-01-12T14:22:36.463" v="8"/>
          <ac:picMkLst>
            <pc:docMk/>
            <pc:sldMk cId="0" sldId="262"/>
            <ac:picMk id="2" creationId="{5502CE73-7644-FA52-4903-D7972EB24809}"/>
          </ac:picMkLst>
        </pc:picChg>
      </pc:sldChg>
      <pc:sldChg chg="addSp modSp mod">
        <pc:chgData name="Nijolė Butkevičienė" userId="71ab2797-8547-484b-bd93-0617b24d964c" providerId="ADAL" clId="{6F86FD42-C63E-43C3-AD3F-93F4AB532842}" dt="2026-01-12T14:23:30.840" v="10"/>
        <pc:sldMkLst>
          <pc:docMk/>
          <pc:sldMk cId="0" sldId="263"/>
        </pc:sldMkLst>
        <pc:spChg chg="mod">
          <ac:chgData name="Nijolė Butkevičienė" userId="71ab2797-8547-484b-bd93-0617b24d964c" providerId="ADAL" clId="{6F86FD42-C63E-43C3-AD3F-93F4AB532842}" dt="2026-01-12T14:23:16.976" v="9" actId="14100"/>
          <ac:spMkLst>
            <pc:docMk/>
            <pc:sldMk cId="0" sldId="263"/>
            <ac:spMk id="151" creationId="{00000000-0000-0000-0000-000000000000}"/>
          </ac:spMkLst>
        </pc:spChg>
        <pc:picChg chg="add mod">
          <ac:chgData name="Nijolė Butkevičienė" userId="71ab2797-8547-484b-bd93-0617b24d964c" providerId="ADAL" clId="{6F86FD42-C63E-43C3-AD3F-93F4AB532842}" dt="2026-01-12T14:23:30.840" v="10"/>
          <ac:picMkLst>
            <pc:docMk/>
            <pc:sldMk cId="0" sldId="263"/>
            <ac:picMk id="2" creationId="{632285CC-0D0E-5AC5-E325-3879B7DED071}"/>
          </ac:picMkLst>
        </pc:picChg>
      </pc:sldChg>
      <pc:sldChg chg="modSp add">
        <pc:chgData name="Nijolė Butkevičienė" userId="71ab2797-8547-484b-bd93-0617b24d964c" providerId="ADAL" clId="{6F86FD42-C63E-43C3-AD3F-93F4AB532842}" dt="2026-01-12T14:19:23.258" v="4"/>
        <pc:sldMkLst>
          <pc:docMk/>
          <pc:sldMk cId="0" sldId="268"/>
        </pc:sldMkLst>
        <pc:spChg chg="mod">
          <ac:chgData name="Nijolė Butkevičienė" userId="71ab2797-8547-484b-bd93-0617b24d964c" providerId="ADAL" clId="{6F86FD42-C63E-43C3-AD3F-93F4AB532842}" dt="2026-01-12T14:19:23.258" v="4"/>
          <ac:spMkLst>
            <pc:docMk/>
            <pc:sldMk cId="0" sldId="268"/>
            <ac:spMk id="85" creationId="{00000000-0000-0000-0000-000000000000}"/>
          </ac:spMkLst>
        </pc:spChg>
      </pc:sldChg>
      <pc:sldChg chg="modSp add">
        <pc:chgData name="Nijolė Butkevičienė" userId="71ab2797-8547-484b-bd93-0617b24d964c" providerId="ADAL" clId="{6F86FD42-C63E-43C3-AD3F-93F4AB532842}" dt="2026-01-12T14:19:42.774" v="6"/>
        <pc:sldMkLst>
          <pc:docMk/>
          <pc:sldMk cId="0" sldId="269"/>
        </pc:sldMkLst>
        <pc:spChg chg="mod">
          <ac:chgData name="Nijolė Butkevičienė" userId="71ab2797-8547-484b-bd93-0617b24d964c" providerId="ADAL" clId="{6F86FD42-C63E-43C3-AD3F-93F4AB532842}" dt="2026-01-12T14:19:42.774" v="6"/>
          <ac:spMkLst>
            <pc:docMk/>
            <pc:sldMk cId="0" sldId="269"/>
            <ac:spMk id="9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87763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601745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544530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openxmlformats.org/officeDocument/2006/relationships/notesSlide" Target="../notesSlides/notesSlide7.xml"/><Relationship Id="rId7" Type="http://schemas.openxmlformats.org/officeDocument/2006/relationships/image" Target="../media/image7.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5"/>
          <p:cNvSpPr txBox="1"/>
          <p:nvPr/>
        </p:nvSpPr>
        <p:spPr>
          <a:xfrm>
            <a:off x="0" y="2708872"/>
            <a:ext cx="12191999" cy="1815841"/>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n-GB" sz="2800" b="1" dirty="0">
                <a:solidFill>
                  <a:srgbClr val="FFFFFF"/>
                </a:solidFill>
                <a:latin typeface="Candara"/>
                <a:ea typeface="Candara"/>
                <a:cs typeface="Candara"/>
                <a:sym typeface="Candara"/>
              </a:rPr>
              <a:t>MOKYMŲ PROGRAMA</a:t>
            </a: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marL="809625" lvl="0" algn="ctr"/>
            <a:r>
              <a:rPr lang="en-GB" sz="2800" b="1" dirty="0">
                <a:solidFill>
                  <a:srgbClr val="FFFFFF"/>
                </a:solidFill>
                <a:latin typeface="Candara"/>
                <a:ea typeface="Candara"/>
                <a:cs typeface="Candara"/>
                <a:sym typeface="Candara"/>
              </a:rPr>
              <a:t>MOKYMOSI MODULIS 2: </a:t>
            </a:r>
            <a:r>
              <a:rPr lang="en-GB" sz="2800" b="1" dirty="0" err="1">
                <a:solidFill>
                  <a:srgbClr val="FFFFFF"/>
                </a:solidFill>
                <a:latin typeface="Candara"/>
                <a:ea typeface="Candara"/>
                <a:cs typeface="Candara"/>
                <a:sym typeface="Candara"/>
              </a:rPr>
              <a:t>Kūrybiškumas</a:t>
            </a:r>
            <a:r>
              <a:rPr lang="en-GB" sz="2800" b="1" dirty="0">
                <a:solidFill>
                  <a:srgbClr val="FFFFFF"/>
                </a:solidFill>
                <a:latin typeface="Candara"/>
                <a:ea typeface="Candara"/>
                <a:cs typeface="Candara"/>
                <a:sym typeface="Candara"/>
              </a:rPr>
              <a:t> ir </a:t>
            </a:r>
            <a:r>
              <a:rPr lang="en-GB" sz="2800" b="1" dirty="0" err="1">
                <a:solidFill>
                  <a:srgbClr val="FFFFFF"/>
                </a:solidFill>
                <a:latin typeface="Candara"/>
                <a:ea typeface="Candara"/>
                <a:cs typeface="Candara"/>
                <a:sym typeface="Candara"/>
              </a:rPr>
              <a:t>ekologiškas</a:t>
            </a:r>
            <a:r>
              <a:rPr lang="en-GB" sz="2800" b="1" dirty="0">
                <a:solidFill>
                  <a:srgbClr val="FFFFFF"/>
                </a:solidFill>
                <a:latin typeface="Candara"/>
                <a:ea typeface="Candara"/>
                <a:cs typeface="Candara"/>
                <a:sym typeface="Candara"/>
              </a:rPr>
              <a:t> </a:t>
            </a:r>
            <a:r>
              <a:rPr lang="en-GB" sz="2800" b="1" dirty="0" err="1">
                <a:solidFill>
                  <a:srgbClr val="FFFFFF"/>
                </a:solidFill>
                <a:latin typeface="Candara"/>
                <a:ea typeface="Candara"/>
                <a:cs typeface="Candara"/>
                <a:sym typeface="Candara"/>
              </a:rPr>
              <a:t>dizainas</a:t>
            </a:r>
            <a:r>
              <a:rPr lang="en-GB" sz="2800" b="1" dirty="0">
                <a:solidFill>
                  <a:srgbClr val="FFFFFF"/>
                </a:solidFill>
                <a:latin typeface="Candara"/>
                <a:ea typeface="Candara"/>
                <a:cs typeface="Candara"/>
                <a:sym typeface="Candara"/>
              </a:rPr>
              <a:t> per </a:t>
            </a:r>
            <a:r>
              <a:rPr lang="en-GB" sz="2800" b="1" dirty="0" err="1">
                <a:solidFill>
                  <a:srgbClr val="FFFFFF"/>
                </a:solidFill>
                <a:latin typeface="Candara"/>
                <a:ea typeface="Candara"/>
                <a:cs typeface="Candara"/>
                <a:sym typeface="Candara"/>
              </a:rPr>
              <a:t>keramikos</a:t>
            </a:r>
            <a:r>
              <a:rPr lang="en-GB" sz="2800" b="1" dirty="0">
                <a:solidFill>
                  <a:srgbClr val="FFFFFF"/>
                </a:solidFill>
                <a:latin typeface="Candara"/>
                <a:ea typeface="Candara"/>
                <a:cs typeface="Candara"/>
                <a:sym typeface="Candara"/>
              </a:rPr>
              <a:t> </a:t>
            </a:r>
            <a:r>
              <a:rPr lang="en-GB" sz="2800" b="1" dirty="0" err="1">
                <a:solidFill>
                  <a:srgbClr val="FFFFFF"/>
                </a:solidFill>
                <a:latin typeface="Candara"/>
                <a:ea typeface="Candara"/>
                <a:cs typeface="Candara"/>
                <a:sym typeface="Candara"/>
              </a:rPr>
              <a:t>meną</a:t>
            </a:r>
            <a:r>
              <a:rPr lang="en-GB" sz="2800" b="1" dirty="0">
                <a:solidFill>
                  <a:srgbClr val="FFFFFF"/>
                </a:solidFill>
                <a:latin typeface="Candara"/>
                <a:ea typeface="Candara"/>
                <a:cs typeface="Candara"/>
                <a:sym typeface="Candara"/>
              </a:rPr>
              <a:t> ir </a:t>
            </a:r>
            <a:r>
              <a:rPr lang="en-GB" sz="2800" b="1" dirty="0" err="1">
                <a:solidFill>
                  <a:srgbClr val="FFFFFF"/>
                </a:solidFill>
                <a:latin typeface="Candara"/>
                <a:ea typeface="Candara"/>
                <a:cs typeface="Candara"/>
                <a:sym typeface="Candara"/>
              </a:rPr>
              <a:t>paveldą</a:t>
            </a:r>
            <a:endParaRPr lang="en-GB" sz="2800" b="1" dirty="0">
              <a:solidFill>
                <a:srgbClr val="FFFFFF"/>
              </a:solidFill>
              <a:latin typeface="Candara"/>
              <a:ea typeface="Candara"/>
              <a:cs typeface="Candara"/>
              <a:sym typeface="Candara"/>
            </a:endParaRPr>
          </a:p>
        </p:txBody>
      </p:sp>
      <p:sp>
        <p:nvSpPr>
          <p:cNvPr id="86" name="Google Shape;86;p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0" name="9 - Εικόνα" descr="LT_Co-fundedbytheEU_RGB_POS.png"/>
          <p:cNvPicPr>
            <a:picLocks noChangeAspect="1"/>
          </p:cNvPicPr>
          <p:nvPr/>
        </p:nvPicPr>
        <p:blipFill>
          <a:blip r:embed="rId4"/>
          <a:stretch>
            <a:fillRect/>
          </a:stretch>
        </p:blipFill>
        <p:spPr>
          <a:xfrm>
            <a:off x="0" y="6229350"/>
            <a:ext cx="2628900" cy="628650"/>
          </a:xfrm>
          <a:prstGeom prst="rect">
            <a:avLst/>
          </a:prstGeom>
        </p:spPr>
      </p:pic>
      <p:pic>
        <p:nvPicPr>
          <p:cNvPr id="11" name="10 - Εικόνα" descr="cc-brand-1.png"/>
          <p:cNvPicPr>
            <a:picLocks noChangeAspect="1"/>
          </p:cNvPicPr>
          <p:nvPr/>
        </p:nvPicPr>
        <p:blipFill>
          <a:blip r:embed="rId5"/>
          <a:stretch>
            <a:fillRect/>
          </a:stretch>
        </p:blipFill>
        <p:spPr>
          <a:xfrm>
            <a:off x="10553700" y="6008759"/>
            <a:ext cx="1638300" cy="8492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859075" y="2074775"/>
            <a:ext cx="10643700" cy="1231066"/>
          </a:xfrm>
          <a:prstGeom prst="rect">
            <a:avLst/>
          </a:prstGeom>
          <a:noFill/>
          <a:ln>
            <a:noFill/>
          </a:ln>
        </p:spPr>
        <p:txBody>
          <a:bodyPr spcFirstLastPara="1" wrap="square" lIns="91425" tIns="45700" rIns="91425" bIns="45700" anchor="t" anchorCtr="0">
            <a:spAutoFit/>
          </a:bodyPr>
          <a:lstStyle/>
          <a:p>
            <a:pPr lvl="0" algn="ctr">
              <a:spcBef>
                <a:spcPts val="1200"/>
              </a:spcBef>
              <a:buSzPts val="2800"/>
            </a:pPr>
            <a:r>
              <a:rPr lang="lt-LT" sz="3200" b="1" dirty="0">
                <a:solidFill>
                  <a:schemeClr val="lt1"/>
                </a:solidFill>
                <a:latin typeface="Candara"/>
                <a:ea typeface="Candara"/>
                <a:cs typeface="Candara"/>
                <a:sym typeface="Candara"/>
              </a:rPr>
              <a:t>2 PAMOKA: Funkcionalaus objekto, įkvėpto vietos keramikos paveldo, projektavimas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1" name="Google Shape;101;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3"/>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FFFFFF"/>
                </a:solidFill>
                <a:latin typeface="Candara"/>
                <a:ea typeface="Candara"/>
                <a:cs typeface="Candara"/>
                <a:sym typeface="Candara"/>
              </a:rPr>
              <a:t>Pamokos tikslai</a:t>
            </a:r>
            <a:endParaRPr sz="3600" b="0" i="0" u="none" strike="noStrike" cap="none" dirty="0">
              <a:solidFill>
                <a:schemeClr val="dk1"/>
              </a:solidFill>
              <a:latin typeface="Times New Roman"/>
              <a:ea typeface="Times New Roman"/>
              <a:cs typeface="Times New Roman"/>
              <a:sym typeface="Times New Roman"/>
            </a:endParaRPr>
          </a:p>
        </p:txBody>
      </p:sp>
      <p:sp>
        <p:nvSpPr>
          <p:cNvPr id="104" name="Google Shape;104;p3"/>
          <p:cNvSpPr txBox="1"/>
          <p:nvPr/>
        </p:nvSpPr>
        <p:spPr>
          <a:xfrm>
            <a:off x="598803" y="972237"/>
            <a:ext cx="10460400" cy="47704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1600" dirty="0">
                <a:latin typeface="Candara" panose="020E0502030303020204" pitchFamily="34" charset="0"/>
              </a:rPr>
              <a:t>Šioje pamokoje kviečiame jus tyrinėti vietos keramikos paveldo kultūrinę vertę ir ją panaudoti kaip įkvėpimo šaltinį kuriant ir pradedant formuoti funkcionalų keramikos dirbinį. Ši pamoka apima pasakojimą, kūrybinį dizainą ir praktinį darbą su moliu ir gali būti pritaikyta bet kokiai regioninei keramikos tradicijai.</a:t>
            </a:r>
            <a:endParaRPr lang="ru-RU" sz="1600" dirty="0">
              <a:latin typeface="Candara" panose="020E0502030303020204" pitchFamily="34" charset="0"/>
            </a:endParaRPr>
          </a:p>
          <a:p>
            <a:endParaRPr lang="ru-RU" sz="1600" b="1" dirty="0">
              <a:solidFill>
                <a:schemeClr val="dk1"/>
              </a:solidFill>
              <a:latin typeface="Candara" panose="020E0502030303020204" pitchFamily="34" charset="0"/>
              <a:sym typeface="Candara"/>
            </a:endParaRPr>
          </a:p>
          <a:p>
            <a:r>
              <a:rPr lang="en-GB" sz="1600" b="1" dirty="0">
                <a:latin typeface="Candara" panose="020E0502030303020204" pitchFamily="34" charset="0"/>
              </a:rPr>
              <a:t>Iki pamokos pabaigos jūs sugebėsite:</a:t>
            </a:r>
            <a:endParaRPr lang="en-GB" sz="1600" dirty="0">
              <a:latin typeface="Candara" panose="020E0502030303020204" pitchFamily="34" charset="0"/>
            </a:endParaRPr>
          </a:p>
          <a:p>
            <a:pPr>
              <a:buFont typeface="Arial" panose="020B0604020202020204" pitchFamily="34" charset="0"/>
              <a:buChar char="•"/>
            </a:pPr>
            <a:r>
              <a:rPr lang="en-GB" sz="1600" dirty="0">
                <a:latin typeface="Candara" panose="020E0502030303020204" pitchFamily="34" charset="0"/>
              </a:rPr>
              <a:t> Supažindinti mokinius su vietos keramikos paveldu kaip tapatybės ir įkvėpimo šaltiniu.</a:t>
            </a:r>
          </a:p>
          <a:p>
            <a:pPr>
              <a:buFont typeface="Arial" panose="020B0604020202020204" pitchFamily="34" charset="0"/>
              <a:buChar char="•"/>
            </a:pPr>
            <a:r>
              <a:rPr lang="en-GB" sz="1600" dirty="0">
                <a:latin typeface="Candara" panose="020E0502030303020204" pitchFamily="34" charset="0"/>
              </a:rPr>
              <a:t> Vadovauti dalyviams per asmeninį dizaino procesą, kuris integruoja istorinius elementus su šiuolaikiniu kūrybiškumu.</a:t>
            </a:r>
          </a:p>
          <a:p>
            <a:pPr>
              <a:buFont typeface="Arial" panose="020B0604020202020204" pitchFamily="34" charset="0"/>
              <a:buChar char="•"/>
            </a:pPr>
            <a:r>
              <a:rPr lang="en-GB" sz="1600" dirty="0">
                <a:latin typeface="Candara" panose="020E0502030303020204" pitchFamily="34" charset="0"/>
              </a:rPr>
              <a:t> Padėti sukurti funkcinius keramikos dirbinius, naudojant rankų darbo technikas.</a:t>
            </a:r>
          </a:p>
          <a:p>
            <a:pPr>
              <a:buFont typeface="Arial" panose="020B0604020202020204" pitchFamily="34" charset="0"/>
              <a:buChar char="•"/>
            </a:pPr>
            <a:r>
              <a:rPr lang="en-GB" sz="1600" dirty="0">
                <a:latin typeface="Candara" panose="020E0502030303020204" pitchFamily="34" charset="0"/>
              </a:rPr>
              <a:t> Skatinti kultūrinį supratimą, saviraišką ir pasitikėjimą dizainu.</a:t>
            </a:r>
          </a:p>
          <a:p>
            <a:pPr>
              <a:buFont typeface="Arial" panose="020B0604020202020204" pitchFamily="34" charset="0"/>
              <a:buChar char="•"/>
            </a:pPr>
            <a:r>
              <a:rPr lang="en-GB" sz="1600" dirty="0">
                <a:latin typeface="Candara" panose="020E0502030303020204" pitchFamily="34" charset="0"/>
              </a:rPr>
              <a:t> Padėti mokiniams atrasti, kaip keramikos paveldas sieja praeitį su dabartimi.</a:t>
            </a:r>
          </a:p>
          <a:p>
            <a:endParaRPr lang="en-GB" sz="1600" dirty="0">
              <a:latin typeface="Candara" panose="020E0502030303020204" pitchFamily="34" charset="0"/>
            </a:endParaRPr>
          </a:p>
          <a:p>
            <a:r>
              <a:rPr lang="en-GB" sz="1600" dirty="0">
                <a:latin typeface="Candara" panose="020E0502030303020204" pitchFamily="34" charset="0"/>
              </a:rPr>
              <a:t>Šias idėjas nagrinėsime remdamiesi </a:t>
            </a:r>
            <a:r>
              <a:rPr lang="en-GB" sz="1600" dirty="0" err="1">
                <a:latin typeface="Candara" panose="020E0502030303020204" pitchFamily="34" charset="0"/>
              </a:rPr>
              <a:t>Narvos</a:t>
            </a:r>
            <a:r>
              <a:rPr lang="en-GB" sz="1600" dirty="0">
                <a:latin typeface="Candara" panose="020E0502030303020204" pitchFamily="34" charset="0"/>
              </a:rPr>
              <a:t> kultūros pavyzdžiu – viena seniausių neolito keramikos tradicijų Rytų Baltijos regione. Šį pavyzdį galima pakeisti kitais regioniniais pavyzdžiais, priklausomai nuo jūsų konteksto.</a:t>
            </a:r>
            <a:endParaRPr lang="ru-RU" sz="1600" dirty="0">
              <a:latin typeface="Candara" panose="020E0502030303020204" pitchFamily="34" charset="0"/>
            </a:endParaRPr>
          </a:p>
          <a:p>
            <a:endParaRPr lang="en-GB" sz="1600" dirty="0">
              <a:latin typeface="Candara" panose="020E0502030303020204" pitchFamily="34" charset="0"/>
            </a:endParaRPr>
          </a:p>
          <a:p>
            <a:r>
              <a:rPr lang="en-GB" sz="1600" b="1" dirty="0">
                <a:latin typeface="Candara" panose="020E0502030303020204" pitchFamily="34" charset="0"/>
              </a:rPr>
              <a:t>Pagrindiniai aptartini klausimai (pritaikykite prie savo vietos paveldo):</a:t>
            </a:r>
            <a:endParaRPr lang="en-GB" sz="1600" dirty="0">
              <a:latin typeface="Candara" panose="020E0502030303020204" pitchFamily="34" charset="0"/>
            </a:endParaRPr>
          </a:p>
          <a:p>
            <a:pPr>
              <a:buFont typeface="Arial" panose="020B0604020202020204" pitchFamily="34" charset="0"/>
              <a:buChar char="•"/>
            </a:pPr>
            <a:r>
              <a:rPr lang="en-GB" sz="1600" dirty="0">
                <a:latin typeface="Candara" panose="020E0502030303020204" pitchFamily="34" charset="0"/>
              </a:rPr>
              <a:t> Tradicinėje keramikoje naudojamos medžiagos – vietinis molis, natūralūs pigmentai, degimo būdai.</a:t>
            </a:r>
          </a:p>
          <a:p>
            <a:pPr>
              <a:buFont typeface="Arial" panose="020B0604020202020204" pitchFamily="34" charset="0"/>
              <a:buChar char="•"/>
            </a:pPr>
            <a:r>
              <a:rPr lang="en-GB" sz="1600" dirty="0">
                <a:latin typeface="Candara" panose="020E0502030303020204" pitchFamily="34" charset="0"/>
              </a:rPr>
              <a:t> Tipinės formos ir funkcijos – buitiniai indai, įrankiai, ritualiniai ar simboliniai daiktai.</a:t>
            </a:r>
          </a:p>
          <a:p>
            <a:pPr>
              <a:buFont typeface="Arial" panose="020B0604020202020204" pitchFamily="34" charset="0"/>
              <a:buChar char="•"/>
            </a:pPr>
            <a:r>
              <a:rPr lang="en-GB" sz="1600" dirty="0">
                <a:latin typeface="Candara" panose="020E0502030303020204" pitchFamily="34" charset="0"/>
              </a:rPr>
              <a:t> Kultūrinis kontekstas – kaip keramika atspindi kasdienį gyvenimą, tikėjimus, aplinkos sąlygas ir to meto amatų meistriškumą.</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1" name="Google Shape;101;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3"/>
          <p:cNvSpPr txBox="1"/>
          <p:nvPr/>
        </p:nvSpPr>
        <p:spPr>
          <a:xfrm>
            <a:off x="0" y="89588"/>
            <a:ext cx="9646500" cy="52318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2800" b="1" dirty="0">
                <a:solidFill>
                  <a:schemeClr val="bg1"/>
                </a:solidFill>
                <a:latin typeface="Candara" panose="020E0502030303020204" pitchFamily="34" charset="0"/>
              </a:rPr>
              <a:t>Atraskite vietinį keramikos paveldą: </a:t>
            </a:r>
            <a:r>
              <a:rPr lang="en-GB" sz="2800" b="1" dirty="0" err="1">
                <a:solidFill>
                  <a:schemeClr val="bg1"/>
                </a:solidFill>
                <a:latin typeface="Candara" panose="020E0502030303020204" pitchFamily="34" charset="0"/>
              </a:rPr>
              <a:t>Narvos </a:t>
            </a:r>
            <a:r>
              <a:rPr lang="en-GB" sz="2800" b="1" dirty="0">
                <a:solidFill>
                  <a:schemeClr val="bg1"/>
                </a:solidFill>
                <a:latin typeface="Candara" panose="020E0502030303020204" pitchFamily="34" charset="0"/>
              </a:rPr>
              <a:t>kultūra</a:t>
            </a:r>
            <a:endParaRPr sz="2800" b="1" i="0" u="none" strike="noStrike" cap="none" dirty="0">
              <a:solidFill>
                <a:schemeClr val="bg1"/>
              </a:solidFill>
              <a:latin typeface="Candara" panose="020E0502030303020204" pitchFamily="34" charset="0"/>
              <a:ea typeface="Times New Roman"/>
              <a:cs typeface="Times New Roman"/>
              <a:sym typeface="Times New Roman"/>
            </a:endParaRPr>
          </a:p>
        </p:txBody>
      </p:sp>
      <p:sp>
        <p:nvSpPr>
          <p:cNvPr id="104" name="Google Shape;104;p3"/>
          <p:cNvSpPr txBox="1"/>
          <p:nvPr/>
        </p:nvSpPr>
        <p:spPr>
          <a:xfrm>
            <a:off x="598803" y="972237"/>
            <a:ext cx="10460400" cy="4031833"/>
          </a:xfrm>
          <a:prstGeom prst="rect">
            <a:avLst/>
          </a:prstGeom>
          <a:noFill/>
          <a:ln>
            <a:noFill/>
          </a:ln>
        </p:spPr>
        <p:txBody>
          <a:bodyPr spcFirstLastPara="1" wrap="square" lIns="91425" tIns="45700" rIns="91425" bIns="45700" anchor="t" anchorCtr="0">
            <a:spAutoFit/>
          </a:bodyPr>
          <a:lstStyle/>
          <a:p>
            <a:r>
              <a:rPr lang="en-GB" sz="1600" dirty="0">
                <a:latin typeface="Candara" panose="020E0502030303020204" pitchFamily="34" charset="0"/>
              </a:rPr>
              <a:t>Pradėdami užsiėmimą, padėkite dalyviams vėl prisijungti prie kūrybinio proceso. Paprašykite jų prisiminti vieną įsimintiną akimirką ar detalę iš 1 pamokos – galbūt kažką, kas jiems patiko, nustebino ar ką jie norėtų pabandyti dar kartą. Taip pat galite paklausti, ką jie galvojo po paskutinio užsiėmimo – ar jie pastebėjo keramiką savo aplinkoje, pagalvojo apie savo talismaną ar pasidalijo savo patirtimi su kuo nors?</a:t>
            </a:r>
            <a:endParaRPr lang="ru-RU" sz="1600" dirty="0">
              <a:latin typeface="Candara" panose="020E0502030303020204" pitchFamily="34" charset="0"/>
            </a:endParaRPr>
          </a:p>
          <a:p>
            <a:endParaRPr lang="en-GB" sz="1600" dirty="0">
              <a:latin typeface="Candara" panose="020E0502030303020204" pitchFamily="34" charset="0"/>
            </a:endParaRPr>
          </a:p>
          <a:p>
            <a:r>
              <a:rPr lang="en-GB" sz="1600" dirty="0">
                <a:latin typeface="Candara" panose="020E0502030303020204" pitchFamily="34" charset="0"/>
              </a:rPr>
              <a:t>Dabar laikas pereiti prie kultūrinės įkvėpimo temos. Supažindinkite mokinius su senovės keramikos tradicijomis, pateikdami vietos pavyzdžių. Mūsų atveju tai </a:t>
            </a:r>
            <a:r>
              <a:rPr lang="en-GB" sz="1600" b="1" dirty="0" err="1">
                <a:latin typeface="Candara" panose="020E0502030303020204" pitchFamily="34" charset="0"/>
              </a:rPr>
              <a:t>Narvos</a:t>
            </a:r>
            <a:r>
              <a:rPr lang="en-GB" sz="1600" dirty="0">
                <a:latin typeface="Candara" panose="020E0502030303020204" pitchFamily="34" charset="0"/>
              </a:rPr>
              <a:t> </a:t>
            </a:r>
            <a:r>
              <a:rPr lang="en-GB" sz="1600" b="1" dirty="0">
                <a:latin typeface="Candara" panose="020E0502030303020204" pitchFamily="34" charset="0"/>
              </a:rPr>
              <a:t>kultūra</a:t>
            </a:r>
            <a:r>
              <a:rPr lang="en-GB" sz="1600" dirty="0">
                <a:latin typeface="Candara" panose="020E0502030303020204" pitchFamily="34" charset="0"/>
              </a:rPr>
              <a:t>, žinoma dėl savo išskirtinės keramikos. Jei dirbate kitame regione, pritaikykite šią dalį, naudodami savo vietos keramikos paveldo pavyzdžių. Tikslas – įkvėpti smalsumą ir kultūrinį ryšį.</a:t>
            </a:r>
            <a:endParaRPr lang="ru-RU" sz="1600" dirty="0">
              <a:latin typeface="Candara" panose="020E0502030303020204" pitchFamily="34" charset="0"/>
            </a:endParaRPr>
          </a:p>
          <a:p>
            <a:endParaRPr lang="en-GB" sz="1600" dirty="0">
              <a:latin typeface="Candara" panose="020E0502030303020204" pitchFamily="34" charset="0"/>
            </a:endParaRPr>
          </a:p>
          <a:p>
            <a:r>
              <a:rPr lang="en-GB" sz="1600" dirty="0">
                <a:latin typeface="Candara" panose="020E0502030303020204" pitchFamily="34" charset="0"/>
              </a:rPr>
              <a:t>Pradėkite parodydami keletą senovės keramikos dirbinių nuotraukų – kai kurias iš </a:t>
            </a:r>
            <a:r>
              <a:rPr lang="en-GB" sz="1600" dirty="0" err="1">
                <a:latin typeface="Candara" panose="020E0502030303020204" pitchFamily="34" charset="0"/>
              </a:rPr>
              <a:t>Narvos</a:t>
            </a:r>
            <a:r>
              <a:rPr lang="en-GB" sz="1600" dirty="0">
                <a:latin typeface="Candara" panose="020E0502030303020204" pitchFamily="34" charset="0"/>
              </a:rPr>
              <a:t> kultūros, kai kurias iš kitų tradicijų. Paprašykite mokinių atspėti, kurios iš jų priklauso </a:t>
            </a:r>
            <a:r>
              <a:rPr lang="en-GB" sz="1600" dirty="0" err="1">
                <a:latin typeface="Candara" panose="020E0502030303020204" pitchFamily="34" charset="0"/>
              </a:rPr>
              <a:t>Narvai</a:t>
            </a:r>
            <a:r>
              <a:rPr lang="en-GB" sz="1600" dirty="0">
                <a:latin typeface="Candara" panose="020E0502030303020204" pitchFamily="34" charset="0"/>
              </a:rPr>
              <a:t>. Paskatinkite juos paaiškinti savo samprotavimus: kokios formos, tekstūros ar raštai įtakojo jų spėjimus?</a:t>
            </a:r>
            <a:endParaRPr lang="ru-RU" sz="1600" dirty="0">
              <a:latin typeface="Candara" panose="020E0502030303020204" pitchFamily="34" charset="0"/>
            </a:endParaRPr>
          </a:p>
          <a:p>
            <a:endParaRPr lang="ru-RU" sz="1600" dirty="0">
              <a:latin typeface="Candara" panose="020E0502030303020204" pitchFamily="34" charset="0"/>
            </a:endParaRPr>
          </a:p>
          <a:p>
            <a:r>
              <a:rPr lang="en-GB" sz="1600" dirty="0">
                <a:latin typeface="Candara" panose="020E0502030303020204" pitchFamily="34" charset="0"/>
              </a:rPr>
              <a:t>Surinkę atsakymus, atskleiskite teisingus atsakymus ir pasinaudokite šia proga pristatyti </a:t>
            </a:r>
            <a:r>
              <a:rPr lang="en-GB" sz="1600" dirty="0" err="1">
                <a:latin typeface="Candara" panose="020E0502030303020204" pitchFamily="34" charset="0"/>
              </a:rPr>
              <a:t>Narvos </a:t>
            </a:r>
            <a:r>
              <a:rPr lang="en-GB" sz="1600" dirty="0">
                <a:latin typeface="Candara" panose="020E0502030303020204" pitchFamily="34" charset="0"/>
              </a:rPr>
              <a:t>keramikos istoriją. </a:t>
            </a:r>
          </a:p>
          <a:p>
            <a:endParaRPr lang="en-GB" sz="1600" dirty="0">
              <a:latin typeface="Candara" panose="020E0502030303020204" pitchFamily="34" charset="0"/>
            </a:endParaRPr>
          </a:p>
        </p:txBody>
      </p:sp>
    </p:spTree>
    <p:extLst>
      <p:ext uri="{BB962C8B-B14F-4D97-AF65-F5344CB8AC3E}">
        <p14:creationId xmlns:p14="http://schemas.microsoft.com/office/powerpoint/2010/main" xmlns="" val="3698824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1" name="Google Shape;101;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3"/>
          <p:cNvSpPr txBox="1"/>
          <p:nvPr/>
        </p:nvSpPr>
        <p:spPr>
          <a:xfrm>
            <a:off x="0" y="89588"/>
            <a:ext cx="9646500" cy="52318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2800" b="1" dirty="0">
                <a:solidFill>
                  <a:schemeClr val="bg1"/>
                </a:solidFill>
                <a:latin typeface="Candara" panose="020E0502030303020204" pitchFamily="34" charset="0"/>
              </a:rPr>
              <a:t>Atraskite vietinį keramikos paveldą: </a:t>
            </a:r>
            <a:r>
              <a:rPr lang="en-GB" sz="2800" b="1" dirty="0" err="1">
                <a:solidFill>
                  <a:schemeClr val="bg1"/>
                </a:solidFill>
                <a:latin typeface="Candara" panose="020E0502030303020204" pitchFamily="34" charset="0"/>
              </a:rPr>
              <a:t>Narvos </a:t>
            </a:r>
            <a:r>
              <a:rPr lang="en-GB" sz="2800" b="1" dirty="0">
                <a:solidFill>
                  <a:schemeClr val="bg1"/>
                </a:solidFill>
                <a:latin typeface="Candara" panose="020E0502030303020204" pitchFamily="34" charset="0"/>
              </a:rPr>
              <a:t>kultūra</a:t>
            </a:r>
            <a:endParaRPr sz="2800" b="1" i="0" u="none" strike="noStrike" cap="none" dirty="0">
              <a:solidFill>
                <a:schemeClr val="bg1"/>
              </a:solidFill>
              <a:latin typeface="Candara" panose="020E0502030303020204" pitchFamily="34" charset="0"/>
              <a:ea typeface="Times New Roman"/>
              <a:cs typeface="Times New Roman"/>
              <a:sym typeface="Times New Roman"/>
            </a:endParaRPr>
          </a:p>
        </p:txBody>
      </p:sp>
      <p:sp>
        <p:nvSpPr>
          <p:cNvPr id="104" name="Google Shape;104;p3"/>
          <p:cNvSpPr txBox="1"/>
          <p:nvPr/>
        </p:nvSpPr>
        <p:spPr>
          <a:xfrm>
            <a:off x="598803" y="972237"/>
            <a:ext cx="6613655" cy="5016718"/>
          </a:xfrm>
          <a:prstGeom prst="rect">
            <a:avLst/>
          </a:prstGeom>
          <a:noFill/>
          <a:ln>
            <a:noFill/>
          </a:ln>
        </p:spPr>
        <p:txBody>
          <a:bodyPr spcFirstLastPara="1" wrap="square" lIns="91425" tIns="45700" rIns="91425" bIns="45700" anchor="t" anchorCtr="0">
            <a:spAutoFit/>
          </a:bodyPr>
          <a:lstStyle/>
          <a:p>
            <a:r>
              <a:rPr lang="en-GB" sz="1600" dirty="0">
                <a:latin typeface="Candara" panose="020E0502030303020204" pitchFamily="34" charset="0"/>
              </a:rPr>
              <a:t>Pabrėžkite šiuos dalykus:</a:t>
            </a:r>
            <a:endParaRPr lang="ru-RU" sz="1600" dirty="0">
              <a:latin typeface="Candara" panose="020E0502030303020204" pitchFamily="34" charset="0"/>
            </a:endParaRPr>
          </a:p>
          <a:p>
            <a:endParaRPr lang="ru-RU" sz="1600" dirty="0">
              <a:latin typeface="Candara" panose="020E0502030303020204" pitchFamily="34" charset="0"/>
            </a:endParaRPr>
          </a:p>
          <a:p>
            <a:pPr marL="285750" indent="-285750">
              <a:buFont typeface="Arial" panose="020B0604020202020204" pitchFamily="34" charset="0"/>
              <a:buChar char="•"/>
            </a:pPr>
            <a:r>
              <a:rPr lang="en-GB" sz="1600" dirty="0" err="1">
                <a:latin typeface="Candara" panose="020E0502030303020204" pitchFamily="34" charset="0"/>
              </a:rPr>
              <a:t>Narvos</a:t>
            </a:r>
            <a:r>
              <a:rPr lang="en-GB" sz="1600" dirty="0">
                <a:latin typeface="Candara" panose="020E0502030303020204" pitchFamily="34" charset="0"/>
              </a:rPr>
              <a:t> kultūra atsirado apie 5300 m. pr. m. e. dabartinės Estijos </a:t>
            </a:r>
            <a:r>
              <a:rPr lang="en-GB" sz="1600" dirty="0" err="1">
                <a:latin typeface="Candara" panose="020E0502030303020204" pitchFamily="34" charset="0"/>
              </a:rPr>
              <a:t>šiaurės rytų </a:t>
            </a:r>
            <a:r>
              <a:rPr lang="en-GB" sz="1600" dirty="0">
                <a:latin typeface="Candara" panose="020E0502030303020204" pitchFamily="34" charset="0"/>
              </a:rPr>
              <a:t>ir Rusijos </a:t>
            </a:r>
            <a:r>
              <a:rPr lang="en-GB" sz="1600" dirty="0" err="1">
                <a:latin typeface="Candara" panose="020E0502030303020204" pitchFamily="34" charset="0"/>
              </a:rPr>
              <a:t>šiaurės vakarų </a:t>
            </a:r>
            <a:r>
              <a:rPr lang="en-GB" sz="1600" dirty="0">
                <a:latin typeface="Candara" panose="020E0502030303020204" pitchFamily="34" charset="0"/>
              </a:rPr>
              <a:t>regione. Pavadinta pagal </a:t>
            </a:r>
            <a:r>
              <a:rPr lang="en-GB" sz="1600" dirty="0" err="1">
                <a:latin typeface="Candara" panose="020E0502030303020204" pitchFamily="34" charset="0"/>
              </a:rPr>
              <a:t>Narvos</a:t>
            </a:r>
            <a:r>
              <a:rPr lang="en-GB" sz="1600" dirty="0">
                <a:latin typeface="Candara" panose="020E0502030303020204" pitchFamily="34" charset="0"/>
              </a:rPr>
              <a:t> upę, tai buvo viena iš seniausių žinomų keramikos tradicijų Rytų Baltijos regione. Gyvenvietės buvo įsikūrusios netoli vandens telkinių, o žmonės gyveno pusiau iškirstuose namuose arba mediniuose namuose. Jų kasdienis gyvenimas buvo glaudžiai susijęs su gamta: žvejyba, medžioklė, rinkimas ir ankstyvasis žemės ūkis lėmė jų išlikimą.</a:t>
            </a:r>
            <a:endParaRPr lang="ru-RU" sz="1600" dirty="0">
              <a:latin typeface="Candara" panose="020E0502030303020204" pitchFamily="34" charset="0"/>
            </a:endParaRPr>
          </a:p>
          <a:p>
            <a:pPr marL="285750" indent="-285750">
              <a:buFont typeface="Arial" panose="020B0604020202020204" pitchFamily="34" charset="0"/>
              <a:buChar char="•"/>
            </a:pPr>
            <a:r>
              <a:rPr lang="en-GB" sz="1600" dirty="0">
                <a:latin typeface="Candara" panose="020E0502030303020204" pitchFamily="34" charset="0"/>
              </a:rPr>
              <a:t>Indai buvo gaminami rankomis iš vietinės molio </a:t>
            </a:r>
            <a:r>
              <a:rPr lang="ru-RU" sz="1600" dirty="0">
                <a:latin typeface="Candara" panose="020E0502030303020204" pitchFamily="34" charset="0"/>
              </a:rPr>
              <a:t>(</a:t>
            </a:r>
            <a:r>
              <a:rPr lang="en-GB" sz="1600" dirty="0">
                <a:latin typeface="Candara" panose="020E0502030303020204" pitchFamily="34" charset="0"/>
              </a:rPr>
              <a:t>nerodė molio rato</a:t>
            </a:r>
            <a:r>
              <a:rPr lang="ru-RU" sz="1600" dirty="0">
                <a:latin typeface="Candara" panose="020E0502030303020204" pitchFamily="34" charset="0"/>
              </a:rPr>
              <a:t>)</a:t>
            </a:r>
            <a:r>
              <a:rPr lang="en-GB" sz="1600" dirty="0">
                <a:latin typeface="Candara" panose="020E0502030303020204" pitchFamily="34" charset="0"/>
              </a:rPr>
              <a:t>, dažnai sumaišyto su organinėmis medžiagomis, pavyzdžiui, susmulkintomis kriauklėmis ar augalų </a:t>
            </a:r>
            <a:r>
              <a:rPr lang="en-GB" sz="1600" dirty="0" err="1">
                <a:latin typeface="Candara" panose="020E0502030303020204" pitchFamily="34" charset="0"/>
              </a:rPr>
              <a:t>pluoštais</a:t>
            </a:r>
            <a:r>
              <a:rPr lang="en-GB" sz="1600" dirty="0">
                <a:latin typeface="Candara" panose="020E0502030303020204" pitchFamily="34" charset="0"/>
              </a:rPr>
              <a:t>.</a:t>
            </a:r>
            <a:endParaRPr lang="ru-RU" sz="1600" dirty="0">
              <a:latin typeface="Candara" panose="020E0502030303020204" pitchFamily="34" charset="0"/>
            </a:endParaRPr>
          </a:p>
          <a:p>
            <a:pPr marL="285750" indent="-285750">
              <a:buFont typeface="Arial" panose="020B0604020202020204" pitchFamily="34" charset="0"/>
              <a:buChar char="•"/>
            </a:pPr>
            <a:r>
              <a:rPr lang="en-GB" sz="1600" dirty="0">
                <a:latin typeface="Candara" panose="020E0502030303020204" pitchFamily="34" charset="0"/>
              </a:rPr>
              <a:t>Keramika buvo grubios tekstūros ir storų sienelių, todėl buvo tvirta ir funkcionali.</a:t>
            </a:r>
            <a:endParaRPr lang="ru-RU" sz="1600" dirty="0">
              <a:latin typeface="Candara" panose="020E0502030303020204" pitchFamily="34" charset="0"/>
            </a:endParaRPr>
          </a:p>
          <a:p>
            <a:pPr marL="285750" indent="-285750">
              <a:buFont typeface="Arial" panose="020B0604020202020204" pitchFamily="34" charset="0"/>
              <a:buChar char="•"/>
            </a:pPr>
            <a:r>
              <a:rPr lang="en-GB" sz="1600" dirty="0">
                <a:latin typeface="Candara" panose="020E0502030303020204" pitchFamily="34" charset="0"/>
              </a:rPr>
              <a:t>Dekoratyviniai raštai – duobutės, grioveliai ir šukos formos įspaudimai – buvo daromi prieš degimą ir galėjo turėti simbolinę ar ritualinę reikšmę.</a:t>
            </a:r>
            <a:endParaRPr lang="ru-RU" sz="1600" dirty="0">
              <a:latin typeface="Candara" panose="020E0502030303020204" pitchFamily="34" charset="0"/>
            </a:endParaRPr>
          </a:p>
          <a:p>
            <a:pPr marL="285750" indent="-285750">
              <a:buFont typeface="Arial" panose="020B0604020202020204" pitchFamily="34" charset="0"/>
              <a:buChar char="•"/>
            </a:pPr>
            <a:r>
              <a:rPr lang="en-GB" sz="1600" dirty="0" err="1">
                <a:latin typeface="Candara" panose="020E0502030303020204" pitchFamily="34" charset="0"/>
              </a:rPr>
              <a:t>Narvos </a:t>
            </a:r>
            <a:r>
              <a:rPr lang="en-GB" sz="1600" dirty="0">
                <a:latin typeface="Candara" panose="020E0502030303020204" pitchFamily="34" charset="0"/>
              </a:rPr>
              <a:t>keramika atliko </a:t>
            </a:r>
            <a:r>
              <a:rPr lang="en-GB" sz="1600" b="1" dirty="0">
                <a:latin typeface="Candara" panose="020E0502030303020204" pitchFamily="34" charset="0"/>
              </a:rPr>
              <a:t>tiek funkcinę, tiek kultūrinę funkciją</a:t>
            </a:r>
            <a:r>
              <a:rPr lang="en-GB" sz="1600" dirty="0">
                <a:latin typeface="Candara" panose="020E0502030303020204" pitchFamily="34" charset="0"/>
              </a:rPr>
              <a:t>, buvo naudojama kasdieniame gyvenime maisto gaminimui ir laikymui, galbūt ir ritualinėse apeigose.</a:t>
            </a:r>
          </a:p>
        </p:txBody>
      </p:sp>
    </p:spTree>
    <p:extLst>
      <p:ext uri="{BB962C8B-B14F-4D97-AF65-F5344CB8AC3E}">
        <p14:creationId xmlns:p14="http://schemas.microsoft.com/office/powerpoint/2010/main" xmlns="" val="369289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1" name="Google Shape;101;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3"/>
          <p:cNvSpPr txBox="1"/>
          <p:nvPr/>
        </p:nvSpPr>
        <p:spPr>
          <a:xfrm>
            <a:off x="0" y="89588"/>
            <a:ext cx="9646500" cy="52318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2800" b="1" dirty="0">
                <a:solidFill>
                  <a:schemeClr val="bg1"/>
                </a:solidFill>
                <a:latin typeface="Candara" panose="020E0502030303020204" pitchFamily="34" charset="0"/>
              </a:rPr>
              <a:t>Atraskite vietinį keramikos paveldą: </a:t>
            </a:r>
            <a:r>
              <a:rPr lang="en-GB" sz="2800" b="1" dirty="0" err="1">
                <a:solidFill>
                  <a:schemeClr val="bg1"/>
                </a:solidFill>
                <a:latin typeface="Candara" panose="020E0502030303020204" pitchFamily="34" charset="0"/>
              </a:rPr>
              <a:t>Narvos </a:t>
            </a:r>
            <a:r>
              <a:rPr lang="en-GB" sz="2800" b="1" dirty="0">
                <a:solidFill>
                  <a:schemeClr val="bg1"/>
                </a:solidFill>
                <a:latin typeface="Candara" panose="020E0502030303020204" pitchFamily="34" charset="0"/>
              </a:rPr>
              <a:t>kultūra</a:t>
            </a:r>
            <a:endParaRPr sz="2800" b="1" i="0" u="none" strike="noStrike" cap="none" dirty="0">
              <a:solidFill>
                <a:schemeClr val="bg1"/>
              </a:solidFill>
              <a:latin typeface="Candara" panose="020E0502030303020204" pitchFamily="34" charset="0"/>
              <a:ea typeface="Times New Roman"/>
              <a:cs typeface="Times New Roman"/>
              <a:sym typeface="Times New Roman"/>
            </a:endParaRPr>
          </a:p>
        </p:txBody>
      </p:sp>
      <p:sp>
        <p:nvSpPr>
          <p:cNvPr id="104" name="Google Shape;104;p3"/>
          <p:cNvSpPr txBox="1"/>
          <p:nvPr/>
        </p:nvSpPr>
        <p:spPr>
          <a:xfrm>
            <a:off x="598803" y="972237"/>
            <a:ext cx="6613655" cy="4524275"/>
          </a:xfrm>
          <a:prstGeom prst="rect">
            <a:avLst/>
          </a:prstGeom>
          <a:noFill/>
          <a:ln>
            <a:noFill/>
          </a:ln>
        </p:spPr>
        <p:txBody>
          <a:bodyPr spcFirstLastPara="1" wrap="square" lIns="91425" tIns="45700" rIns="91425" bIns="45700" anchor="t" anchorCtr="0">
            <a:spAutoFit/>
          </a:bodyPr>
          <a:lstStyle/>
          <a:p>
            <a:r>
              <a:rPr lang="en-GB" sz="1600" dirty="0">
                <a:latin typeface="Candara" panose="020E0502030303020204" pitchFamily="34" charset="0"/>
              </a:rPr>
              <a:t>Buvo dviejų pagrindinių indų tipų:</a:t>
            </a:r>
          </a:p>
          <a:p>
            <a:pPr>
              <a:buFont typeface="Arial" panose="020B0604020202020204" pitchFamily="34" charset="0"/>
              <a:buChar char="•"/>
            </a:pPr>
            <a:r>
              <a:rPr lang="en-GB" sz="1600" dirty="0">
                <a:latin typeface="Candara" panose="020E0502030303020204" pitchFamily="34" charset="0"/>
              </a:rPr>
              <a:t> Didelės </a:t>
            </a:r>
            <a:r>
              <a:rPr lang="et-EE" sz="1600" dirty="0" err="1">
                <a:latin typeface="Candara" panose="020E0502030303020204" pitchFamily="34" charset="0"/>
              </a:rPr>
              <a:t>kūgio formos indai </a:t>
            </a:r>
            <a:r>
              <a:rPr lang="en-GB" sz="1600" dirty="0">
                <a:latin typeface="Candara" panose="020E0502030303020204" pitchFamily="34" charset="0"/>
              </a:rPr>
              <a:t>(iki 30 litrų) – naudoti vandeniui, maistui laikyti arba virimui.</a:t>
            </a:r>
          </a:p>
          <a:p>
            <a:pPr>
              <a:buFont typeface="Arial" panose="020B0604020202020204" pitchFamily="34" charset="0"/>
              <a:buChar char="•"/>
            </a:pPr>
            <a:r>
              <a:rPr lang="en-GB" sz="1600" dirty="0">
                <a:latin typeface="Candara" panose="020E0502030303020204" pitchFamily="34" charset="0"/>
              </a:rPr>
              <a:t> Plokščia dugnu dubenys – greičiausiai naudoti maistui patiekti ar ruošti.</a:t>
            </a:r>
            <a:endParaRPr lang="ru-RU" sz="1600" dirty="0">
              <a:latin typeface="Candara" panose="020E0502030303020204" pitchFamily="34" charset="0"/>
            </a:endParaRPr>
          </a:p>
          <a:p>
            <a:endParaRPr lang="ru-RU" sz="1600" dirty="0">
              <a:latin typeface="Candara" panose="020E0502030303020204" pitchFamily="34" charset="0"/>
            </a:endParaRPr>
          </a:p>
          <a:p>
            <a:r>
              <a:rPr lang="en-GB" sz="1600" dirty="0" err="1">
                <a:latin typeface="Candara" panose="020E0502030303020204" pitchFamily="34" charset="0"/>
              </a:rPr>
              <a:t>Narvos </a:t>
            </a:r>
            <a:r>
              <a:rPr lang="en-GB" sz="1600" dirty="0">
                <a:latin typeface="Candara" panose="020E0502030303020204" pitchFamily="34" charset="0"/>
              </a:rPr>
              <a:t>keramika išsiskiria savo dekoru. Vietoj dažymo ar glazūravimo, paviršius buvo žymimas paprastais, bet ritmingais įspaudais: taškeliais, grioveliais, šukavimo linijomis ar net pirštų atspaudais. Šie raštai galėjo turėti kultūrinę reikšmę arba tiesiog išreikšti gamintojo kūrybiškumą.</a:t>
            </a:r>
          </a:p>
          <a:p>
            <a:endParaRPr lang="en-GB" sz="1600" dirty="0">
              <a:latin typeface="Candara" panose="020E0502030303020204" pitchFamily="34" charset="0"/>
            </a:endParaRPr>
          </a:p>
          <a:p>
            <a:r>
              <a:rPr lang="en-GB" sz="1600" dirty="0">
                <a:latin typeface="Candara" panose="020E0502030303020204" pitchFamily="34" charset="0"/>
              </a:rPr>
              <a:t>Net praėjus tūkstančiams metų, šie indai mums pasakoja apie kasdienį gyvenimą, ritmą ir pasikartojimus, apie rankas, kurios iš molio formuoja kažką naudingo ir gražaus.</a:t>
            </a:r>
          </a:p>
          <a:p>
            <a:endParaRPr lang="en-GB" sz="1600" dirty="0">
              <a:latin typeface="Candara" panose="020E0502030303020204" pitchFamily="34" charset="0"/>
            </a:endParaRPr>
          </a:p>
          <a:p>
            <a:r>
              <a:rPr lang="en-GB" sz="1600" dirty="0">
                <a:latin typeface="Candara" panose="020E0502030303020204" pitchFamily="34" charset="0"/>
              </a:rPr>
              <a:t>Šis įvadas suteikia tvirtą pagrindą kitam žingsniui – asmeninių keramikos dirbinių, įkvėptų paveldo, tapatybės ir kūrybinės raiškos, kūrimui.</a:t>
            </a:r>
          </a:p>
        </p:txBody>
      </p:sp>
      <p:pic>
        <p:nvPicPr>
          <p:cNvPr id="2" name="Picture 4">
            <a:extLst>
              <a:ext uri="{FF2B5EF4-FFF2-40B4-BE49-F238E27FC236}">
                <a16:creationId xmlns:a16="http://schemas.microsoft.com/office/drawing/2014/main" xmlns="" id="{3F169563-7709-60D7-952B-F68A043AE10E}"/>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48763" y="1205339"/>
            <a:ext cx="2929991" cy="36262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5850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461624"/>
          </a:xfrm>
          <a:prstGeom prst="rect">
            <a:avLst/>
          </a:prstGeom>
          <a:solidFill>
            <a:srgbClr val="72BC59"/>
          </a:solidFill>
          <a:ln>
            <a:noFill/>
          </a:ln>
        </p:spPr>
        <p:txBody>
          <a:bodyPr spcFirstLastPara="1" wrap="square" lIns="91425" tIns="45700" rIns="91425" bIns="45700" anchor="t" anchorCtr="0">
            <a:spAutoFit/>
          </a:bodyPr>
          <a:lstStyle/>
          <a:p>
            <a:pPr algn="ctr"/>
            <a:r>
              <a:rPr lang="lt-LT" sz="2400" b="1" dirty="0" smtClean="0">
                <a:solidFill>
                  <a:schemeClr val="bg1"/>
                </a:solidFill>
                <a:latin typeface="Candara" pitchFamily="34" charset="0"/>
              </a:rPr>
              <a:t>Ačiū už jūsų dėmesį</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Partneriai</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7" name="16 - Εικόνα" descr="LT_Co-fundedbytheEU_RGB_POS.png"/>
          <p:cNvPicPr>
            <a:picLocks noChangeAspect="1"/>
          </p:cNvPicPr>
          <p:nvPr/>
        </p:nvPicPr>
        <p:blipFill>
          <a:blip r:embed="rId12"/>
          <a:stretch>
            <a:fillRect/>
          </a:stretch>
        </p:blipFill>
        <p:spPr>
          <a:xfrm>
            <a:off x="0" y="6229350"/>
            <a:ext cx="2628900" cy="628650"/>
          </a:xfrm>
          <a:prstGeom prst="rect">
            <a:avLst/>
          </a:prstGeom>
        </p:spPr>
      </p:pic>
      <p:pic>
        <p:nvPicPr>
          <p:cNvPr id="18" name="17 - Εικόνα" descr="cc-brand-1.png"/>
          <p:cNvPicPr>
            <a:picLocks noChangeAspect="1"/>
          </p:cNvPicPr>
          <p:nvPr/>
        </p:nvPicPr>
        <p:blipFill>
          <a:blip r:embed="rId13"/>
          <a:stretch>
            <a:fillRect/>
          </a:stretch>
        </p:blipFill>
        <p:spPr>
          <a:xfrm>
            <a:off x="10553700" y="6008759"/>
            <a:ext cx="1638300" cy="849241"/>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2039</TotalTime>
  <Words>842</Words>
  <Application>Microsoft Office PowerPoint</Application>
  <PresentationFormat>Προσαρμογή</PresentationFormat>
  <Paragraphs>52</Paragraphs>
  <Slides>7</Slides>
  <Notes>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docId:66F6AEB2A733738A6070814416091A03</cp:keywords>
  <cp:lastModifiedBy>Νικολέττα</cp:lastModifiedBy>
  <cp:revision>5</cp:revision>
  <dcterms:created xsi:type="dcterms:W3CDTF">2024-06-10T15:48:53Z</dcterms:created>
  <dcterms:modified xsi:type="dcterms:W3CDTF">2026-04-27T08:21:45Z</dcterms:modified>
</cp:coreProperties>
</file>