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9" r:id="rId11"/>
  </p:sldIdLst>
  <p:sldSz cx="12192000" cy="6858000"/>
  <p:notesSz cx="6858000" cy="9144000"/>
  <p:embeddedFontLst>
    <p:embeddedFont>
      <p:font typeface="Candara" pitchFamily="34" charset="0"/>
      <p:regular r:id="rId13"/>
      <p:bold r:id="rId14"/>
      <p:italic r:id="rId15"/>
      <p:boldItalic r:id="rId16"/>
    </p:embeddedFont>
    <p:embeddedFont>
      <p:font typeface="Calibri"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jbXOe2boMkQyC+AMe1VLN0yrArH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vier CP"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6" d="100"/>
          <a:sy n="106" d="100"/>
        </p:scale>
        <p:origin x="-96" y="-1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3.fntdata"/><Relationship Id="rId23" Type="http://customschemas.google.com/relationships/presentationmetadata" Target="meta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jolė Butkevičienė" userId="71ab2797-8547-484b-bd93-0617b24d964c" providerId="ADAL" clId="{6F86FD42-C63E-43C3-AD3F-93F4AB532842}"/>
    <pc:docChg chg="modSld">
      <pc:chgData name="Nijolė Butkevičienė" userId="71ab2797-8547-484b-bd93-0617b24d964c" providerId="ADAL" clId="{6F86FD42-C63E-43C3-AD3F-93F4AB532842}" dt="2026-01-12T16:26:26.279" v="6" actId="790"/>
      <pc:docMkLst>
        <pc:docMk/>
      </pc:docMkLst>
      <pc:sldChg chg="modSp mod">
        <pc:chgData name="Nijolė Butkevičienė" userId="71ab2797-8547-484b-bd93-0617b24d964c" providerId="ADAL" clId="{6F86FD42-C63E-43C3-AD3F-93F4AB532842}" dt="2026-01-12T14:29:23.308" v="1" actId="14100"/>
        <pc:sldMkLst>
          <pc:docMk/>
          <pc:sldMk cId="0" sldId="262"/>
        </pc:sldMkLst>
        <pc:spChg chg="mod">
          <ac:chgData name="Nijolė Butkevičienė" userId="71ab2797-8547-484b-bd93-0617b24d964c" providerId="ADAL" clId="{6F86FD42-C63E-43C3-AD3F-93F4AB532842}" dt="2026-01-12T14:29:23.308" v="1" actId="14100"/>
          <ac:spMkLst>
            <pc:docMk/>
            <pc:sldMk cId="0" sldId="262"/>
            <ac:spMk id="136" creationId="{00000000-0000-0000-0000-000000000000}"/>
          </ac:spMkLst>
        </pc:spChg>
        <pc:picChg chg="mod">
          <ac:chgData name="Nijolė Butkevičienė" userId="71ab2797-8547-484b-bd93-0617b24d964c" providerId="ADAL" clId="{6F86FD42-C63E-43C3-AD3F-93F4AB532842}" dt="2026-01-12T14:29:18.969" v="0" actId="1076"/>
          <ac:picMkLst>
            <pc:docMk/>
            <pc:sldMk cId="0" sldId="262"/>
            <ac:picMk id="137" creationId="{00000000-0000-0000-0000-000000000000}"/>
          </ac:picMkLst>
        </pc:picChg>
      </pc:sldChg>
      <pc:sldChg chg="modSp mod">
        <pc:chgData name="Nijolė Butkevičienė" userId="71ab2797-8547-484b-bd93-0617b24d964c" providerId="ADAL" clId="{6F86FD42-C63E-43C3-AD3F-93F4AB532842}" dt="2026-01-12T16:25:54.779" v="4" actId="790"/>
        <pc:sldMkLst>
          <pc:docMk/>
          <pc:sldMk cId="0" sldId="265"/>
        </pc:sldMkLst>
        <pc:spChg chg="mod">
          <ac:chgData name="Nijolė Butkevičienė" userId="71ab2797-8547-484b-bd93-0617b24d964c" providerId="ADAL" clId="{6F86FD42-C63E-43C3-AD3F-93F4AB532842}" dt="2026-01-12T16:25:54.779" v="4" actId="790"/>
          <ac:spMkLst>
            <pc:docMk/>
            <pc:sldMk cId="0" sldId="265"/>
            <ac:spMk id="163" creationId="{00000000-0000-0000-0000-000000000000}"/>
          </ac:spMkLst>
        </pc:spChg>
        <pc:spChg chg="mod">
          <ac:chgData name="Nijolė Butkevičienė" userId="71ab2797-8547-484b-bd93-0617b24d964c" providerId="ADAL" clId="{6F86FD42-C63E-43C3-AD3F-93F4AB532842}" dt="2026-01-12T16:25:54.779" v="4" actId="790"/>
          <ac:spMkLst>
            <pc:docMk/>
            <pc:sldMk cId="0" sldId="265"/>
            <ac:spMk id="164" creationId="{00000000-0000-0000-0000-000000000000}"/>
          </ac:spMkLst>
        </pc:spChg>
        <pc:spChg chg="mod">
          <ac:chgData name="Nijolė Butkevičienė" userId="71ab2797-8547-484b-bd93-0617b24d964c" providerId="ADAL" clId="{6F86FD42-C63E-43C3-AD3F-93F4AB532842}" dt="2026-01-12T16:25:54.779" v="4" actId="790"/>
          <ac:spMkLst>
            <pc:docMk/>
            <pc:sldMk cId="0" sldId="265"/>
            <ac:spMk id="165" creationId="{00000000-0000-0000-0000-000000000000}"/>
          </ac:spMkLst>
        </pc:spChg>
        <pc:spChg chg="mod">
          <ac:chgData name="Nijolė Butkevičienė" userId="71ab2797-8547-484b-bd93-0617b24d964c" providerId="ADAL" clId="{6F86FD42-C63E-43C3-AD3F-93F4AB532842}" dt="2026-01-12T16:25:54.779" v="4" actId="790"/>
          <ac:spMkLst>
            <pc:docMk/>
            <pc:sldMk cId="0" sldId="265"/>
            <ac:spMk id="166" creationId="{00000000-0000-0000-0000-000000000000}"/>
          </ac:spMkLst>
        </pc:spChg>
      </pc:sldChg>
      <pc:sldChg chg="modSp mod">
        <pc:chgData name="Nijolė Butkevičienė" userId="71ab2797-8547-484b-bd93-0617b24d964c" providerId="ADAL" clId="{6F86FD42-C63E-43C3-AD3F-93F4AB532842}" dt="2026-01-12T16:26:08.744" v="5" actId="790"/>
        <pc:sldMkLst>
          <pc:docMk/>
          <pc:sldMk cId="0" sldId="266"/>
        </pc:sldMkLst>
        <pc:spChg chg="mod">
          <ac:chgData name="Nijolė Butkevičienė" userId="71ab2797-8547-484b-bd93-0617b24d964c" providerId="ADAL" clId="{6F86FD42-C63E-43C3-AD3F-93F4AB532842}" dt="2026-01-12T16:26:08.744" v="5" actId="790"/>
          <ac:spMkLst>
            <pc:docMk/>
            <pc:sldMk cId="0" sldId="266"/>
            <ac:spMk id="172" creationId="{00000000-0000-0000-0000-000000000000}"/>
          </ac:spMkLst>
        </pc:spChg>
        <pc:spChg chg="mod">
          <ac:chgData name="Nijolė Butkevičienė" userId="71ab2797-8547-484b-bd93-0617b24d964c" providerId="ADAL" clId="{6F86FD42-C63E-43C3-AD3F-93F4AB532842}" dt="2026-01-12T16:26:08.744" v="5" actId="790"/>
          <ac:spMkLst>
            <pc:docMk/>
            <pc:sldMk cId="0" sldId="266"/>
            <ac:spMk id="173" creationId="{00000000-0000-0000-0000-000000000000}"/>
          </ac:spMkLst>
        </pc:spChg>
        <pc:spChg chg="mod">
          <ac:chgData name="Nijolė Butkevičienė" userId="71ab2797-8547-484b-bd93-0617b24d964c" providerId="ADAL" clId="{6F86FD42-C63E-43C3-AD3F-93F4AB532842}" dt="2026-01-12T16:26:08.744" v="5" actId="790"/>
          <ac:spMkLst>
            <pc:docMk/>
            <pc:sldMk cId="0" sldId="266"/>
            <ac:spMk id="174" creationId="{00000000-0000-0000-0000-000000000000}"/>
          </ac:spMkLst>
        </pc:spChg>
        <pc:spChg chg="mod">
          <ac:chgData name="Nijolė Butkevičienė" userId="71ab2797-8547-484b-bd93-0617b24d964c" providerId="ADAL" clId="{6F86FD42-C63E-43C3-AD3F-93F4AB532842}" dt="2026-01-12T16:26:08.744" v="5" actId="790"/>
          <ac:spMkLst>
            <pc:docMk/>
            <pc:sldMk cId="0" sldId="266"/>
            <ac:spMk id="175" creationId="{00000000-0000-0000-0000-000000000000}"/>
          </ac:spMkLst>
        </pc:spChg>
      </pc:sldChg>
      <pc:sldChg chg="modSp mod">
        <pc:chgData name="Nijolė Butkevičienė" userId="71ab2797-8547-484b-bd93-0617b24d964c" providerId="ADAL" clId="{6F86FD42-C63E-43C3-AD3F-93F4AB532842}" dt="2026-01-12T14:29:51.990" v="2" actId="1076"/>
        <pc:sldMkLst>
          <pc:docMk/>
          <pc:sldMk cId="0" sldId="267"/>
        </pc:sldMkLst>
        <pc:spChg chg="mod">
          <ac:chgData name="Nijolė Butkevičienė" userId="71ab2797-8547-484b-bd93-0617b24d964c" providerId="ADAL" clId="{6F86FD42-C63E-43C3-AD3F-93F4AB532842}" dt="2026-01-12T14:29:51.990" v="2" actId="1076"/>
          <ac:spMkLst>
            <pc:docMk/>
            <pc:sldMk cId="0" sldId="267"/>
            <ac:spMk id="184" creationId="{00000000-0000-0000-0000-000000000000}"/>
          </ac:spMkLst>
        </pc:spChg>
      </pc:sldChg>
      <pc:sldChg chg="modSp mod">
        <pc:chgData name="Nijolė Butkevičienė" userId="71ab2797-8547-484b-bd93-0617b24d964c" providerId="ADAL" clId="{6F86FD42-C63E-43C3-AD3F-93F4AB532842}" dt="2026-01-12T16:26:26.279" v="6" actId="790"/>
        <pc:sldMkLst>
          <pc:docMk/>
          <pc:sldMk cId="0" sldId="268"/>
        </pc:sldMkLst>
        <pc:spChg chg="mod">
          <ac:chgData name="Nijolė Butkevičienė" userId="71ab2797-8547-484b-bd93-0617b24d964c" providerId="ADAL" clId="{6F86FD42-C63E-43C3-AD3F-93F4AB532842}" dt="2026-01-12T16:26:26.279" v="6" actId="790"/>
          <ac:spMkLst>
            <pc:docMk/>
            <pc:sldMk cId="0" sldId="268"/>
            <ac:spMk id="190" creationId="{00000000-0000-0000-0000-000000000000}"/>
          </ac:spMkLst>
        </pc:spChg>
        <pc:spChg chg="mod">
          <ac:chgData name="Nijolė Butkevičienė" userId="71ab2797-8547-484b-bd93-0617b24d964c" providerId="ADAL" clId="{6F86FD42-C63E-43C3-AD3F-93F4AB532842}" dt="2026-01-12T16:26:26.279" v="6" actId="790"/>
          <ac:spMkLst>
            <pc:docMk/>
            <pc:sldMk cId="0" sldId="268"/>
            <ac:spMk id="191" creationId="{00000000-0000-0000-0000-000000000000}"/>
          </ac:spMkLst>
        </pc:spChg>
        <pc:spChg chg="mod">
          <ac:chgData name="Nijolė Butkevičienė" userId="71ab2797-8547-484b-bd93-0617b24d964c" providerId="ADAL" clId="{6F86FD42-C63E-43C3-AD3F-93F4AB532842}" dt="2026-01-12T16:26:26.279" v="6" actId="790"/>
          <ac:spMkLst>
            <pc:docMk/>
            <pc:sldMk cId="0" sldId="268"/>
            <ac:spMk id="192" creationId="{00000000-0000-0000-0000-000000000000}"/>
          </ac:spMkLst>
        </pc:spChg>
        <pc:spChg chg="mod">
          <ac:chgData name="Nijolė Butkevičienė" userId="71ab2797-8547-484b-bd93-0617b24d964c" providerId="ADAL" clId="{6F86FD42-C63E-43C3-AD3F-93F4AB532842}" dt="2026-01-12T16:26:26.279" v="6" actId="790"/>
          <ac:spMkLst>
            <pc:docMk/>
            <pc:sldMk cId="0" sldId="268"/>
            <ac:spMk id="19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231fbaea0f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g3231fbaea0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24db71f721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1" name="Google Shape;121;g324db71f72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0" name="Google Shape;13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24db71f721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g324db71f721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Google Shape;3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1" name="Google Shape;5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1"/>
          <p:cNvSpPr>
            <a:spLocks noGrp="1"/>
          </p:cNvSpPr>
          <p:nvPr>
            <p:ph type="pic" idx="2"/>
          </p:nvPr>
        </p:nvSpPr>
        <p:spPr>
          <a:xfrm>
            <a:off x="5183188" y="987425"/>
            <a:ext cx="6172200" cy="4873625"/>
          </a:xfrm>
          <a:prstGeom prst="rect">
            <a:avLst/>
          </a:prstGeom>
          <a:noFill/>
          <a:ln>
            <a:noFill/>
          </a:ln>
        </p:spPr>
      </p:sp>
      <p:sp>
        <p:nvSpPr>
          <p:cNvPr id="58" name="Google Shape;5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png"/><Relationship Id="rId3" Type="http://schemas.openxmlformats.org/officeDocument/2006/relationships/notesSlide" Target="../notesSlides/notesSlide10.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4"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79" name="Google Shape;79;p4"/>
          <p:cNvSpPr txBox="1"/>
          <p:nvPr/>
        </p:nvSpPr>
        <p:spPr>
          <a:xfrm>
            <a:off x="0" y="2708872"/>
            <a:ext cx="12191999" cy="1815841"/>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FFFFFF"/>
                </a:solidFill>
                <a:latin typeface="Candara"/>
                <a:ea typeface="Candara"/>
                <a:cs typeface="Candara"/>
                <a:sym typeface="Candara"/>
              </a:rPr>
              <a:t>MOKYMŲ PROGRAMA</a:t>
            </a:r>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Candara"/>
              <a:ea typeface="Candara"/>
              <a:cs typeface="Candara"/>
              <a:sym typeface="Candara"/>
            </a:endParaRPr>
          </a:p>
          <a:p>
            <a:pPr marL="809625" marR="0" lvl="0" indent="0" algn="ctr" rtl="0">
              <a:lnSpc>
                <a:spcPct val="100000"/>
              </a:lnSpc>
              <a:spcBef>
                <a:spcPts val="0"/>
              </a:spcBef>
              <a:spcAft>
                <a:spcPts val="0"/>
              </a:spcAft>
              <a:buNone/>
            </a:pPr>
            <a:r>
              <a:rPr lang="en-GB" sz="2800" b="1" i="0" u="none" strike="noStrike" cap="none">
                <a:solidFill>
                  <a:srgbClr val="FFFFFF"/>
                </a:solidFill>
                <a:latin typeface="Candara"/>
                <a:ea typeface="Candara"/>
                <a:cs typeface="Candara"/>
                <a:sym typeface="Candara"/>
              </a:rPr>
              <a:t>MOKYMOSI MODULIS 2: </a:t>
            </a:r>
            <a:r>
              <a:rPr lang="en-GB" sz="2800" b="1" i="0" u="none" strike="noStrike" cap="none">
                <a:solidFill>
                  <a:schemeClr val="lt1"/>
                </a:solidFill>
                <a:latin typeface="Candara"/>
                <a:ea typeface="Candara"/>
                <a:cs typeface="Candara"/>
                <a:sym typeface="Candara"/>
              </a:rPr>
              <a:t>Kūrybiškumas ir ekologiškas dizainas per keramikos meną ir paveldą</a:t>
            </a:r>
            <a:endParaRPr/>
          </a:p>
        </p:txBody>
      </p:sp>
      <p:sp>
        <p:nvSpPr>
          <p:cNvPr id="80" name="Google Shape;80;p4"/>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 xmlns:a16="http://schemas.microsoft.com/office/drawing/2014/main" id="{9FFF2E58-2E28-BE29-B86E-1A0B409A2824}"/>
              </a:ext>
            </a:extLst>
          </p:cNvPr>
          <p:cNvSpPr txBox="1"/>
          <p:nvPr/>
        </p:nvSpPr>
        <p:spPr>
          <a:xfrm>
            <a:off x="2667000" y="6257876"/>
            <a:ext cx="7781925" cy="646290"/>
          </a:xfrm>
          <a:prstGeom prst="rect">
            <a:avLst/>
          </a:prstGeom>
          <a:noFill/>
          <a:ln>
            <a:noFill/>
          </a:ln>
        </p:spPr>
        <p:txBody>
          <a:bodyPr spcFirstLastPara="1" wrap="square" lIns="91425" tIns="45700" rIns="91425" bIns="45700" anchor="t" anchorCtr="0">
            <a:spAutoFit/>
          </a:bodyPr>
          <a:lstStyle/>
          <a:p>
            <a:pPr lvl="0" algn="just">
              <a:buSzPts val="1050"/>
            </a:pPr>
            <a:r>
              <a:rPr lang="lt-LT" sz="1200" i="1" dirty="0" smtClean="0">
                <a:solidFill>
                  <a:schemeClr val="tx1"/>
                </a:solidFill>
                <a:latin typeface="Calibri" panose="020F0502020204030204" pitchFamily="34" charset="0"/>
              </a:rPr>
              <a:t>Finansuoja Europos Sąjunga. Taiau išreikštos nuomonės ir požiūriai yra tik autoriaus (-ių) nuomonės ir požiūriai, kurie nebūtinai atspindi Europos Sąjungos ar Estijos nacionalinės agentūros nuomonę. Nei Europos Sąjunga, nei finansavimą skirianti institucija negali būti laikomos atsakingomis už juos.</a:t>
            </a:r>
            <a:endParaRPr lang="lt-LT" sz="1200" i="1" dirty="0">
              <a:solidFill>
                <a:schemeClr val="tx1"/>
              </a:solidFill>
              <a:latin typeface="Calibri" panose="020F0502020204030204" pitchFamily="34" charset="0"/>
            </a:endParaRPr>
          </a:p>
        </p:txBody>
      </p:sp>
      <p:pic>
        <p:nvPicPr>
          <p:cNvPr id="10" name="9 - Εικόνα" descr="LT_Co-fundedbytheEU_RGB_POS.png"/>
          <p:cNvPicPr>
            <a:picLocks noChangeAspect="1"/>
          </p:cNvPicPr>
          <p:nvPr/>
        </p:nvPicPr>
        <p:blipFill>
          <a:blip r:embed="rId4"/>
          <a:stretch>
            <a:fillRect/>
          </a:stretch>
        </p:blipFill>
        <p:spPr>
          <a:xfrm>
            <a:off x="0" y="6229350"/>
            <a:ext cx="2628900" cy="628650"/>
          </a:xfrm>
          <a:prstGeom prst="rect">
            <a:avLst/>
          </a:prstGeom>
        </p:spPr>
      </p:pic>
      <p:pic>
        <p:nvPicPr>
          <p:cNvPr id="11" name="10 - Εικόνα" descr="cc-brand-1.png"/>
          <p:cNvPicPr>
            <a:picLocks noChangeAspect="1"/>
          </p:cNvPicPr>
          <p:nvPr/>
        </p:nvPicPr>
        <p:blipFill>
          <a:blip r:embed="rId5"/>
          <a:stretch>
            <a:fillRect/>
          </a:stretch>
        </p:blipFill>
        <p:spPr>
          <a:xfrm>
            <a:off x="10553700" y="6008759"/>
            <a:ext cx="1638300" cy="8492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461624"/>
          </a:xfrm>
          <a:prstGeom prst="rect">
            <a:avLst/>
          </a:prstGeom>
          <a:solidFill>
            <a:srgbClr val="72BC59"/>
          </a:solidFill>
          <a:ln>
            <a:noFill/>
          </a:ln>
        </p:spPr>
        <p:txBody>
          <a:bodyPr spcFirstLastPara="1" wrap="square" lIns="91425" tIns="45700" rIns="91425" bIns="45700" anchor="t" anchorCtr="0">
            <a:spAutoFit/>
          </a:bodyPr>
          <a:lstStyle/>
          <a:p>
            <a:pPr algn="ctr"/>
            <a:r>
              <a:rPr lang="lt-LT" sz="2400" b="1" dirty="0" smtClean="0">
                <a:solidFill>
                  <a:schemeClr val="bg1"/>
                </a:solidFill>
                <a:latin typeface="Candara" pitchFamily="34" charset="0"/>
              </a:rPr>
              <a:t>Ačiū už jūsų dėmesį</a:t>
            </a: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algn="ctr">
              <a:buSzPts val="1600"/>
            </a:pPr>
            <a:r>
              <a:rPr lang="en-US" sz="2800" b="1" dirty="0" err="1" smtClean="0">
                <a:solidFill>
                  <a:schemeClr val="bg1">
                    <a:lumMod val="50000"/>
                  </a:schemeClr>
                </a:solidFill>
                <a:latin typeface="Candara" pitchFamily="34" charset="0"/>
              </a:rPr>
              <a:t>Partneriai</a:t>
            </a:r>
            <a:r>
              <a:rPr lang="en-GB" sz="2800" b="1" i="0" u="none" strike="noStrike" cap="none" dirty="0" smtClean="0">
                <a:solidFill>
                  <a:schemeClr val="bg1">
                    <a:lumMod val="50000"/>
                  </a:schemeClr>
                </a:solidFill>
                <a:latin typeface="Candara" pitchFamily="34" charset="0"/>
                <a:ea typeface="Calibri"/>
                <a:cs typeface="Calibri"/>
                <a:sym typeface="Calibri"/>
              </a:rPr>
              <a:t> </a:t>
            </a:r>
            <a:endParaRPr sz="2800" b="0" i="0" u="none" strike="noStrike" cap="none" dirty="0">
              <a:solidFill>
                <a:schemeClr val="bg1">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Google Shape;87;p1">
            <a:extLst>
              <a:ext uri="{FF2B5EF4-FFF2-40B4-BE49-F238E27FC236}">
                <a16:creationId xmlns="" xmlns:a16="http://schemas.microsoft.com/office/drawing/2014/main" id="{9FFF2E58-2E28-BE29-B86E-1A0B409A2824}"/>
              </a:ext>
            </a:extLst>
          </p:cNvPr>
          <p:cNvSpPr txBox="1"/>
          <p:nvPr/>
        </p:nvSpPr>
        <p:spPr>
          <a:xfrm>
            <a:off x="2667000" y="6257876"/>
            <a:ext cx="7781925" cy="646290"/>
          </a:xfrm>
          <a:prstGeom prst="rect">
            <a:avLst/>
          </a:prstGeom>
          <a:noFill/>
          <a:ln>
            <a:noFill/>
          </a:ln>
        </p:spPr>
        <p:txBody>
          <a:bodyPr spcFirstLastPara="1" wrap="square" lIns="91425" tIns="45700" rIns="91425" bIns="45700" anchor="t" anchorCtr="0">
            <a:spAutoFit/>
          </a:bodyPr>
          <a:lstStyle/>
          <a:p>
            <a:pPr lvl="0" algn="just">
              <a:buSzPts val="1050"/>
            </a:pPr>
            <a:r>
              <a:rPr lang="lt-LT" sz="1200" i="1" dirty="0" smtClean="0">
                <a:solidFill>
                  <a:schemeClr val="tx1"/>
                </a:solidFill>
                <a:latin typeface="Calibri" panose="020F0502020204030204" pitchFamily="34" charset="0"/>
              </a:rPr>
              <a:t>Finansuoja Europos Sąjunga. Taiau išreikštos nuomonės ir požiūriai yra tik autoriaus (-ių) nuomonės ir požiūriai, kurie nebūtinai atspindi Europos Sąjungos ar Estijos nacionalinės agentūros nuomonę. Nei Europos Sąjunga, nei finansavimą skirianti institucija negali būti laikomos atsakingomis už juos.</a:t>
            </a:r>
            <a:endParaRPr lang="lt-LT" sz="1200" i="1" dirty="0">
              <a:solidFill>
                <a:schemeClr val="tx1"/>
              </a:solidFill>
              <a:latin typeface="Calibri" panose="020F0502020204030204" pitchFamily="34" charset="0"/>
            </a:endParaRPr>
          </a:p>
        </p:txBody>
      </p:sp>
      <p:pic>
        <p:nvPicPr>
          <p:cNvPr id="17" name="16 - Εικόνα" descr="LT_Co-fundedbytheEU_RGB_POS.png"/>
          <p:cNvPicPr>
            <a:picLocks noChangeAspect="1"/>
          </p:cNvPicPr>
          <p:nvPr/>
        </p:nvPicPr>
        <p:blipFill>
          <a:blip r:embed="rId12"/>
          <a:stretch>
            <a:fillRect/>
          </a:stretch>
        </p:blipFill>
        <p:spPr>
          <a:xfrm>
            <a:off x="0" y="6229350"/>
            <a:ext cx="2628900" cy="628650"/>
          </a:xfrm>
          <a:prstGeom prst="rect">
            <a:avLst/>
          </a:prstGeom>
        </p:spPr>
      </p:pic>
      <p:pic>
        <p:nvPicPr>
          <p:cNvPr id="18" name="17 - Εικόνα" descr="cc-brand-1.png"/>
          <p:cNvPicPr>
            <a:picLocks noChangeAspect="1"/>
          </p:cNvPicPr>
          <p:nvPr/>
        </p:nvPicPr>
        <p:blipFill>
          <a:blip r:embed="rId13"/>
          <a:stretch>
            <a:fillRect/>
          </a:stretch>
        </p:blipFill>
        <p:spPr>
          <a:xfrm>
            <a:off x="10553700" y="6008759"/>
            <a:ext cx="1638300" cy="849241"/>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0" name="Google Shape;90;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2"/>
          <p:cNvSpPr txBox="1"/>
          <p:nvPr/>
        </p:nvSpPr>
        <p:spPr>
          <a:xfrm>
            <a:off x="1004675" y="1907425"/>
            <a:ext cx="10279800" cy="135417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chemeClr val="dk1"/>
              </a:buClr>
              <a:buSzPts val="2800"/>
              <a:buFont typeface="Arial"/>
              <a:buNone/>
            </a:pPr>
            <a:r>
              <a:rPr lang="en-GB" sz="3600" b="1" i="0" u="none" strike="noStrike" cap="none">
                <a:solidFill>
                  <a:schemeClr val="lt1"/>
                </a:solidFill>
                <a:latin typeface="Candara"/>
                <a:ea typeface="Candara"/>
                <a:cs typeface="Candara"/>
                <a:sym typeface="Candara"/>
              </a:rPr>
              <a:t>3 PAMOKA: Keramikos dizaino ir dekoravimo menas</a:t>
            </a:r>
            <a:endParaRPr sz="3600" b="1" i="0" u="none" strike="noStrike" cap="none">
              <a:solidFill>
                <a:schemeClr val="lt1"/>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97" name="Google Shape;97;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 name="Google Shape;98;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3"/>
          <p:cNvSpPr txBox="1"/>
          <p:nvPr/>
        </p:nvSpPr>
        <p:spPr>
          <a:xfrm>
            <a:off x="0" y="89588"/>
            <a:ext cx="96465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rgbClr val="FFFFFF"/>
                </a:solidFill>
                <a:latin typeface="Candara"/>
                <a:ea typeface="Candara"/>
                <a:cs typeface="Candara"/>
                <a:sym typeface="Candara"/>
              </a:rPr>
              <a:t>PAMOKOS TIKSLAI</a:t>
            </a:r>
            <a:endParaRPr sz="3600" b="0" i="0" u="none" strike="noStrike" cap="none">
              <a:solidFill>
                <a:schemeClr val="dk1"/>
              </a:solidFill>
              <a:latin typeface="Times New Roman"/>
              <a:ea typeface="Times New Roman"/>
              <a:cs typeface="Times New Roman"/>
              <a:sym typeface="Times New Roman"/>
            </a:endParaRPr>
          </a:p>
        </p:txBody>
      </p:sp>
      <p:sp>
        <p:nvSpPr>
          <p:cNvPr id="100" name="Google Shape;100;p3"/>
          <p:cNvSpPr txBox="1"/>
          <p:nvPr/>
        </p:nvSpPr>
        <p:spPr>
          <a:xfrm>
            <a:off x="555578" y="1079936"/>
            <a:ext cx="10092000" cy="2973081"/>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1200"/>
              </a:spcBef>
              <a:spcAft>
                <a:spcPts val="0"/>
              </a:spcAft>
              <a:buClr>
                <a:srgbClr val="000000"/>
              </a:buClr>
              <a:buSzPts val="1600"/>
              <a:buFont typeface="Arial"/>
              <a:buNone/>
            </a:pPr>
            <a:r>
              <a:rPr lang="en-GB" sz="1600" b="0" i="0" u="none" strike="noStrike" cap="none">
                <a:solidFill>
                  <a:srgbClr val="000000"/>
                </a:solidFill>
                <a:latin typeface="Candara"/>
                <a:ea typeface="Candara"/>
                <a:cs typeface="Candara"/>
                <a:sym typeface="Candara"/>
              </a:rPr>
              <a:t>Šioje paskutinėje pamokoje padėkite mokiniams apmąstyti savo keramikos kelionę – užbaigti savo kūrinius glazūra ir paskatinti juos giliau apmąstyti kūrybiškumą, tvarumą ir kultūrinį tęstinumą.</a:t>
            </a:r>
            <a:endParaRPr/>
          </a:p>
          <a:p>
            <a:pPr marL="0" marR="0" lvl="0" indent="0" algn="l" rtl="0">
              <a:lnSpc>
                <a:spcPct val="115000"/>
              </a:lnSpc>
              <a:spcBef>
                <a:spcPts val="1200"/>
              </a:spcBef>
              <a:spcAft>
                <a:spcPts val="0"/>
              </a:spcAft>
              <a:buClr>
                <a:srgbClr val="000000"/>
              </a:buClr>
              <a:buSzPts val="1600"/>
              <a:buFont typeface="Arial"/>
              <a:buNone/>
            </a:pPr>
            <a:r>
              <a:rPr lang="en-GB" sz="1600" b="0" i="0" u="none" strike="noStrike" cap="none">
                <a:solidFill>
                  <a:schemeClr val="dk1"/>
                </a:solidFill>
                <a:highlight>
                  <a:schemeClr val="lt1"/>
                </a:highlight>
                <a:latin typeface="Candara"/>
                <a:ea typeface="Candara"/>
                <a:cs typeface="Candara"/>
                <a:sym typeface="Candara"/>
              </a:rPr>
              <a:t>Iki pamokos pabaigos jūs sugebėsite:</a:t>
            </a:r>
            <a:endParaRPr sz="1600" b="0" i="0" u="none" strike="noStrike" cap="none">
              <a:solidFill>
                <a:schemeClr val="dk1"/>
              </a:solidFill>
              <a:highlight>
                <a:schemeClr val="lt1"/>
              </a:highlight>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342900" marR="0" lvl="0" indent="-3429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Supažindinti mokinius su pagrindinėmis glazūravimo technikomis, naudojant paprastus įrankius, pvz., teptukus ir medinius pagaliukus.</a:t>
            </a:r>
            <a:endParaRPr/>
          </a:p>
          <a:p>
            <a:pPr marL="342900" marR="0" lvl="0" indent="-3429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Paaiškinti, kaip glazūra pagerina keramikos dirbinių funkcionalumą ir vizualinį išraišką.</a:t>
            </a:r>
            <a:endParaRPr/>
          </a:p>
          <a:p>
            <a:pPr marL="342900" marR="0" lvl="0" indent="-3429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Padėti mokiniams apmąstyti savo kūrybinę kelionę ir išreikšti asmenines mintis apie savo galutinius kūrinius.</a:t>
            </a:r>
            <a:endParaRPr/>
          </a:p>
          <a:p>
            <a:pPr marL="342900" marR="0" lvl="0" indent="-3429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Padėti mokiniams susieti savo keramikos kūrinius su ekologiško dizaino principais ir kultūros paveldu.</a:t>
            </a:r>
            <a:endParaRPr/>
          </a:p>
          <a:p>
            <a:pPr marL="342900" marR="0" lvl="0" indent="-3429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Organizuoti grupės dalijimosi veiklą, kuri skatina dalyvių tarpusavio supratimą, dialogą ir bendruomeniškumo jausmą.</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6" name="Google Shape;106;p5"/>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 name="Google Shape;107;p5"/>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5"/>
          <p:cNvSpPr txBox="1"/>
          <p:nvPr/>
        </p:nvSpPr>
        <p:spPr>
          <a:xfrm>
            <a:off x="0" y="89588"/>
            <a:ext cx="9646500" cy="64629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None/>
            </a:pPr>
            <a:r>
              <a:rPr lang="en-GB" sz="3600" b="1" i="0" u="none" strike="noStrike" cap="none">
                <a:solidFill>
                  <a:srgbClr val="FFFFFF"/>
                </a:solidFill>
                <a:latin typeface="Candara"/>
                <a:ea typeface="Candara"/>
                <a:cs typeface="Candara"/>
                <a:sym typeface="Candara"/>
              </a:rPr>
              <a:t>Įvadas į ekologišką keramikos dizainą</a:t>
            </a:r>
            <a:endParaRPr sz="3600" b="0" i="0" u="none" strike="noStrike" cap="none">
              <a:solidFill>
                <a:schemeClr val="dk1"/>
              </a:solidFill>
              <a:latin typeface="Times New Roman"/>
              <a:ea typeface="Times New Roman"/>
              <a:cs typeface="Times New Roman"/>
              <a:sym typeface="Times New Roman"/>
            </a:endParaRPr>
          </a:p>
        </p:txBody>
      </p:sp>
      <p:sp>
        <p:nvSpPr>
          <p:cNvPr id="109" name="Google Shape;109;p5"/>
          <p:cNvSpPr txBox="1"/>
          <p:nvPr/>
        </p:nvSpPr>
        <p:spPr>
          <a:xfrm>
            <a:off x="555578" y="1079936"/>
            <a:ext cx="10092000" cy="45858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Pradėkite nuo trumpo ekologinio dizaino žinių atnaujinimo. Keramika kaip medžiaga daugeliu atžvilgių yra iš esmės ekologiškas pasirinkimas: ji gaminama iš žemės, formuojama rankomis, degama, kad būtų ilgaamžė, ir, jei tinkamai prižiūrima, gali tarnauti kelioms kartoms. Jos gamyba nereikalauja sudėtingų ar aplinką teršiančių procesų (ypač mažose dirbtuvėse), o sudužusi keramika gali būti grąžinta į žemę arba panaudota mozaikai ir statybai. </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Tai geras momentas priminti savo grupei, kad ekologinis dizainas apima ne tik medžiagas. Jis taip pat susijęs su tuo, kam skirtas mūsų kūrinys, ir sąmoningumu – atliekų mažinimu, jau turimų medžiagų naudojimu, kruopščiu gaminių kūrimu ir visos objekto gyvavimo ciklo apmąstymu.</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Galite trumpai apibendrinti pagrindines idėjas:</a:t>
            </a:r>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Ekologiškų ir vietinių medžiagų naudojimas</a:t>
            </a: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Atliekų mažinimas kūrybos procese</a:t>
            </a: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Dizainas, orientuotas į ilgaamžiškumą, naudingumą ir emocinę vertę</a:t>
            </a: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Įkvėpimas iš gamtos ir tradicinių žinių</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Skatinkite juos apmąstyti, kaip jų kūrinys įkūnija šiuos principus, ir galvoti apie glazūrą kaip apie galutinį sluoksnį, kuris pabrėžia, o ne paslepia rankų darbo pobūdį ir ekologinę kūrinio paskirtį.</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g3231fbaea0f_0_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5" name="Google Shape;115;g3231fbaea0f_0_4"/>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 name="Google Shape;116;g3231fbaea0f_0_4"/>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g3231fbaea0f_0_4"/>
          <p:cNvSpPr txBox="1"/>
          <p:nvPr/>
        </p:nvSpPr>
        <p:spPr>
          <a:xfrm>
            <a:off x="0" y="89600"/>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rgbClr val="FFFFFF"/>
                </a:solidFill>
                <a:latin typeface="Candara"/>
                <a:ea typeface="Candara"/>
                <a:cs typeface="Candara"/>
                <a:sym typeface="Candara"/>
              </a:rPr>
              <a:t>KERAMIKOS GLASŪRŲ TECHNIKOS IR PROCESAS</a:t>
            </a:r>
            <a:endParaRPr sz="3600" b="1" i="0" u="none" strike="noStrike" cap="none">
              <a:solidFill>
                <a:srgbClr val="FFFFFF"/>
              </a:solidFill>
              <a:latin typeface="Candara"/>
              <a:ea typeface="Candara"/>
              <a:cs typeface="Candara"/>
              <a:sym typeface="Candara"/>
            </a:endParaRPr>
          </a:p>
        </p:txBody>
      </p:sp>
      <p:sp>
        <p:nvSpPr>
          <p:cNvPr id="118" name="Google Shape;118;g3231fbaea0f_0_4"/>
          <p:cNvSpPr txBox="1"/>
          <p:nvPr/>
        </p:nvSpPr>
        <p:spPr>
          <a:xfrm>
            <a:off x="555578" y="1079936"/>
            <a:ext cx="10092000" cy="4076460"/>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1200"/>
              </a:spcBef>
              <a:spcAft>
                <a:spcPts val="0"/>
              </a:spcAft>
              <a:buClr>
                <a:schemeClr val="dk1"/>
              </a:buClr>
              <a:buSzPts val="1100"/>
              <a:buFont typeface="Arial"/>
              <a:buNone/>
            </a:pPr>
            <a:r>
              <a:rPr lang="en-GB" sz="1600" b="0" i="0" u="none" strike="noStrike" cap="none">
                <a:solidFill>
                  <a:srgbClr val="000000"/>
                </a:solidFill>
                <a:latin typeface="Candara"/>
                <a:ea typeface="Candara"/>
                <a:cs typeface="Candara"/>
                <a:sym typeface="Candara"/>
              </a:rPr>
              <a:t>Užbaigus keramikos formų kūrimą, pereina prie glazūravimo – paskutinio etapo, kuris kiekvienam kūriniui suteikia spalvą, tekstūrą ir prasmę.</a:t>
            </a:r>
            <a:endParaRPr sz="1600" b="0" i="0" u="none" strike="noStrike" cap="none">
              <a:solidFill>
                <a:schemeClr val="dk1"/>
              </a:solidFill>
              <a:latin typeface="Candara"/>
              <a:ea typeface="Candara"/>
              <a:cs typeface="Candara"/>
              <a:sym typeface="Candara"/>
            </a:endParaRPr>
          </a:p>
          <a:p>
            <a:pPr marL="0" marR="0" lvl="0" indent="0" algn="l" rtl="0">
              <a:lnSpc>
                <a:spcPct val="114000"/>
              </a:lnSpc>
              <a:spcBef>
                <a:spcPts val="1200"/>
              </a:spcBef>
              <a:spcAft>
                <a:spcPts val="0"/>
              </a:spcAft>
              <a:buClr>
                <a:schemeClr val="dk1"/>
              </a:buClr>
              <a:buSzPts val="1100"/>
              <a:buFont typeface="Arial"/>
              <a:buNone/>
            </a:pPr>
            <a:r>
              <a:rPr lang="en-GB" sz="1600" b="0" i="0" u="none" strike="noStrike" cap="none">
                <a:solidFill>
                  <a:schemeClr val="dk1"/>
                </a:solidFill>
                <a:latin typeface="Candara"/>
                <a:ea typeface="Candara"/>
                <a:cs typeface="Candara"/>
                <a:sym typeface="Candara"/>
              </a:rPr>
              <a:t>Glazūravimas yra meno forma, kuri apjungia chemiją, kūrybiškumą ir meistriškumą, kad paprastas keramikos dirbinys taptų ryškiu meno kūriniu. </a:t>
            </a:r>
            <a:endParaRPr sz="1600" b="0" i="0" u="none" strike="noStrike" cap="none">
              <a:solidFill>
                <a:schemeClr val="dk1"/>
              </a:solidFill>
              <a:latin typeface="Candara"/>
              <a:ea typeface="Candara"/>
              <a:cs typeface="Candara"/>
              <a:sym typeface="Candara"/>
            </a:endParaRPr>
          </a:p>
          <a:p>
            <a:pPr marL="0" marR="0" lvl="0" indent="0" algn="l" rtl="0">
              <a:lnSpc>
                <a:spcPct val="114000"/>
              </a:lnSpc>
              <a:spcBef>
                <a:spcPts val="1200"/>
              </a:spcBef>
              <a:spcAft>
                <a:spcPts val="0"/>
              </a:spcAft>
              <a:buClr>
                <a:schemeClr val="dk1"/>
              </a:buClr>
              <a:buSzPts val="1100"/>
              <a:buFont typeface="Arial"/>
              <a:buNone/>
            </a:pPr>
            <a:r>
              <a:rPr lang="en-GB" sz="1600" b="1" i="0" u="none" strike="noStrike" cap="none">
                <a:solidFill>
                  <a:schemeClr val="dk1"/>
                </a:solidFill>
                <a:latin typeface="Candara"/>
                <a:ea typeface="Candara"/>
                <a:cs typeface="Candara"/>
                <a:sym typeface="Candara"/>
              </a:rPr>
              <a:t>Kas yra glazūravimas? </a:t>
            </a:r>
            <a:r>
              <a:rPr lang="en-GB" sz="1600" b="0" i="0" u="none" strike="noStrike" cap="none">
                <a:solidFill>
                  <a:srgbClr val="000000"/>
                </a:solidFill>
                <a:latin typeface="Candara"/>
                <a:ea typeface="Candara"/>
                <a:cs typeface="Candara"/>
                <a:sym typeface="Candara"/>
              </a:rPr>
              <a:t>Glazūravimas – tai mineralų ir dažiklių mišinio, vadinamo glazūra, užtepimas ant išdegtų keramikos dirbinių paviršiaus. Pakartotinai degant glazūra išsilydo ir suformuoja lygų, dažnai stiklinį sluoksnį. Tai ne tik apsaugo dirbinį, padaro jį atsparų vandeniui ir tinkamą maistui, bet ir pabrėžia jo grožį, spalvų gilumą ir dizaino detales.</a:t>
            </a:r>
            <a:endParaRPr sz="1600" b="0" i="0" u="none" strike="noStrike" cap="none">
              <a:solidFill>
                <a:schemeClr val="dk1"/>
              </a:solidFill>
              <a:latin typeface="Candara"/>
              <a:ea typeface="Candara"/>
              <a:cs typeface="Candara"/>
              <a:sym typeface="Candara"/>
            </a:endParaRPr>
          </a:p>
          <a:p>
            <a:pPr marL="0" marR="0" lvl="0" indent="0" algn="l" rtl="0">
              <a:lnSpc>
                <a:spcPct val="114000"/>
              </a:lnSpc>
              <a:spcBef>
                <a:spcPts val="1200"/>
              </a:spcBef>
              <a:spcAft>
                <a:spcPts val="0"/>
              </a:spcAft>
              <a:buClr>
                <a:schemeClr val="dk1"/>
              </a:buClr>
              <a:buSzPts val="1100"/>
              <a:buFont typeface="Arial"/>
              <a:buNone/>
            </a:pPr>
            <a:r>
              <a:rPr lang="en-GB" sz="1600" b="1" i="0" u="none" strike="noStrike" cap="none">
                <a:solidFill>
                  <a:schemeClr val="dk1"/>
                </a:solidFill>
                <a:latin typeface="Candara"/>
                <a:ea typeface="Candara"/>
                <a:cs typeface="Candara"/>
                <a:sym typeface="Candara"/>
              </a:rPr>
              <a:t>Kodėl glazūruojama keramika?</a:t>
            </a:r>
            <a:endParaRPr sz="1600" b="1" i="0" u="none" strike="noStrike" cap="none">
              <a:solidFill>
                <a:schemeClr val="dk1"/>
              </a:solidFill>
              <a:latin typeface="Candara"/>
              <a:ea typeface="Candara"/>
              <a:cs typeface="Candara"/>
              <a:sym typeface="Candara"/>
            </a:endParaRPr>
          </a:p>
          <a:p>
            <a:pPr marL="0" marR="0" lvl="0" indent="0" algn="l" rtl="0">
              <a:lnSpc>
                <a:spcPct val="114000"/>
              </a:lnSpc>
              <a:spcBef>
                <a:spcPts val="0"/>
              </a:spcBef>
              <a:spcAft>
                <a:spcPts val="0"/>
              </a:spcAft>
              <a:buNone/>
            </a:pPr>
            <a:r>
              <a:rPr lang="en-GB" sz="1600" b="1" i="0" u="none" strike="noStrike" cap="none">
                <a:solidFill>
                  <a:srgbClr val="000000"/>
                </a:solidFill>
                <a:latin typeface="Candara"/>
                <a:ea typeface="Candara"/>
                <a:cs typeface="Candara"/>
                <a:sym typeface="Candara"/>
              </a:rPr>
              <a:t>Estetinė vertė </a:t>
            </a:r>
            <a:r>
              <a:rPr lang="en-GB" sz="1600" b="0" i="0" u="none" strike="noStrike" cap="none">
                <a:solidFill>
                  <a:srgbClr val="000000"/>
                </a:solidFill>
                <a:latin typeface="Candara"/>
                <a:ea typeface="Candara"/>
                <a:cs typeface="Candara"/>
                <a:sym typeface="Candara"/>
              </a:rPr>
              <a:t>– glazūra sustiprina spalvą, tekstūrą ir blizgesį, todėl kiekvienas daiktas tampa vizualiai unikalus.</a:t>
            </a:r>
            <a:endParaRPr/>
          </a:p>
          <a:p>
            <a:pPr marL="0" marR="0" lvl="0" indent="0" algn="l" rtl="0">
              <a:lnSpc>
                <a:spcPct val="114000"/>
              </a:lnSpc>
              <a:spcBef>
                <a:spcPts val="0"/>
              </a:spcBef>
              <a:spcAft>
                <a:spcPts val="0"/>
              </a:spcAft>
              <a:buNone/>
            </a:pPr>
            <a:r>
              <a:rPr lang="en-GB" sz="1600" b="1" i="0" u="none" strike="noStrike" cap="none">
                <a:solidFill>
                  <a:srgbClr val="000000"/>
                </a:solidFill>
                <a:latin typeface="Candara"/>
                <a:ea typeface="Candara"/>
                <a:cs typeface="Candara"/>
                <a:sym typeface="Candara"/>
              </a:rPr>
              <a:t>Funkcionalumas </a:t>
            </a:r>
            <a:r>
              <a:rPr lang="en-GB" sz="1600" b="0" i="0" u="none" strike="noStrike" cap="none">
                <a:solidFill>
                  <a:srgbClr val="000000"/>
                </a:solidFill>
                <a:latin typeface="Candara"/>
                <a:ea typeface="Candara"/>
                <a:cs typeface="Candara"/>
                <a:sym typeface="Candara"/>
              </a:rPr>
              <a:t>– glazūruota keramika yra atsparesnė drėgmei, dėmėms ir pažeidimams.</a:t>
            </a:r>
            <a:endParaRPr/>
          </a:p>
          <a:p>
            <a:pPr marL="0" marR="0" lvl="0" indent="0" algn="l" rtl="0">
              <a:lnSpc>
                <a:spcPct val="114000"/>
              </a:lnSpc>
              <a:spcBef>
                <a:spcPts val="0"/>
              </a:spcBef>
              <a:spcAft>
                <a:spcPts val="0"/>
              </a:spcAft>
              <a:buNone/>
            </a:pPr>
            <a:r>
              <a:rPr lang="en-GB" sz="1600" b="1" i="0" u="none" strike="noStrike" cap="none">
                <a:solidFill>
                  <a:srgbClr val="000000"/>
                </a:solidFill>
                <a:latin typeface="Candara"/>
                <a:ea typeface="Candara"/>
                <a:cs typeface="Candara"/>
                <a:sym typeface="Candara"/>
              </a:rPr>
              <a:t>Kūrybinė išraiška </a:t>
            </a:r>
            <a:r>
              <a:rPr lang="en-GB" sz="1600" b="0" i="0" u="none" strike="noStrike" cap="none">
                <a:solidFill>
                  <a:srgbClr val="000000"/>
                </a:solidFill>
                <a:latin typeface="Candara"/>
                <a:ea typeface="Candara"/>
                <a:cs typeface="Candara"/>
                <a:sym typeface="Candara"/>
              </a:rPr>
              <a:t>– glazūra skatina žaisti ir eksperimentuoti su sluoksniais, nepermatomumu ir paviršiaus efektais.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g324db71f721_0_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24" name="Google Shape;124;g324db71f721_0_6"/>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g324db71f721_0_6"/>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 name="Google Shape;126;g324db71f721_0_6"/>
          <p:cNvSpPr txBox="1"/>
          <p:nvPr/>
        </p:nvSpPr>
        <p:spPr>
          <a:xfrm>
            <a:off x="0" y="89600"/>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rgbClr val="FFFFFF"/>
                </a:solidFill>
                <a:latin typeface="Candara"/>
                <a:ea typeface="Candara"/>
                <a:cs typeface="Candara"/>
                <a:sym typeface="Candara"/>
              </a:rPr>
              <a:t>KERAMIKOS GLASŪRŲ TECHNIKOS IR PROCESAS</a:t>
            </a:r>
            <a:endParaRPr sz="3600" b="1" i="0" u="none" strike="noStrike" cap="none">
              <a:solidFill>
                <a:srgbClr val="FFFFFF"/>
              </a:solidFill>
              <a:latin typeface="Candara"/>
              <a:ea typeface="Candara"/>
              <a:cs typeface="Candara"/>
              <a:sym typeface="Candara"/>
            </a:endParaRPr>
          </a:p>
        </p:txBody>
      </p:sp>
      <p:sp>
        <p:nvSpPr>
          <p:cNvPr id="127" name="Google Shape;127;g324db71f721_0_6"/>
          <p:cNvSpPr txBox="1"/>
          <p:nvPr/>
        </p:nvSpPr>
        <p:spPr>
          <a:xfrm>
            <a:off x="555578" y="1079936"/>
            <a:ext cx="10092000" cy="4737667"/>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600"/>
              </a:spcBef>
              <a:spcAft>
                <a:spcPts val="0"/>
              </a:spcAft>
              <a:buClr>
                <a:schemeClr val="dk1"/>
              </a:buClr>
              <a:buSzPts val="1100"/>
              <a:buFont typeface="Arial"/>
              <a:buNone/>
            </a:pPr>
            <a:r>
              <a:rPr lang="en-GB" sz="1600" b="1" i="0" u="none" strike="noStrike" cap="none">
                <a:solidFill>
                  <a:schemeClr val="dk1"/>
                </a:solidFill>
                <a:latin typeface="Candara"/>
                <a:ea typeface="Candara"/>
                <a:cs typeface="Candara"/>
                <a:sym typeface="Candara"/>
              </a:rPr>
              <a:t>Technikos, kurias naudosite:</a:t>
            </a:r>
            <a:endParaRPr/>
          </a:p>
          <a:p>
            <a:pPr marL="0" marR="0" lvl="0" indent="0" algn="l" rtl="0">
              <a:lnSpc>
                <a:spcPct val="114000"/>
              </a:lnSpc>
              <a:spcBef>
                <a:spcPts val="600"/>
              </a:spcBef>
              <a:spcAft>
                <a:spcPts val="0"/>
              </a:spcAft>
              <a:buClr>
                <a:schemeClr val="dk1"/>
              </a:buClr>
              <a:buSzPts val="1100"/>
              <a:buFont typeface="Arial"/>
              <a:buNone/>
            </a:pPr>
            <a:endParaRPr sz="1600" b="1" i="0" u="none" strike="noStrike" cap="none">
              <a:solidFill>
                <a:schemeClr val="dk1"/>
              </a:solidFill>
              <a:latin typeface="Candara"/>
              <a:ea typeface="Candara"/>
              <a:cs typeface="Candara"/>
              <a:sym typeface="Candara"/>
            </a:endParaRPr>
          </a:p>
          <a:p>
            <a:pPr marL="0" marR="0" lvl="0" indent="0" algn="l" rtl="0">
              <a:lnSpc>
                <a:spcPct val="114000"/>
              </a:lnSpc>
              <a:spcBef>
                <a:spcPts val="0"/>
              </a:spcBef>
              <a:spcAft>
                <a:spcPts val="0"/>
              </a:spcAft>
              <a:buNone/>
            </a:pPr>
            <a:r>
              <a:rPr lang="en-GB" sz="1600" b="0" i="0" u="none" strike="noStrike" cap="none">
                <a:solidFill>
                  <a:srgbClr val="000000"/>
                </a:solidFill>
                <a:latin typeface="Candara"/>
                <a:ea typeface="Candara"/>
                <a:cs typeface="Candara"/>
                <a:sym typeface="Candara"/>
              </a:rPr>
              <a:t>Nors yra daug pažangių glazūravimo metodų, pvz., panardinimas, pilimas ar purškimas, šiame kurse rekomenduojame laikytis paprastumo ir taktilumo principo. </a:t>
            </a:r>
            <a:endParaRPr/>
          </a:p>
          <a:p>
            <a:pPr marL="0" marR="0" lvl="0" indent="0" algn="l" rtl="0">
              <a:lnSpc>
                <a:spcPct val="114000"/>
              </a:lnSpc>
              <a:spcBef>
                <a:spcPts val="0"/>
              </a:spcBef>
              <a:spcAft>
                <a:spcPts val="0"/>
              </a:spcAft>
              <a:buNone/>
            </a:pPr>
            <a:endParaRPr sz="1600" b="1" i="0" u="none" strike="noStrike" cap="none">
              <a:solidFill>
                <a:srgbClr val="000000"/>
              </a:solidFill>
              <a:latin typeface="Candara"/>
              <a:ea typeface="Candara"/>
              <a:cs typeface="Candara"/>
              <a:sym typeface="Candara"/>
            </a:endParaRPr>
          </a:p>
          <a:p>
            <a:pPr marL="0" marR="0" lvl="0" indent="0" algn="l" rtl="0">
              <a:lnSpc>
                <a:spcPct val="114000"/>
              </a:lnSpc>
              <a:spcBef>
                <a:spcPts val="0"/>
              </a:spcBef>
              <a:spcAft>
                <a:spcPts val="0"/>
              </a:spcAft>
              <a:buNone/>
            </a:pPr>
            <a:r>
              <a:rPr lang="en-GB" sz="1600" b="1" i="0" u="none" strike="noStrike" cap="none">
                <a:solidFill>
                  <a:srgbClr val="000000"/>
                </a:solidFill>
                <a:latin typeface="Candara"/>
                <a:ea typeface="Candara"/>
                <a:cs typeface="Candara"/>
                <a:sym typeface="Candara"/>
              </a:rPr>
              <a:t>Teptukai </a:t>
            </a:r>
            <a:r>
              <a:rPr lang="en-GB" sz="1600" b="0" i="0" u="none" strike="noStrike" cap="none">
                <a:solidFill>
                  <a:srgbClr val="000000"/>
                </a:solidFill>
                <a:latin typeface="Candara"/>
                <a:ea typeface="Candara"/>
                <a:cs typeface="Candara"/>
                <a:sym typeface="Candara"/>
              </a:rPr>
              <a:t>– idealiai tinka kontroliuojamam dengimui ir smulkioms detalėms. Mokiniai gali sluoksniuoti glazūrą, kurti raštus arba dengti spalvų blokus.</a:t>
            </a:r>
            <a:endParaRPr/>
          </a:p>
          <a:p>
            <a:pPr marL="0" marR="0" lvl="0" indent="0" algn="l" rtl="0">
              <a:lnSpc>
                <a:spcPct val="114000"/>
              </a:lnSpc>
              <a:spcBef>
                <a:spcPts val="0"/>
              </a:spcBef>
              <a:spcAft>
                <a:spcPts val="0"/>
              </a:spcAft>
              <a:buNone/>
            </a:pPr>
            <a:r>
              <a:rPr lang="en-GB" sz="1600" b="1" i="0" u="none" strike="noStrike" cap="none">
                <a:solidFill>
                  <a:srgbClr val="000000"/>
                </a:solidFill>
                <a:latin typeface="Candara"/>
                <a:ea typeface="Candara"/>
                <a:cs typeface="Candara"/>
                <a:sym typeface="Candara"/>
              </a:rPr>
              <a:t>Mediniai pagaliukai arba paprasti įrankiai </a:t>
            </a:r>
            <a:r>
              <a:rPr lang="en-GB" sz="1600" b="0" i="0" u="none" strike="noStrike" cap="none">
                <a:solidFill>
                  <a:srgbClr val="000000"/>
                </a:solidFill>
                <a:latin typeface="Candara"/>
                <a:ea typeface="Candara"/>
                <a:cs typeface="Candara"/>
                <a:sym typeface="Candara"/>
              </a:rPr>
              <a:t>– juos galima naudoti glazūrai įbrėžti, kad būtų gautas dekoratyvus efektas, arba prieš degimą įspausti subtilias tekstūras.</a:t>
            </a:r>
            <a:endParaRPr/>
          </a:p>
          <a:p>
            <a:pPr marL="0" marR="0" lvl="0" indent="0" algn="l" rtl="0">
              <a:lnSpc>
                <a:spcPct val="114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14000"/>
              </a:lnSpc>
              <a:spcBef>
                <a:spcPts val="0"/>
              </a:spcBef>
              <a:spcAft>
                <a:spcPts val="0"/>
              </a:spcAft>
              <a:buNone/>
            </a:pPr>
            <a:r>
              <a:rPr lang="en-GB" sz="1600" b="0" i="0" u="none" strike="noStrike" cap="none">
                <a:solidFill>
                  <a:srgbClr val="000000"/>
                </a:solidFill>
                <a:latin typeface="Candara"/>
                <a:ea typeface="Candara"/>
                <a:cs typeface="Candara"/>
                <a:sym typeface="Candara"/>
              </a:rPr>
              <a:t>Teptukai ir lazdelės padeda išlaikyti rankų darbo pobūdį. Iš anksto pateikite mokiniams keletą pavyzdžių ar nuorodų ir pakvieskite juos pagalvoti, kokios spalvos ar raštai geriausiai atspindi istoriją ar jausmus, kuriuos jie nori išreikšti.</a:t>
            </a:r>
            <a:endParaRPr/>
          </a:p>
          <a:p>
            <a:pPr marL="0" marR="0" lvl="0" indent="0" algn="l" rtl="0">
              <a:lnSpc>
                <a:spcPct val="114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14000"/>
              </a:lnSpc>
              <a:spcBef>
                <a:spcPts val="0"/>
              </a:spcBef>
              <a:spcAft>
                <a:spcPts val="0"/>
              </a:spcAft>
              <a:buNone/>
            </a:pPr>
            <a:r>
              <a:rPr lang="en-GB" sz="1600" b="0" i="0" u="none" strike="noStrike" cap="none">
                <a:solidFill>
                  <a:srgbClr val="000000"/>
                </a:solidFill>
                <a:latin typeface="Candara"/>
                <a:ea typeface="Candara"/>
                <a:cs typeface="Candara"/>
                <a:sym typeface="Candara"/>
              </a:rPr>
              <a:t>Priminkite mokiniams, kad glazūravimas yra delikatus ir kartais nenuspėjamas procesas. Skatinkite eksperimentavimo dvasią ir netobulumo priėmimą – kiekvienas kūrinys bus unikalus ir priklausys tik jiems.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3" name="Google Shape;133;p9"/>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9"/>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5" name="Google Shape;135;p9"/>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chemeClr val="lt1"/>
                </a:solidFill>
                <a:latin typeface="Candara"/>
                <a:ea typeface="Candara"/>
                <a:cs typeface="Candara"/>
                <a:sym typeface="Candara"/>
              </a:rPr>
              <a:t>Interaktyvi veikla: praktinis stiklinimo seminaras</a:t>
            </a:r>
            <a:endParaRPr sz="3600" b="0" i="0" u="none" strike="noStrike" cap="none">
              <a:solidFill>
                <a:schemeClr val="lt1"/>
              </a:solidFill>
              <a:latin typeface="Candara"/>
              <a:ea typeface="Candara"/>
              <a:cs typeface="Candara"/>
              <a:sym typeface="Candara"/>
            </a:endParaRPr>
          </a:p>
        </p:txBody>
      </p:sp>
      <p:sp>
        <p:nvSpPr>
          <p:cNvPr id="136" name="Google Shape;136;p9"/>
          <p:cNvSpPr txBox="1"/>
          <p:nvPr/>
        </p:nvSpPr>
        <p:spPr>
          <a:xfrm>
            <a:off x="484049" y="973650"/>
            <a:ext cx="7027093" cy="5589182"/>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1200"/>
              </a:spcBef>
              <a:spcAft>
                <a:spcPts val="0"/>
              </a:spcAft>
              <a:buClr>
                <a:schemeClr val="dk1"/>
              </a:buClr>
              <a:buSzPts val="1100"/>
              <a:buFont typeface="Arial"/>
              <a:buNone/>
            </a:pPr>
            <a:r>
              <a:rPr lang="en-GB" sz="1600" b="1" i="0" u="none" strike="noStrike" cap="none" dirty="0" err="1">
                <a:solidFill>
                  <a:schemeClr val="dk1"/>
                </a:solidFill>
                <a:latin typeface="Candara"/>
                <a:ea typeface="Candara"/>
                <a:cs typeface="Candara"/>
                <a:sym typeface="Candara"/>
              </a:rPr>
              <a:t>Tikslai</a:t>
            </a:r>
            <a:r>
              <a:rPr lang="en-GB" sz="1600" b="1" i="0" u="none" strike="noStrike" cap="none" dirty="0">
                <a:solidFill>
                  <a:schemeClr val="dk1"/>
                </a:solidFill>
                <a:latin typeface="Candara"/>
                <a:ea typeface="Candara"/>
                <a:cs typeface="Candara"/>
                <a:sym typeface="Candara"/>
              </a:rPr>
              <a:t>:</a:t>
            </a:r>
            <a:endParaRPr sz="1600" b="0" i="0" u="none" strike="noStrike" cap="none" dirty="0">
              <a:solidFill>
                <a:schemeClr val="dk1"/>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dirty="0" err="1">
                <a:solidFill>
                  <a:srgbClr val="000000"/>
                </a:solidFill>
                <a:latin typeface="Candara"/>
                <a:ea typeface="Candara"/>
                <a:cs typeface="Candara"/>
                <a:sym typeface="Candara"/>
              </a:rPr>
              <a:t>Stebėti</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kaip</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glazūra</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keičia</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keramikos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dirbinio</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išvaizdą</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tekstūrą</a:t>
            </a:r>
            <a:r>
              <a:rPr lang="en-GB" sz="1600" b="0" i="0" u="none" strike="noStrike" cap="none" dirty="0">
                <a:solidFill>
                  <a:srgbClr val="000000"/>
                </a:solidFill>
                <a:latin typeface="Candara"/>
                <a:ea typeface="Candara"/>
                <a:cs typeface="Candara"/>
                <a:sym typeface="Candara"/>
              </a:rPr>
              <a:t> ir </a:t>
            </a:r>
            <a:r>
              <a:rPr lang="en-GB" sz="1600" b="0" i="0" u="none" strike="noStrike" cap="none" dirty="0" err="1">
                <a:solidFill>
                  <a:srgbClr val="000000"/>
                </a:solidFill>
                <a:latin typeface="Candara"/>
                <a:ea typeface="Candara"/>
                <a:cs typeface="Candara"/>
                <a:sym typeface="Candara"/>
              </a:rPr>
              <a:t>tvirtumą</a:t>
            </a:r>
            <a:r>
              <a:rPr lang="en-GB" sz="1600" b="0" i="0" u="none" strike="noStrike" cap="none" dirty="0">
                <a:solidFill>
                  <a:srgbClr val="000000"/>
                </a:solidFill>
                <a:latin typeface="Candara"/>
                <a:ea typeface="Candara"/>
                <a:cs typeface="Candara"/>
                <a:sym typeface="Candara"/>
              </a:rPr>
              <a:t>. </a:t>
            </a:r>
            <a:endParaRPr sz="1600" b="0" i="0" u="none" strike="noStrike" cap="none" dirty="0">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dirty="0" err="1">
                <a:solidFill>
                  <a:srgbClr val="000000"/>
                </a:solidFill>
                <a:latin typeface="Candara"/>
                <a:ea typeface="Candara"/>
                <a:cs typeface="Candara"/>
                <a:sym typeface="Candara"/>
              </a:rPr>
              <a:t>Taikyti</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paprastas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prieinamas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glazūravimo</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technikas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naudojant</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teptukus</a:t>
            </a:r>
            <a:r>
              <a:rPr lang="en-GB" sz="1600" b="0" i="0" u="none" strike="noStrike" cap="none" dirty="0">
                <a:solidFill>
                  <a:srgbClr val="000000"/>
                </a:solidFill>
                <a:latin typeface="Candara"/>
                <a:ea typeface="Candara"/>
                <a:cs typeface="Candara"/>
                <a:sym typeface="Candara"/>
              </a:rPr>
              <a:t> ir </a:t>
            </a:r>
            <a:r>
              <a:rPr lang="en-GB" sz="1600" b="0" i="0" u="none" strike="noStrike" cap="none" dirty="0" err="1">
                <a:solidFill>
                  <a:srgbClr val="000000"/>
                </a:solidFill>
                <a:latin typeface="Candara"/>
                <a:ea typeface="Candara"/>
                <a:cs typeface="Candara"/>
                <a:sym typeface="Candara"/>
              </a:rPr>
              <a:t>medinius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pagaliukus</a:t>
            </a:r>
            <a:r>
              <a:rPr lang="en-GB" sz="1600" b="0" i="0" u="none" strike="noStrike" cap="none" dirty="0">
                <a:solidFill>
                  <a:srgbClr val="000000"/>
                </a:solidFill>
                <a:latin typeface="Candara"/>
                <a:ea typeface="Candara"/>
                <a:cs typeface="Candara"/>
                <a:sym typeface="Candara"/>
              </a:rPr>
              <a:t>.</a:t>
            </a:r>
            <a:endParaRPr sz="1600" b="0" i="0" u="none" strike="noStrike" cap="none" dirty="0">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dirty="0" err="1">
                <a:solidFill>
                  <a:srgbClr val="000000"/>
                </a:solidFill>
                <a:latin typeface="Candara"/>
                <a:ea typeface="Candara"/>
                <a:cs typeface="Candara"/>
                <a:sym typeface="Candara"/>
              </a:rPr>
              <a:t>Skatinti</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asmeninės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raiškos</a:t>
            </a:r>
            <a:r>
              <a:rPr lang="en-GB" sz="1600" b="0" i="0" u="none" strike="noStrike" cap="none" dirty="0">
                <a:solidFill>
                  <a:srgbClr val="000000"/>
                </a:solidFill>
                <a:latin typeface="Candara"/>
                <a:ea typeface="Candara"/>
                <a:cs typeface="Candara"/>
                <a:sym typeface="Candara"/>
              </a:rPr>
              <a:t> ir </a:t>
            </a:r>
            <a:r>
              <a:rPr lang="en-GB" sz="1600" b="0" i="0" u="none" strike="noStrike" cap="none" dirty="0" err="1">
                <a:solidFill>
                  <a:srgbClr val="000000"/>
                </a:solidFill>
                <a:latin typeface="Candara"/>
                <a:ea typeface="Candara"/>
                <a:cs typeface="Candara"/>
                <a:sym typeface="Candara"/>
              </a:rPr>
              <a:t>individualaus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stiliaus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formavimąsi</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sąmoningai</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eksperimentuojant</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su</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glazūromis</a:t>
            </a:r>
            <a:r>
              <a:rPr lang="en-GB" sz="1600" b="0" i="0" u="none" strike="noStrike" cap="none" dirty="0">
                <a:solidFill>
                  <a:srgbClr val="000000"/>
                </a:solidFill>
                <a:latin typeface="Candara"/>
                <a:ea typeface="Candara"/>
                <a:cs typeface="Candara"/>
                <a:sym typeface="Candara"/>
              </a:rPr>
              <a:t>.</a:t>
            </a:r>
            <a:endParaRPr sz="1600" b="0" i="0" u="none" strike="noStrike" cap="none" dirty="0">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dirty="0" err="1">
                <a:solidFill>
                  <a:srgbClr val="000000"/>
                </a:solidFill>
                <a:latin typeface="Candara"/>
                <a:ea typeface="Candara"/>
                <a:cs typeface="Candara"/>
                <a:sym typeface="Candara"/>
              </a:rPr>
              <a:t>Skatinti</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bendramokslį</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mokymąsi</a:t>
            </a:r>
            <a:r>
              <a:rPr lang="en-GB" sz="1600" b="0" i="0" u="none" strike="noStrike" cap="none" dirty="0">
                <a:solidFill>
                  <a:srgbClr val="000000"/>
                </a:solidFill>
                <a:latin typeface="Candara"/>
                <a:ea typeface="Candara"/>
                <a:cs typeface="Candara"/>
                <a:sym typeface="Candara"/>
              </a:rPr>
              <a:t> ir </a:t>
            </a:r>
            <a:r>
              <a:rPr lang="en-GB" sz="1600" b="0" i="0" u="none" strike="noStrike" cap="none" dirty="0" err="1">
                <a:solidFill>
                  <a:srgbClr val="000000"/>
                </a:solidFill>
                <a:latin typeface="Candara"/>
                <a:ea typeface="Candara"/>
                <a:cs typeface="Candara"/>
                <a:sym typeface="Candara"/>
              </a:rPr>
              <a:t>bendrą</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refleksiją</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kūrybinio</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proceso</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metu</a:t>
            </a:r>
            <a:r>
              <a:rPr lang="en-GB" sz="1600" b="0" i="0" u="none" strike="noStrike" cap="none" dirty="0">
                <a:solidFill>
                  <a:srgbClr val="000000"/>
                </a:solidFill>
                <a:latin typeface="Candara"/>
                <a:ea typeface="Candara"/>
                <a:cs typeface="Candara"/>
                <a:sym typeface="Candara"/>
              </a:rPr>
              <a:t>.</a:t>
            </a:r>
            <a:endParaRPr dirty="0"/>
          </a:p>
          <a:p>
            <a:pPr marL="0" marR="0" lvl="0" indent="0" algn="l" rtl="0">
              <a:lnSpc>
                <a:spcPct val="115000"/>
              </a:lnSpc>
              <a:spcBef>
                <a:spcPts val="1200"/>
              </a:spcBef>
              <a:spcAft>
                <a:spcPts val="0"/>
              </a:spcAft>
              <a:buClr>
                <a:schemeClr val="dk1"/>
              </a:buClr>
              <a:buSzPts val="1100"/>
              <a:buFont typeface="Arial"/>
              <a:buNone/>
            </a:pPr>
            <a:r>
              <a:rPr lang="en-GB" sz="1600" b="1" i="0" u="none" strike="noStrike" cap="none" dirty="0" err="1">
                <a:solidFill>
                  <a:schemeClr val="dk1"/>
                </a:solidFill>
                <a:latin typeface="Candara"/>
                <a:ea typeface="Candara"/>
                <a:cs typeface="Candara"/>
                <a:sym typeface="Candara"/>
              </a:rPr>
              <a:t>Reikalingos</a:t>
            </a:r>
            <a:r>
              <a:rPr lang="en-GB" sz="1600" b="1" i="0" u="none" strike="noStrike" cap="none" dirty="0">
                <a:solidFill>
                  <a:schemeClr val="dk1"/>
                </a:solidFill>
                <a:latin typeface="Candara"/>
                <a:ea typeface="Candara"/>
                <a:cs typeface="Candara"/>
                <a:sym typeface="Candara"/>
              </a:rPr>
              <a:t> </a:t>
            </a:r>
            <a:r>
              <a:rPr lang="en-GB" sz="1600" b="1" i="0" u="none" strike="noStrike" cap="none" dirty="0" err="1">
                <a:solidFill>
                  <a:schemeClr val="dk1"/>
                </a:solidFill>
                <a:latin typeface="Candara"/>
                <a:ea typeface="Candara"/>
                <a:cs typeface="Candara"/>
                <a:sym typeface="Candara"/>
              </a:rPr>
              <a:t>medžiagos</a:t>
            </a:r>
            <a:r>
              <a:rPr lang="en-GB" sz="1600" b="1" i="0" u="none" strike="noStrike" cap="none" dirty="0">
                <a:solidFill>
                  <a:schemeClr val="dk1"/>
                </a:solidFill>
                <a:latin typeface="Candara"/>
                <a:ea typeface="Candara"/>
                <a:cs typeface="Candara"/>
                <a:sym typeface="Candara"/>
              </a:rPr>
              <a:t>:</a:t>
            </a:r>
            <a:endParaRPr sz="1600" b="1" i="0" u="none" strike="noStrike" cap="none" dirty="0">
              <a:solidFill>
                <a:schemeClr val="dk1"/>
              </a:solidFill>
              <a:latin typeface="Candara"/>
              <a:ea typeface="Candara"/>
              <a:cs typeface="Candara"/>
              <a:sym typeface="Candara"/>
            </a:endParaRPr>
          </a:p>
          <a:p>
            <a:pPr marL="342900" marR="0" lvl="0" indent="-342900" algn="l" rtl="0">
              <a:lnSpc>
                <a:spcPct val="100000"/>
              </a:lnSpc>
              <a:spcBef>
                <a:spcPts val="0"/>
              </a:spcBef>
              <a:spcAft>
                <a:spcPts val="0"/>
              </a:spcAft>
              <a:buClr>
                <a:srgbClr val="000000"/>
              </a:buClr>
              <a:buSzPts val="1600"/>
              <a:buFont typeface="Arial"/>
              <a:buChar char="•"/>
            </a:pPr>
            <a:r>
              <a:rPr lang="en-GB" sz="1600" b="0" i="0" u="none" strike="noStrike" cap="none" dirty="0" err="1">
                <a:solidFill>
                  <a:srgbClr val="000000"/>
                </a:solidFill>
                <a:latin typeface="Candara"/>
                <a:ea typeface="Candara"/>
                <a:cs typeface="Candara"/>
                <a:sym typeface="Candara"/>
              </a:rPr>
              <a:t>Natūralių</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spalvų</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glazūrų</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rinkinys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matinės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blizgios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skaidrios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arba</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nepermatomos</a:t>
            </a:r>
            <a:r>
              <a:rPr lang="en-GB" sz="1600" b="0" i="0" u="none" strike="noStrike" cap="none" dirty="0">
                <a:solidFill>
                  <a:srgbClr val="000000"/>
                </a:solidFill>
                <a:latin typeface="Candara"/>
                <a:ea typeface="Candara"/>
                <a:cs typeface="Candara"/>
                <a:sym typeface="Candara"/>
              </a:rPr>
              <a:t>)</a:t>
            </a:r>
            <a:endParaRPr sz="1600" b="0" i="0" u="none" strike="noStrike" cap="none" dirty="0">
              <a:solidFill>
                <a:srgbClr val="000000"/>
              </a:solidFill>
              <a:latin typeface="Candara"/>
              <a:ea typeface="Candara"/>
              <a:cs typeface="Candara"/>
              <a:sym typeface="Candara"/>
            </a:endParaRPr>
          </a:p>
          <a:p>
            <a:pPr marL="342900" marR="0" lvl="0" indent="-342900" algn="l" rtl="0">
              <a:lnSpc>
                <a:spcPct val="100000"/>
              </a:lnSpc>
              <a:spcBef>
                <a:spcPts val="0"/>
              </a:spcBef>
              <a:spcAft>
                <a:spcPts val="0"/>
              </a:spcAft>
              <a:buClr>
                <a:srgbClr val="000000"/>
              </a:buClr>
              <a:buSzPts val="1600"/>
              <a:buFont typeface="Arial"/>
              <a:buChar char="•"/>
            </a:pPr>
            <a:r>
              <a:rPr lang="en-GB" sz="1600" b="0" i="0" u="none" strike="noStrike" cap="none" dirty="0" err="1">
                <a:solidFill>
                  <a:srgbClr val="000000"/>
                </a:solidFill>
                <a:latin typeface="Candara"/>
                <a:ea typeface="Candara"/>
                <a:cs typeface="Candara"/>
                <a:sym typeface="Candara"/>
              </a:rPr>
              <a:t>Pagrindiniai</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glazūravimo</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įrankiai</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minkšti</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teptukai</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mediniai</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pagaliukai</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kempinės</a:t>
            </a:r>
            <a:endParaRPr sz="1600" b="0" i="0" u="none" strike="noStrike" cap="none" dirty="0">
              <a:solidFill>
                <a:srgbClr val="000000"/>
              </a:solidFill>
              <a:latin typeface="Candara"/>
              <a:ea typeface="Candara"/>
              <a:cs typeface="Candara"/>
              <a:sym typeface="Candara"/>
            </a:endParaRPr>
          </a:p>
          <a:p>
            <a:pPr marL="342900" marR="0" lvl="0" indent="-342900" algn="l" rtl="0">
              <a:lnSpc>
                <a:spcPct val="100000"/>
              </a:lnSpc>
              <a:spcBef>
                <a:spcPts val="0"/>
              </a:spcBef>
              <a:spcAft>
                <a:spcPts val="0"/>
              </a:spcAft>
              <a:buClr>
                <a:srgbClr val="000000"/>
              </a:buClr>
              <a:buSzPts val="1600"/>
              <a:buFont typeface="Arial"/>
              <a:buChar char="•"/>
            </a:pPr>
            <a:r>
              <a:rPr lang="en-GB" sz="1600" b="0" i="0" u="none" strike="noStrike" cap="none" dirty="0" err="1">
                <a:solidFill>
                  <a:srgbClr val="000000"/>
                </a:solidFill>
                <a:latin typeface="Candara"/>
                <a:ea typeface="Candara"/>
                <a:cs typeface="Candara"/>
                <a:sym typeface="Candara"/>
              </a:rPr>
              <a:t>Vandens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indai</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šluostės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pirštinės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prijuostės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arba</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apsauginiai</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stalų</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užklotai</a:t>
            </a:r>
            <a:endParaRPr sz="1600" b="0" i="0" u="none" strike="noStrike" cap="none" dirty="0">
              <a:solidFill>
                <a:srgbClr val="000000"/>
              </a:solidFill>
              <a:latin typeface="Candara"/>
              <a:ea typeface="Candara"/>
              <a:cs typeface="Candara"/>
              <a:sym typeface="Candara"/>
            </a:endParaRPr>
          </a:p>
          <a:p>
            <a:pPr marL="342900" marR="0" lvl="0" indent="-342900" algn="l" rtl="0">
              <a:lnSpc>
                <a:spcPct val="100000"/>
              </a:lnSpc>
              <a:spcBef>
                <a:spcPts val="0"/>
              </a:spcBef>
              <a:spcAft>
                <a:spcPts val="0"/>
              </a:spcAft>
              <a:buClr>
                <a:srgbClr val="000000"/>
              </a:buClr>
              <a:buSzPts val="1600"/>
              <a:buFont typeface="Arial"/>
              <a:buChar char="•"/>
            </a:pPr>
            <a:r>
              <a:rPr lang="en-GB" sz="1600" b="0" i="0" u="none" strike="noStrike" cap="none" dirty="0" err="1">
                <a:solidFill>
                  <a:srgbClr val="000000"/>
                </a:solidFill>
                <a:latin typeface="Candara"/>
                <a:ea typeface="Candara"/>
                <a:cs typeface="Candara"/>
                <a:sym typeface="Candara"/>
              </a:rPr>
              <a:t>Lentynos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arba</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padėklai</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glazūruotų</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dirbinių</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džiovinimui</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prieš</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degimą</a:t>
            </a:r>
            <a:endParaRPr sz="1600" b="0" i="0" u="none" strike="noStrike" cap="none" dirty="0">
              <a:solidFill>
                <a:srgbClr val="000000"/>
              </a:solidFill>
              <a:latin typeface="Candara"/>
              <a:ea typeface="Candara"/>
              <a:cs typeface="Candara"/>
              <a:sym typeface="Candara"/>
            </a:endParaRPr>
          </a:p>
          <a:p>
            <a:pPr marL="0" marR="0" lvl="0" indent="0" algn="l" rtl="0">
              <a:lnSpc>
                <a:spcPct val="115000"/>
              </a:lnSpc>
              <a:spcBef>
                <a:spcPts val="1200"/>
              </a:spcBef>
              <a:spcAft>
                <a:spcPts val="0"/>
              </a:spcAft>
              <a:buClr>
                <a:srgbClr val="000000"/>
              </a:buClr>
              <a:buSzPts val="1500"/>
              <a:buFont typeface="Arial"/>
              <a:buNone/>
            </a:pPr>
            <a:r>
              <a:rPr lang="en-GB" sz="1600" b="1" i="0" u="none" strike="noStrike" cap="none" dirty="0" err="1">
                <a:solidFill>
                  <a:schemeClr val="dk1"/>
                </a:solidFill>
                <a:latin typeface="Candara"/>
                <a:ea typeface="Candara"/>
                <a:cs typeface="Candara"/>
                <a:sym typeface="Candara"/>
              </a:rPr>
              <a:t>Procesas</a:t>
            </a:r>
            <a:r>
              <a:rPr lang="en-GB" sz="1600" b="1" i="0" u="none" strike="noStrike" cap="none" dirty="0">
                <a:solidFill>
                  <a:schemeClr val="dk1"/>
                </a:solidFill>
                <a:latin typeface="Candara"/>
                <a:ea typeface="Candara"/>
                <a:cs typeface="Candara"/>
                <a:sym typeface="Candara"/>
              </a:rPr>
              <a:t>:</a:t>
            </a:r>
            <a:endParaRPr sz="1600" b="1"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dirty="0" err="1">
                <a:solidFill>
                  <a:srgbClr val="000000"/>
                </a:solidFill>
                <a:latin typeface="Candara"/>
                <a:ea typeface="Candara"/>
                <a:cs typeface="Candara"/>
                <a:sym typeface="Candara"/>
              </a:rPr>
              <a:t>Dabar</a:t>
            </a:r>
            <a:r>
              <a:rPr lang="en-GB" sz="1600" b="0" i="0" u="none" strike="noStrike" cap="none" dirty="0">
                <a:solidFill>
                  <a:srgbClr val="000000"/>
                </a:solidFill>
                <a:latin typeface="Candara"/>
                <a:ea typeface="Candara"/>
                <a:cs typeface="Candara"/>
                <a:sym typeface="Candara"/>
              </a:rPr>
              <a:t>, kai </a:t>
            </a:r>
            <a:r>
              <a:rPr lang="en-GB" sz="1600" b="0" i="0" u="none" strike="noStrike" cap="none" dirty="0" err="1">
                <a:solidFill>
                  <a:srgbClr val="000000"/>
                </a:solidFill>
                <a:latin typeface="Candara"/>
                <a:ea typeface="Candara"/>
                <a:cs typeface="Candara"/>
                <a:sym typeface="Candara"/>
              </a:rPr>
              <a:t>formos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yra</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paruoštos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atėjo</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laikas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jas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pagyvinti</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spalvomis</a:t>
            </a:r>
            <a:r>
              <a:rPr lang="en-GB" sz="1600" b="0" i="0" u="none" strike="noStrike" cap="none" dirty="0">
                <a:solidFill>
                  <a:srgbClr val="000000"/>
                </a:solidFill>
                <a:latin typeface="Candara"/>
                <a:ea typeface="Candara"/>
                <a:cs typeface="Candara"/>
                <a:sym typeface="Candara"/>
              </a:rPr>
              <a:t> ir </a:t>
            </a:r>
            <a:r>
              <a:rPr lang="en-GB" sz="1600" b="0" i="0" u="none" strike="noStrike" cap="none" dirty="0" err="1">
                <a:solidFill>
                  <a:srgbClr val="000000"/>
                </a:solidFill>
                <a:latin typeface="Candara"/>
                <a:ea typeface="Candara"/>
                <a:cs typeface="Candara"/>
                <a:sym typeface="Candara"/>
              </a:rPr>
              <a:t>apdaila</a:t>
            </a:r>
            <a:r>
              <a:rPr lang="en-GB" sz="1600" b="0" i="0" u="none" strike="noStrike" cap="none" dirty="0">
                <a:solidFill>
                  <a:srgbClr val="000000"/>
                </a:solidFill>
                <a:latin typeface="Candara"/>
                <a:ea typeface="Candara"/>
                <a:cs typeface="Candara"/>
                <a:sym typeface="Candara"/>
              </a:rPr>
              <a:t>. Šioje </a:t>
            </a:r>
            <a:r>
              <a:rPr lang="en-GB" sz="1600" b="0" i="0" u="none" strike="noStrike" cap="none" dirty="0" err="1">
                <a:solidFill>
                  <a:srgbClr val="000000"/>
                </a:solidFill>
                <a:latin typeface="Candara"/>
                <a:ea typeface="Candara"/>
                <a:cs typeface="Candara"/>
                <a:sym typeface="Candara"/>
              </a:rPr>
              <a:t>sesijos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dalyje</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mokiniai</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eksperimentuoja</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su</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glazūromis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naudodami</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paprastas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taktilines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technikas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pavyzdžiui</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tepdami</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teptuku</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arba</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medinėmis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lazdelėmis</a:t>
            </a:r>
            <a:r>
              <a:rPr lang="en-GB" sz="1600" b="0" i="0" u="none" strike="noStrike" cap="none" dirty="0">
                <a:solidFill>
                  <a:srgbClr val="000000"/>
                </a:solidFill>
                <a:latin typeface="Candara"/>
                <a:ea typeface="Candara"/>
                <a:cs typeface="Candara"/>
                <a:sym typeface="Candara"/>
              </a:rPr>
              <a:t> – </a:t>
            </a:r>
            <a:r>
              <a:rPr lang="en-GB" sz="1600" b="0" i="0" u="none" strike="noStrike" cap="none" dirty="0" err="1">
                <a:solidFill>
                  <a:srgbClr val="000000"/>
                </a:solidFill>
                <a:latin typeface="Candara"/>
                <a:ea typeface="Candara"/>
                <a:cs typeface="Candara"/>
                <a:sym typeface="Candara"/>
              </a:rPr>
              <a:t>šis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metodas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įkvėptas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Narvos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kultūros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keramikos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rankų</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darbo</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estetikos</a:t>
            </a:r>
            <a:r>
              <a:rPr lang="en-GB" sz="1600" b="0" i="0" u="none" strike="noStrike" cap="none" dirty="0">
                <a:solidFill>
                  <a:srgbClr val="000000"/>
                </a:solidFill>
                <a:latin typeface="Candara"/>
                <a:ea typeface="Candara"/>
                <a:cs typeface="Candara"/>
                <a:sym typeface="Candara"/>
              </a:rPr>
              <a:t>.</a:t>
            </a:r>
            <a:endParaRPr sz="1600" b="0" i="0" u="none" strike="noStrike" cap="none" dirty="0">
              <a:solidFill>
                <a:srgbClr val="000000"/>
              </a:solidFill>
              <a:latin typeface="Candara"/>
              <a:ea typeface="Candara"/>
              <a:cs typeface="Candara"/>
              <a:sym typeface="Candara"/>
            </a:endParaRPr>
          </a:p>
        </p:txBody>
      </p:sp>
      <p:pic>
        <p:nvPicPr>
          <p:cNvPr id="137" name="Google Shape;137;p9"/>
          <p:cNvPicPr preferRelativeResize="0"/>
          <p:nvPr/>
        </p:nvPicPr>
        <p:blipFill>
          <a:blip r:embed="rId4">
            <a:alphaModFix/>
          </a:blip>
          <a:stretch>
            <a:fillRect/>
          </a:stretch>
        </p:blipFill>
        <p:spPr>
          <a:xfrm>
            <a:off x="7932963" y="1393067"/>
            <a:ext cx="3448324" cy="459776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g324db71f721_0_1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3" name="Google Shape;143;g324db71f721_0_16"/>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g324db71f721_0_16"/>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5" name="Google Shape;145;g324db71f721_0_16"/>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chemeClr val="lt1"/>
                </a:solidFill>
                <a:latin typeface="Candara"/>
                <a:ea typeface="Candara"/>
                <a:cs typeface="Candara"/>
                <a:sym typeface="Candara"/>
              </a:rPr>
              <a:t>Interaktyvi veikla: praktinis glazūravimo seminaras</a:t>
            </a:r>
            <a:endParaRPr sz="3600" b="0" i="0" u="none" strike="noStrike" cap="none">
              <a:solidFill>
                <a:schemeClr val="lt1"/>
              </a:solidFill>
              <a:latin typeface="Candara"/>
              <a:ea typeface="Candara"/>
              <a:cs typeface="Candara"/>
              <a:sym typeface="Candara"/>
            </a:endParaRPr>
          </a:p>
        </p:txBody>
      </p:sp>
      <p:sp>
        <p:nvSpPr>
          <p:cNvPr id="146" name="Google Shape;146;g324db71f721_0_16"/>
          <p:cNvSpPr txBox="1"/>
          <p:nvPr/>
        </p:nvSpPr>
        <p:spPr>
          <a:xfrm>
            <a:off x="484051" y="973650"/>
            <a:ext cx="5474400" cy="3786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Pateikite keletą natūralių atspalvių (matinių arba blizgių) glazūrų ir paaiškinkite, kaip skirtingi apdailos būdai gali pakeisti objekto išvaizdą ir pojūtį. Skatinkite dalyvius rinktis spalvas ir raštus, atsižvelgiant į kontrastą, tekstūrą ir asmeninę reikšmę.</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Pakvieskite mokinius laisvai eksperimentuoti, sluoksniuoti arba derinti glazūras, pridėti smulkių detalių ar simbolių. Padėkite sukurti ramią ir susikaupusią atmosferą – muzika arba tylus pokalbis gali padėti išlaikyti meditacinę nuotaiką. Tai taip pat puiki proga dalytis patirtimi su bendraminčiais: dalyviai gali vaikščioti, stebėti vieni kitų darbus ir dalytis maloniais, smalsiais atsiliepimais.</a:t>
            </a:r>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Baigus, padėkite visiems sudėti savo darbus džiovinimo vietoje, kad jie būtų paruošti galutiniam degimui.</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p:txBody>
      </p:sp>
      <p:pic>
        <p:nvPicPr>
          <p:cNvPr id="147" name="Google Shape;147;g324db71f721_0_16"/>
          <p:cNvPicPr preferRelativeResize="0"/>
          <p:nvPr/>
        </p:nvPicPr>
        <p:blipFill>
          <a:blip r:embed="rId4">
            <a:alphaModFix/>
          </a:blip>
          <a:stretch>
            <a:fillRect/>
          </a:stretch>
        </p:blipFill>
        <p:spPr>
          <a:xfrm>
            <a:off x="6967675" y="1066148"/>
            <a:ext cx="3691277" cy="49217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53" name="Google Shape;153;p11"/>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4" name="Google Shape;154;p11"/>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5" name="Google Shape;155;p11"/>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chemeClr val="lt1"/>
                </a:solidFill>
                <a:latin typeface="Candara"/>
                <a:ea typeface="Candara"/>
                <a:cs typeface="Candara"/>
                <a:sym typeface="Candara"/>
              </a:rPr>
              <a:t>Diskusija ir apmąstymai</a:t>
            </a:r>
            <a:endParaRPr sz="3600" b="0" i="0" u="none" strike="noStrike" cap="none">
              <a:solidFill>
                <a:schemeClr val="lt1"/>
              </a:solidFill>
              <a:latin typeface="Candara"/>
              <a:ea typeface="Candara"/>
              <a:cs typeface="Candara"/>
              <a:sym typeface="Candara"/>
            </a:endParaRPr>
          </a:p>
        </p:txBody>
      </p:sp>
      <p:sp>
        <p:nvSpPr>
          <p:cNvPr id="156" name="Google Shape;156;p11"/>
          <p:cNvSpPr txBox="1"/>
          <p:nvPr/>
        </p:nvSpPr>
        <p:spPr>
          <a:xfrm>
            <a:off x="484050" y="973650"/>
            <a:ext cx="6432900" cy="392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ndara"/>
                <a:ea typeface="Candara"/>
                <a:cs typeface="Candara"/>
                <a:sym typeface="Candara"/>
              </a:rPr>
              <a:t>Apmąstykite, kaip keitėsi jūsų keramikos dirbiniai, kai juos padengėte glazūra. Aptarkite, kas jums buvo sudėtingiausia ir kokios technikos ar spalvos pasirodė veiksmingiausios. Šios apmąstymai padės įtvirtinti įgytas žinias ir pasirengti tolesniems keramikos projektams, gerinant tiek techninius įgūdžius, tiek kūrybinę raišką.</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en-GB" sz="1600" b="1" i="0" u="none" strike="noStrike" cap="none">
                <a:solidFill>
                  <a:schemeClr val="dk1"/>
                </a:solidFill>
                <a:latin typeface="Candara"/>
                <a:ea typeface="Candara"/>
                <a:cs typeface="Candara"/>
                <a:sym typeface="Candara"/>
              </a:rPr>
              <a:t>Klausimai grupinei diskusijai:</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en-GB" sz="1600" b="0" i="0" u="none" strike="noStrike" cap="none">
                <a:solidFill>
                  <a:schemeClr val="dk1"/>
                </a:solidFill>
                <a:latin typeface="Candara"/>
                <a:ea typeface="Candara"/>
                <a:cs typeface="Candara"/>
                <a:sym typeface="Candara"/>
              </a:rPr>
              <a:t>Kokią glazūravimo techniką pasirinkote ir kodėl? </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en-GB" sz="1600" b="0" i="0" u="none" strike="noStrike" cap="none">
                <a:solidFill>
                  <a:schemeClr val="dk1"/>
                </a:solidFill>
                <a:latin typeface="Candara"/>
                <a:ea typeface="Candara"/>
                <a:cs typeface="Candara"/>
                <a:sym typeface="Candara"/>
              </a:rPr>
              <a:t>Kaip ši technika padėjo jums pasiekti norimą efektą ant keramikos dirbinio?</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en-GB" sz="1600" b="0" i="0" u="none" strike="noStrike" cap="none">
                <a:solidFill>
                  <a:schemeClr val="dk1"/>
                </a:solidFill>
                <a:latin typeface="Candara"/>
                <a:ea typeface="Candara"/>
                <a:cs typeface="Candara"/>
                <a:sym typeface="Candara"/>
              </a:rPr>
              <a:t>Kokias spalvas pasirinkote glazūrai ir kaip manote, kad jos prisidėjo prie galutinio jūsų dirbinio išvaizdos? </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en-GB" sz="1600" b="0" i="0" u="none" strike="noStrike" cap="none">
                <a:solidFill>
                  <a:schemeClr val="dk1"/>
                </a:solidFill>
                <a:latin typeface="Candara"/>
                <a:ea typeface="Candara"/>
                <a:cs typeface="Candara"/>
                <a:sym typeface="Candara"/>
              </a:rPr>
              <a:t>Ar buvo kokių nors spalvų derinių ar efektų, kurie ypač gerai pasiteisino?</a:t>
            </a:r>
            <a:endParaRPr sz="1600" b="0" i="0" u="none" strike="noStrike" cap="none">
              <a:solidFill>
                <a:schemeClr val="dk1"/>
              </a:solidFill>
              <a:latin typeface="Candara"/>
              <a:ea typeface="Candara"/>
              <a:cs typeface="Candara"/>
              <a:sym typeface="Candara"/>
            </a:endParaRPr>
          </a:p>
        </p:txBody>
      </p:sp>
      <p:pic>
        <p:nvPicPr>
          <p:cNvPr id="157" name="Google Shape;157;p11"/>
          <p:cNvPicPr preferRelativeResize="0"/>
          <p:nvPr/>
        </p:nvPicPr>
        <p:blipFill>
          <a:blip r:embed="rId4">
            <a:alphaModFix/>
          </a:blip>
          <a:stretch>
            <a:fillRect/>
          </a:stretch>
        </p:blipFill>
        <p:spPr>
          <a:xfrm>
            <a:off x="7169800" y="1050549"/>
            <a:ext cx="3741224" cy="4988298"/>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1102</Words>
  <Application>Microsoft Office PowerPoint</Application>
  <PresentationFormat>Προσαρμογή</PresentationFormat>
  <Paragraphs>76</Paragraphs>
  <Slides>10</Slides>
  <Notes>10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10</vt:i4>
      </vt:variant>
    </vt:vector>
  </HeadingPairs>
  <TitlesOfParts>
    <vt:vector size="15"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keywords>, docId:052625661DD1D2F57F58FA73461011A8</cp:keywords>
  <cp:lastModifiedBy>Νικολέττα</cp:lastModifiedBy>
  <cp:revision>2</cp:revision>
  <dcterms:created xsi:type="dcterms:W3CDTF">2024-06-10T15:48:53Z</dcterms:created>
  <dcterms:modified xsi:type="dcterms:W3CDTF">2026-04-27T08:19:13Z</dcterms:modified>
</cp:coreProperties>
</file>