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embeddedFontLst>
    <p:embeddedFont>
      <p:font typeface="Candara" panose="020E0502030303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3" roundtripDataSignature="AMtx7miWl/RhnGi2vH/9L1HhzG3K2Yky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CEE6DC-F1EE-462B-999C-143CB5CC68A5}" v="143" dt="2026-01-12T18:35:19.9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>
        <p:scale>
          <a:sx n="50" d="100"/>
          <a:sy n="50" d="100"/>
        </p:scale>
        <p:origin x="730" y="-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customschemas.google.com/relationships/presentationmetadata" Target="metadata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jolė Butkevičienė" userId="71ab2797-8547-484b-bd93-0617b24d964c" providerId="ADAL" clId="{6F86FD42-C63E-43C3-AD3F-93F4AB532842}"/>
    <pc:docChg chg="modSld">
      <pc:chgData name="Nijolė Butkevičienė" userId="71ab2797-8547-484b-bd93-0617b24d964c" providerId="ADAL" clId="{6F86FD42-C63E-43C3-AD3F-93F4AB532842}" dt="2026-01-12T18:35:19.939" v="197"/>
      <pc:docMkLst>
        <pc:docMk/>
      </pc:docMkLst>
      <pc:sldChg chg="modSp">
        <pc:chgData name="Nijolė Butkevičienė" userId="71ab2797-8547-484b-bd93-0617b24d964c" providerId="ADAL" clId="{6F86FD42-C63E-43C3-AD3F-93F4AB532842}" dt="2026-01-12T18:11:34.422" v="3"/>
        <pc:sldMkLst>
          <pc:docMk/>
          <pc:sldMk cId="0" sldId="257"/>
        </pc:sldMkLst>
        <pc:spChg chg="mod">
          <ac:chgData name="Nijolė Butkevičienė" userId="71ab2797-8547-484b-bd93-0617b24d964c" providerId="ADAL" clId="{6F86FD42-C63E-43C3-AD3F-93F4AB532842}" dt="2026-01-12T18:11:34.422" v="3"/>
          <ac:spMkLst>
            <pc:docMk/>
            <pc:sldMk cId="0" sldId="257"/>
            <ac:spMk id="95" creationId="{00000000-0000-0000-0000-000000000000}"/>
          </ac:spMkLst>
        </pc:spChg>
      </pc:sldChg>
      <pc:sldChg chg="modSp mod modNotes">
        <pc:chgData name="Nijolė Butkevičienė" userId="71ab2797-8547-484b-bd93-0617b24d964c" providerId="ADAL" clId="{6F86FD42-C63E-43C3-AD3F-93F4AB532842}" dt="2026-01-12T18:15:24.371" v="41" actId="6549"/>
        <pc:sldMkLst>
          <pc:docMk/>
          <pc:sldMk cId="0" sldId="258"/>
        </pc:sldMkLst>
        <pc:spChg chg="mod">
          <ac:chgData name="Nijolė Butkevičienė" userId="71ab2797-8547-484b-bd93-0617b24d964c" providerId="ADAL" clId="{6F86FD42-C63E-43C3-AD3F-93F4AB532842}" dt="2026-01-12T18:11:47.967" v="4"/>
          <ac:spMkLst>
            <pc:docMk/>
            <pc:sldMk cId="0" sldId="258"/>
            <ac:spMk id="104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15:24.371" v="41" actId="6549"/>
          <ac:spMkLst>
            <pc:docMk/>
            <pc:sldMk cId="0" sldId="258"/>
            <ac:spMk id="105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11:55.910" v="5"/>
          <ac:spMkLst>
            <pc:docMk/>
            <pc:sldMk cId="0" sldId="258"/>
            <ac:spMk id="106" creationId="{00000000-0000-0000-0000-000000000000}"/>
          </ac:spMkLst>
        </pc:spChg>
      </pc:sldChg>
      <pc:sldChg chg="modSp modNotes">
        <pc:chgData name="Nijolė Butkevičienė" userId="71ab2797-8547-484b-bd93-0617b24d964c" providerId="ADAL" clId="{6F86FD42-C63E-43C3-AD3F-93F4AB532842}" dt="2026-01-12T18:17:56.710" v="59"/>
        <pc:sldMkLst>
          <pc:docMk/>
          <pc:sldMk cId="0" sldId="259"/>
        </pc:sldMkLst>
        <pc:spChg chg="mod">
          <ac:chgData name="Nijolė Butkevičienė" userId="71ab2797-8547-484b-bd93-0617b24d964c" providerId="ADAL" clId="{6F86FD42-C63E-43C3-AD3F-93F4AB532842}" dt="2026-01-12T18:14:30.384" v="30"/>
          <ac:spMkLst>
            <pc:docMk/>
            <pc:sldMk cId="0" sldId="259"/>
            <ac:spMk id="114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17:56.710" v="59"/>
          <ac:spMkLst>
            <pc:docMk/>
            <pc:sldMk cId="0" sldId="259"/>
            <ac:spMk id="115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14:37.673" v="31"/>
          <ac:spMkLst>
            <pc:docMk/>
            <pc:sldMk cId="0" sldId="259"/>
            <ac:spMk id="116" creationId="{00000000-0000-0000-0000-000000000000}"/>
          </ac:spMkLst>
        </pc:spChg>
      </pc:sldChg>
      <pc:sldChg chg="modSp modNotes">
        <pc:chgData name="Nijolė Butkevičienė" userId="71ab2797-8547-484b-bd93-0617b24d964c" providerId="ADAL" clId="{6F86FD42-C63E-43C3-AD3F-93F4AB532842}" dt="2026-01-12T18:20:40.316" v="80"/>
        <pc:sldMkLst>
          <pc:docMk/>
          <pc:sldMk cId="0" sldId="260"/>
        </pc:sldMkLst>
        <pc:spChg chg="mod">
          <ac:chgData name="Nijolė Butkevičienė" userId="71ab2797-8547-484b-bd93-0617b24d964c" providerId="ADAL" clId="{6F86FD42-C63E-43C3-AD3F-93F4AB532842}" dt="2026-01-12T18:18:08.788" v="60"/>
          <ac:spMkLst>
            <pc:docMk/>
            <pc:sldMk cId="0" sldId="260"/>
            <ac:spMk id="124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0:40.316" v="80"/>
          <ac:spMkLst>
            <pc:docMk/>
            <pc:sldMk cId="0" sldId="260"/>
            <ac:spMk id="125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18:14.511" v="61"/>
          <ac:spMkLst>
            <pc:docMk/>
            <pc:sldMk cId="0" sldId="260"/>
            <ac:spMk id="126" creationId="{00000000-0000-0000-0000-000000000000}"/>
          </ac:spMkLst>
        </pc:spChg>
      </pc:sldChg>
      <pc:sldChg chg="modSp modNotes">
        <pc:chgData name="Nijolė Butkevičienė" userId="71ab2797-8547-484b-bd93-0617b24d964c" providerId="ADAL" clId="{6F86FD42-C63E-43C3-AD3F-93F4AB532842}" dt="2026-01-12T18:22:57.535" v="97"/>
        <pc:sldMkLst>
          <pc:docMk/>
          <pc:sldMk cId="0" sldId="261"/>
        </pc:sldMkLst>
        <pc:spChg chg="mod">
          <ac:chgData name="Nijolė Butkevičienė" userId="71ab2797-8547-484b-bd93-0617b24d964c" providerId="ADAL" clId="{6F86FD42-C63E-43C3-AD3F-93F4AB532842}" dt="2026-01-12T18:21:00.316" v="82"/>
          <ac:spMkLst>
            <pc:docMk/>
            <pc:sldMk cId="0" sldId="261"/>
            <ac:spMk id="134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2:57.535" v="97"/>
          <ac:spMkLst>
            <pc:docMk/>
            <pc:sldMk cId="0" sldId="261"/>
            <ac:spMk id="135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1:06.968" v="83"/>
          <ac:spMkLst>
            <pc:docMk/>
            <pc:sldMk cId="0" sldId="261"/>
            <ac:spMk id="136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0:53.111" v="81"/>
          <ac:spMkLst>
            <pc:docMk/>
            <pc:sldMk cId="0" sldId="261"/>
            <ac:spMk id="140" creationId="{00000000-0000-0000-0000-000000000000}"/>
          </ac:spMkLst>
        </pc:spChg>
      </pc:sldChg>
      <pc:sldChg chg="modSp mod modNotes">
        <pc:chgData name="Nijolė Butkevičienė" userId="71ab2797-8547-484b-bd93-0617b24d964c" providerId="ADAL" clId="{6F86FD42-C63E-43C3-AD3F-93F4AB532842}" dt="2026-01-12T18:26:10.407" v="122"/>
        <pc:sldMkLst>
          <pc:docMk/>
          <pc:sldMk cId="0" sldId="262"/>
        </pc:sldMkLst>
        <pc:spChg chg="mod">
          <ac:chgData name="Nijolė Butkevičienė" userId="71ab2797-8547-484b-bd93-0617b24d964c" providerId="ADAL" clId="{6F86FD42-C63E-43C3-AD3F-93F4AB532842}" dt="2026-01-12T18:23:08.339" v="98"/>
          <ac:spMkLst>
            <pc:docMk/>
            <pc:sldMk cId="0" sldId="262"/>
            <ac:spMk id="148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6:10.407" v="122"/>
          <ac:spMkLst>
            <pc:docMk/>
            <pc:sldMk cId="0" sldId="262"/>
            <ac:spMk id="149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3:16.149" v="99"/>
          <ac:spMkLst>
            <pc:docMk/>
            <pc:sldMk cId="0" sldId="262"/>
            <ac:spMk id="150" creationId="{00000000-0000-0000-0000-000000000000}"/>
          </ac:spMkLst>
        </pc:spChg>
      </pc:sldChg>
      <pc:sldChg chg="modSp mod modNotes">
        <pc:chgData name="Nijolė Butkevičienė" userId="71ab2797-8547-484b-bd93-0617b24d964c" providerId="ADAL" clId="{6F86FD42-C63E-43C3-AD3F-93F4AB532842}" dt="2026-01-12T18:28:33.301" v="153" actId="6549"/>
        <pc:sldMkLst>
          <pc:docMk/>
          <pc:sldMk cId="0" sldId="263"/>
        </pc:sldMkLst>
        <pc:spChg chg="mod">
          <ac:chgData name="Nijolė Butkevičienė" userId="71ab2797-8547-484b-bd93-0617b24d964c" providerId="ADAL" clId="{6F86FD42-C63E-43C3-AD3F-93F4AB532842}" dt="2026-01-12T18:26:23.041" v="123"/>
          <ac:spMkLst>
            <pc:docMk/>
            <pc:sldMk cId="0" sldId="263"/>
            <ac:spMk id="160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8:33.301" v="153" actId="6549"/>
          <ac:spMkLst>
            <pc:docMk/>
            <pc:sldMk cId="0" sldId="263"/>
            <ac:spMk id="161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6:33.407" v="124"/>
          <ac:spMkLst>
            <pc:docMk/>
            <pc:sldMk cId="0" sldId="263"/>
            <ac:spMk id="162" creationId="{00000000-0000-0000-0000-000000000000}"/>
          </ac:spMkLst>
        </pc:spChg>
      </pc:sldChg>
      <pc:sldChg chg="modSp mod modNotes">
        <pc:chgData name="Nijolė Butkevičienė" userId="71ab2797-8547-484b-bd93-0617b24d964c" providerId="ADAL" clId="{6F86FD42-C63E-43C3-AD3F-93F4AB532842}" dt="2026-01-12T18:30:07.433" v="162"/>
        <pc:sldMkLst>
          <pc:docMk/>
          <pc:sldMk cId="0" sldId="264"/>
        </pc:sldMkLst>
        <pc:spChg chg="mod">
          <ac:chgData name="Nijolė Butkevičienė" userId="71ab2797-8547-484b-bd93-0617b24d964c" providerId="ADAL" clId="{6F86FD42-C63E-43C3-AD3F-93F4AB532842}" dt="2026-01-12T18:28:51.850" v="154"/>
          <ac:spMkLst>
            <pc:docMk/>
            <pc:sldMk cId="0" sldId="264"/>
            <ac:spMk id="170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9:00.994" v="155"/>
          <ac:spMkLst>
            <pc:docMk/>
            <pc:sldMk cId="0" sldId="264"/>
            <ac:spMk id="171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9:44.859" v="156" actId="948"/>
          <ac:spMkLst>
            <pc:docMk/>
            <pc:sldMk cId="0" sldId="264"/>
            <ac:spMk id="176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9:47.682" v="157" actId="948"/>
          <ac:spMkLst>
            <pc:docMk/>
            <pc:sldMk cId="0" sldId="264"/>
            <ac:spMk id="177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9:49.130" v="158" actId="948"/>
          <ac:spMkLst>
            <pc:docMk/>
            <pc:sldMk cId="0" sldId="264"/>
            <ac:spMk id="178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9:53.600" v="159" actId="948"/>
          <ac:spMkLst>
            <pc:docMk/>
            <pc:sldMk cId="0" sldId="264"/>
            <ac:spMk id="179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9:54.940" v="160" actId="948"/>
          <ac:spMkLst>
            <pc:docMk/>
            <pc:sldMk cId="0" sldId="264"/>
            <ac:spMk id="181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29:56.301" v="161" actId="948"/>
          <ac:spMkLst>
            <pc:docMk/>
            <pc:sldMk cId="0" sldId="264"/>
            <ac:spMk id="183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30:07.433" v="162"/>
          <ac:spMkLst>
            <pc:docMk/>
            <pc:sldMk cId="0" sldId="264"/>
            <ac:spMk id="184" creationId="{00000000-0000-0000-0000-000000000000}"/>
          </ac:spMkLst>
        </pc:spChg>
      </pc:sldChg>
      <pc:sldChg chg="modSp mod modNotes">
        <pc:chgData name="Nijolė Butkevičienė" userId="71ab2797-8547-484b-bd93-0617b24d964c" providerId="ADAL" clId="{6F86FD42-C63E-43C3-AD3F-93F4AB532842}" dt="2026-01-12T18:32:43.569" v="179"/>
        <pc:sldMkLst>
          <pc:docMk/>
          <pc:sldMk cId="0" sldId="265"/>
        </pc:sldMkLst>
        <pc:spChg chg="mod">
          <ac:chgData name="Nijolė Butkevičienė" userId="71ab2797-8547-484b-bd93-0617b24d964c" providerId="ADAL" clId="{6F86FD42-C63E-43C3-AD3F-93F4AB532842}" dt="2026-01-12T18:31:03.461" v="167" actId="6549"/>
          <ac:spMkLst>
            <pc:docMk/>
            <pc:sldMk cId="0" sldId="265"/>
            <ac:spMk id="192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32:43.569" v="179"/>
          <ac:spMkLst>
            <pc:docMk/>
            <pc:sldMk cId="0" sldId="265"/>
            <ac:spMk id="193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30:35.271" v="164"/>
          <ac:spMkLst>
            <pc:docMk/>
            <pc:sldMk cId="0" sldId="265"/>
            <ac:spMk id="195" creationId="{00000000-0000-0000-0000-000000000000}"/>
          </ac:spMkLst>
        </pc:spChg>
      </pc:sldChg>
      <pc:sldChg chg="modSp modNotes">
        <pc:chgData name="Nijolė Butkevičienė" userId="71ab2797-8547-484b-bd93-0617b24d964c" providerId="ADAL" clId="{6F86FD42-C63E-43C3-AD3F-93F4AB532842}" dt="2026-01-12T18:33:24.917" v="184"/>
        <pc:sldMkLst>
          <pc:docMk/>
          <pc:sldMk cId="0" sldId="266"/>
        </pc:sldMkLst>
        <pc:spChg chg="mod">
          <ac:chgData name="Nijolė Butkevičienė" userId="71ab2797-8547-484b-bd93-0617b24d964c" providerId="ADAL" clId="{6F86FD42-C63E-43C3-AD3F-93F4AB532842}" dt="2026-01-12T18:32:55.080" v="180"/>
          <ac:spMkLst>
            <pc:docMk/>
            <pc:sldMk cId="0" sldId="266"/>
            <ac:spMk id="203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33:24.917" v="184"/>
          <ac:spMkLst>
            <pc:docMk/>
            <pc:sldMk cId="0" sldId="266"/>
            <ac:spMk id="204" creationId="{00000000-0000-0000-0000-000000000000}"/>
          </ac:spMkLst>
        </pc:spChg>
      </pc:sldChg>
      <pc:sldChg chg="modSp modNotes">
        <pc:chgData name="Nijolė Butkevičienė" userId="71ab2797-8547-484b-bd93-0617b24d964c" providerId="ADAL" clId="{6F86FD42-C63E-43C3-AD3F-93F4AB532842}" dt="2026-01-12T18:35:19.939" v="197"/>
        <pc:sldMkLst>
          <pc:docMk/>
          <pc:sldMk cId="0" sldId="267"/>
        </pc:sldMkLst>
        <pc:spChg chg="mod">
          <ac:chgData name="Nijolė Butkevičienė" userId="71ab2797-8547-484b-bd93-0617b24d964c" providerId="ADAL" clId="{6F86FD42-C63E-43C3-AD3F-93F4AB532842}" dt="2026-01-12T18:33:40.979" v="185"/>
          <ac:spMkLst>
            <pc:docMk/>
            <pc:sldMk cId="0" sldId="267"/>
            <ac:spMk id="214" creationId="{00000000-0000-0000-0000-000000000000}"/>
          </ac:spMkLst>
        </pc:spChg>
        <pc:spChg chg="mod">
          <ac:chgData name="Nijolė Butkevičienė" userId="71ab2797-8547-484b-bd93-0617b24d964c" providerId="ADAL" clId="{6F86FD42-C63E-43C3-AD3F-93F4AB532842}" dt="2026-01-12T18:35:19.939" v="197"/>
          <ac:spMkLst>
            <pc:docMk/>
            <pc:sldMk cId="0" sldId="267"/>
            <ac:spMk id="215" creationId="{00000000-0000-0000-0000-000000000000}"/>
          </ac:spMkLst>
        </pc:spChg>
      </pc:sldChg>
      <pc:sldChg chg="modSp">
        <pc:chgData name="Nijolė Butkevičienė" userId="71ab2797-8547-484b-bd93-0617b24d964c" providerId="ADAL" clId="{6F86FD42-C63E-43C3-AD3F-93F4AB532842}" dt="2026-01-12T18:11:18.881" v="2"/>
        <pc:sldMkLst>
          <pc:docMk/>
          <pc:sldMk cId="0" sldId="272"/>
        </pc:sldMkLst>
        <pc:spChg chg="mod">
          <ac:chgData name="Nijolė Butkevičienė" userId="71ab2797-8547-484b-bd93-0617b24d964c" providerId="ADAL" clId="{6F86FD42-C63E-43C3-AD3F-93F4AB532842}" dt="2026-01-12T18:11:18.881" v="2"/>
          <ac:spMkLst>
            <pc:docMk/>
            <pc:sldMk cId="0" sldId="272"/>
            <ac:spMk id="3" creationId="{9FFF2E58-2E28-BE29-B86E-1A0B409A2824}"/>
          </ac:spMkLst>
        </pc:spChg>
        <pc:spChg chg="mod">
          <ac:chgData name="Nijolė Butkevičienė" userId="71ab2797-8547-484b-bd93-0617b24d964c" providerId="ADAL" clId="{6F86FD42-C63E-43C3-AD3F-93F4AB532842}" dt="2026-01-12T18:11:09.871" v="1"/>
          <ac:spMkLst>
            <pc:docMk/>
            <pc:sldMk cId="0" sldId="272"/>
            <ac:spMk id="8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9" name="Google Shape;9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9" name="Google Shape;11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9" name="Google Shape;12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3" name="Google Shape;14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5" name="Google Shape;15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249f71c4c1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65" name="Google Shape;165;g3249f71c4c1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7" name="Google Shape;18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8" name="Google Shape;19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9" name="Google Shape;20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.pn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Relationship Id="rId9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freepik.com/free-vector/creative-people-flat-design-concept-with-human-hands-holding-brushes-drawing-little-persons-involved-art-music-dancing-vector-illustration_37421460.htm#fromView=search&amp;page=1&amp;position=3&amp;uuid=0d99e143-8f99-442d-ba97-4ed4e83f8ea4" TargetMode="Externa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freepik.com/free-vector/creative-people-flat-design-concept-with-human-hands-holding-brushes-drawing-little-persons-involved-art-music-dancing-vector-illustration_37421460.htm#fromView=search&amp;page=1&amp;position=3&amp;uuid=0d99e143-8f99-442d-ba97-4ed4e83f8ea4" TargetMode="Externa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freepik.com/free-vector/people-talking-arguing_9176206.htm#fromView=search&amp;page=1&amp;position=32&amp;uuid=9ec0301a-dddf-4d25-a241-a5349c9e3205" TargetMode="External"/><Relationship Id="rId4" Type="http://schemas.openxmlformats.org/officeDocument/2006/relationships/image" Target="../media/image1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17361" y="401642"/>
            <a:ext cx="1614744" cy="1625941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0" y="2708872"/>
            <a:ext cx="12191999" cy="1384954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r>
              <a:rPr lang="en-US" sz="2800" b="1" dirty="0">
                <a:solidFill>
                  <a:srgbClr val="FFFFFF"/>
                </a:solidFill>
                <a:latin typeface="Candara"/>
                <a:ea typeface="Times New Roman"/>
                <a:cs typeface="Times New Roman"/>
                <a:sym typeface="Candara"/>
              </a:rPr>
              <a:t>MOKYMŲ PROGRAMA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2800" b="1" i="0" u="none" strike="noStrike" cap="none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809625" algn="ctr">
              <a:tabLst>
                <a:tab pos="11112500" algn="l"/>
              </a:tabLst>
            </a:pPr>
            <a:r>
              <a:rPr lang="en-US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MOKYMOSI MODULIS 3: </a:t>
            </a:r>
            <a:r>
              <a:rPr lang="en-US" sz="2800" b="1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Verslumas</a:t>
            </a:r>
            <a:endParaRPr lang="en-US" sz="2800" b="1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3048000" y="2141384"/>
            <a:ext cx="60960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Google Shape;87;p1">
            <a:extLst>
              <a:ext uri="{FF2B5EF4-FFF2-40B4-BE49-F238E27FC236}">
                <a16:creationId xmlns:a16="http://schemas.microsoft.com/office/drawing/2014/main" id="{9FFF2E58-2E28-BE29-B86E-1A0B409A2824}"/>
              </a:ext>
            </a:extLst>
          </p:cNvPr>
          <p:cNvSpPr txBox="1"/>
          <p:nvPr/>
        </p:nvSpPr>
        <p:spPr>
          <a:xfrm>
            <a:off x="2630157" y="6221372"/>
            <a:ext cx="9250342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just">
              <a:buSzPts val="1050"/>
            </a:pPr>
            <a:r>
              <a:rPr lang="lt-LT" sz="1100" i="1" dirty="0">
                <a:solidFill>
                  <a:srgbClr val="222222"/>
                </a:solidFill>
                <a:latin typeface="Calibri" panose="020F0502020204030204" pitchFamily="34" charset="0"/>
              </a:rPr>
              <a:t>Finansuoja Europos Sąjunga. Tačiau išreikštos nuomonės ir požiūriai yra tik autoriaus (-</a:t>
            </a:r>
            <a:r>
              <a:rPr lang="lt-LT" sz="1100" i="1" dirty="0" err="1">
                <a:solidFill>
                  <a:srgbClr val="222222"/>
                </a:solidFill>
                <a:latin typeface="Calibri" panose="020F0502020204030204" pitchFamily="34" charset="0"/>
              </a:rPr>
              <a:t>ių</a:t>
            </a:r>
            <a:r>
              <a:rPr lang="lt-LT" sz="1100" i="1" dirty="0">
                <a:solidFill>
                  <a:srgbClr val="222222"/>
                </a:solidFill>
                <a:latin typeface="Calibri" panose="020F0502020204030204" pitchFamily="34" charset="0"/>
              </a:rPr>
              <a:t>) nuomonės ir požiūriai, kurie nebūtinai atspindi Europos Sąjungos ar Estijos nacionalinės agentūros nuomonę. Nei Europos Sąjunga, nei finansavimą skirianti institucija negali būti laikomos atsakingomis už juos.</a:t>
            </a:r>
          </a:p>
        </p:txBody>
      </p:sp>
      <p:pic>
        <p:nvPicPr>
          <p:cNvPr id="4" name="Google Shape;88;p1" descr="Blue text on a black background&#10;&#10;Description automatically generated">
            <a:extLst>
              <a:ext uri="{FF2B5EF4-FFF2-40B4-BE49-F238E27FC236}">
                <a16:creationId xmlns:a16="http://schemas.microsoft.com/office/drawing/2014/main" id="{1A6FCB7D-DF7E-D91D-D207-871084954BEA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501" y="6221372"/>
            <a:ext cx="2127367" cy="46539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86;p1">
            <a:extLst>
              <a:ext uri="{FF2B5EF4-FFF2-40B4-BE49-F238E27FC236}">
                <a16:creationId xmlns:a16="http://schemas.microsoft.com/office/drawing/2014/main" id="{1D713E3E-9C9A-9419-2DFF-FDA5FD68543E}"/>
              </a:ext>
            </a:extLst>
          </p:cNvPr>
          <p:cNvSpPr txBox="1"/>
          <p:nvPr/>
        </p:nvSpPr>
        <p:spPr>
          <a:xfrm>
            <a:off x="3047998" y="4579798"/>
            <a:ext cx="6096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Elaborated by:</a:t>
            </a:r>
            <a:endParaRPr sz="120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" name="Picture 6" descr="A black and green text&#10;&#10;Description automatically generated">
            <a:extLst>
              <a:ext uri="{FF2B5EF4-FFF2-40B4-BE49-F238E27FC236}">
                <a16:creationId xmlns:a16="http://schemas.microsoft.com/office/drawing/2014/main" id="{DC5EAC9D-0521-3EE1-C815-08C98AA2DC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7140" y="4971676"/>
            <a:ext cx="1395186" cy="9119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2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9487" y="6136955"/>
            <a:ext cx="509952" cy="509952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2"/>
          <p:cNvSpPr/>
          <p:nvPr/>
        </p:nvSpPr>
        <p:spPr>
          <a:xfrm>
            <a:off x="749439" y="570775"/>
            <a:ext cx="10876084" cy="2858225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-92865" y="721045"/>
            <a:ext cx="12192000" cy="1969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1" i="0" u="none" strike="noStrike" cap="none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 algn="ctr">
              <a:spcBef>
                <a:spcPts val="1200"/>
              </a:spcBef>
              <a:buSzPts val="2800"/>
            </a:pPr>
            <a:r>
              <a:rPr lang="pt-BR" sz="2800" b="1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1 PAMOKA: Paveldo ir jo verslumo potencialo supratimas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1" i="0" u="none" strike="noStrike" cap="none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96" name="Google Shape;96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10835" y="3617693"/>
            <a:ext cx="3789297" cy="2130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3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3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3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3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ĮVADAS Į PAVELDĄ (1/2) </a:t>
            </a:r>
          </a:p>
        </p:txBody>
      </p:sp>
      <p:sp>
        <p:nvSpPr>
          <p:cNvPr id="105" name="Google Shape;105;p3"/>
          <p:cNvSpPr txBox="1"/>
          <p:nvPr/>
        </p:nvSpPr>
        <p:spPr>
          <a:xfrm>
            <a:off x="484053" y="1608653"/>
            <a:ext cx="10206600" cy="427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800"/>
            </a:pPr>
            <a:r>
              <a:rPr lang="en-GB" sz="1800" b="1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Kultūrinis</a:t>
            </a:r>
            <a:r>
              <a:rPr lang="en-GB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paveldas</a:t>
            </a:r>
            <a:endParaRPr lang="en-GB" sz="1800" b="1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lvl="0" indent="-342900">
              <a:spcBef>
                <a:spcPts val="600"/>
              </a:spcBef>
              <a:buClr>
                <a:srgbClr val="3F3F3F"/>
              </a:buClr>
              <a:buSzPts val="1800"/>
              <a:buFont typeface="Candara"/>
              <a:buChar char="●"/>
            </a:pPr>
            <a:r>
              <a:rPr lang="lt-LT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Apibrėžimas </a:t>
            </a:r>
            <a:r>
              <a:rPr lang="en-GB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Kultūrinis paveldas – tai materialūs artefaktai ir nematerialūs grupės ar visuomenės bruožai, paveldėti iš praeities kartų.</a:t>
            </a:r>
          </a:p>
          <a:p>
            <a:pPr marL="457200" lvl="0" indent="-342900">
              <a:buClr>
                <a:srgbClr val="3F3F3F"/>
              </a:buClr>
              <a:buSzPts val="1800"/>
              <a:buFont typeface="Candara"/>
              <a:buChar char="●"/>
            </a:pPr>
            <a:r>
              <a:rPr lang="en-GB" sz="1800" b="1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Pavyzdžiai</a:t>
            </a:r>
            <a:r>
              <a:rPr lang="en-GB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paminklai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artefaktai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rankraščiai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tradicijos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pavyzdžiui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muzika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šokiai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festivaliai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</a:p>
          <a:p>
            <a:pPr marL="457200" lvl="0" indent="-342900">
              <a:buClr>
                <a:srgbClr val="3F3F3F"/>
              </a:buClr>
              <a:buSzPts val="1800"/>
              <a:buFont typeface="Candara"/>
              <a:buChar char="●"/>
            </a:pPr>
            <a:r>
              <a:rPr lang="en-GB" sz="1800" b="1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Svarb</a:t>
            </a:r>
            <a:r>
              <a:rPr lang="lt-LT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</a:t>
            </a:r>
            <a:r>
              <a:rPr lang="en-GB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Atstovauja visuomenės istoriją, vertybes ir pasiekimus, tarnauja kaip tiltas tarp praeities, dabarties ir ateities.</a:t>
            </a:r>
          </a:p>
          <a:p>
            <a:pPr marL="457200" lvl="0" indent="-342900">
              <a:buClr>
                <a:srgbClr val="3F3F3F"/>
              </a:buClr>
              <a:buSzPts val="1800"/>
              <a:buFont typeface="Candara"/>
              <a:buChar char="●"/>
            </a:pPr>
            <a:endParaRPr lang="lt-LT" sz="1800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>
              <a:spcBef>
                <a:spcPts val="600"/>
              </a:spcBef>
              <a:buSzPts val="1800"/>
            </a:pPr>
            <a:r>
              <a:rPr lang="en-GB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Gamtinis </a:t>
            </a:r>
            <a:r>
              <a:rPr lang="en-GB" sz="1800" b="1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paveldas</a:t>
            </a:r>
            <a:endParaRPr lang="en-GB" sz="1800" b="1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lvl="0" indent="-342900">
              <a:spcBef>
                <a:spcPts val="600"/>
              </a:spcBef>
              <a:buClr>
                <a:srgbClr val="3F3F3F"/>
              </a:buClr>
              <a:buSzPts val="1800"/>
              <a:buFont typeface="Candara"/>
              <a:buChar char="●"/>
            </a:pPr>
            <a:r>
              <a:rPr lang="lt-LT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Apibrėžimas </a:t>
            </a:r>
            <a:r>
              <a:rPr lang="en-GB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Gamtinis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paveldas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apima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gamtos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objektus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geologines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fiziografines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formacijas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bei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teritorijas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turinčias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didelę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mokslinę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gamtosauginę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ar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estetinę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vertę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</a:p>
          <a:p>
            <a:pPr marL="457200" lvl="0" indent="-342900">
              <a:buClr>
                <a:srgbClr val="3F3F3F"/>
              </a:buClr>
              <a:buSzPts val="1800"/>
              <a:buFont typeface="Candara"/>
              <a:buChar char="●"/>
            </a:pPr>
            <a:r>
              <a:rPr lang="en-GB" sz="1800" b="1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Pavyzdžiai</a:t>
            </a:r>
            <a:r>
              <a:rPr lang="en-GB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Nacionaliniai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parkai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gamtos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draustiniai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kraštovaizdžiai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gamtos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dariniai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tokie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kaip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kriokliai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kalnai</a:t>
            </a:r>
            <a:r>
              <a:rPr lang="en-GB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>
              <a:buClr>
                <a:srgbClr val="3F3F3F"/>
              </a:buClr>
              <a:buSzPts val="1800"/>
              <a:buFont typeface="Candara"/>
              <a:buChar char="●"/>
            </a:pPr>
            <a:r>
              <a:rPr lang="en-GB" sz="1800" b="1" dirty="0" err="1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Svarb</a:t>
            </a:r>
            <a:r>
              <a:rPr lang="lt-LT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a</a:t>
            </a:r>
            <a:r>
              <a:rPr lang="en-GB" sz="1800" b="1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 Suteikia įžvalgų apie Žemės istoriją, remia biologinę įvairovę ir teikia ekologinę bei rekreacinę naudą.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3"/>
          <p:cNvSpPr txBox="1"/>
          <p:nvPr/>
        </p:nvSpPr>
        <p:spPr>
          <a:xfrm>
            <a:off x="484053" y="918849"/>
            <a:ext cx="609805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pt-BR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Kultūrinio ir gamtinio paveldo apibrėžimas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4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4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4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4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ĮVADAS Į PAVELDĄ (2/2) </a:t>
            </a:r>
          </a:p>
        </p:txBody>
      </p:sp>
      <p:sp>
        <p:nvSpPr>
          <p:cNvPr id="115" name="Google Shape;115;p4"/>
          <p:cNvSpPr txBox="1"/>
          <p:nvPr/>
        </p:nvSpPr>
        <p:spPr>
          <a:xfrm>
            <a:off x="484053" y="1608653"/>
            <a:ext cx="11476800" cy="5001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700"/>
            </a:pPr>
            <a:r>
              <a:rPr lang="en-GB" sz="1700" b="1" dirty="0" err="1">
                <a:latin typeface="Candara"/>
                <a:ea typeface="Candara"/>
                <a:cs typeface="Candara"/>
                <a:sym typeface="Candara"/>
              </a:rPr>
              <a:t>Paveldo</a:t>
            </a:r>
            <a:r>
              <a:rPr lang="en-GB" sz="17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700" b="1" dirty="0" err="1">
                <a:latin typeface="Candara"/>
                <a:ea typeface="Candara"/>
                <a:cs typeface="Candara"/>
                <a:sym typeface="Candara"/>
              </a:rPr>
              <a:t>išsaugojimas</a:t>
            </a:r>
            <a:endParaRPr lang="en-GB" sz="1700" b="1" dirty="0">
              <a:latin typeface="Candara"/>
              <a:ea typeface="Candara"/>
              <a:cs typeface="Candara"/>
              <a:sym typeface="Candara"/>
            </a:endParaRPr>
          </a:p>
          <a:p>
            <a:pPr marL="457200" lvl="0" indent="-336550">
              <a:spcBef>
                <a:spcPts val="600"/>
              </a:spcBef>
              <a:buSzPts val="1700"/>
              <a:buFont typeface="Candara"/>
              <a:buChar char="●"/>
            </a:pPr>
            <a:r>
              <a:rPr lang="lt-LT" sz="1700" b="1" dirty="0">
                <a:latin typeface="Candara"/>
                <a:ea typeface="Candara"/>
                <a:cs typeface="Candara"/>
                <a:sym typeface="Candara"/>
              </a:rPr>
              <a:t>Kultūrinė reikšmė </a:t>
            </a:r>
            <a:r>
              <a:rPr lang="en-GB" sz="17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7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700" dirty="0">
                <a:latin typeface="Candara"/>
                <a:ea typeface="Candara"/>
                <a:cs typeface="Candara"/>
                <a:sym typeface="Candara"/>
              </a:rPr>
              <a:t>Saugo bendruomenių tapatybę ir tęstinumą, skatina priklausymo jausmą ir pasididžiavimą.</a:t>
            </a:r>
          </a:p>
          <a:p>
            <a:pPr marL="457200" lvl="0" indent="-336550">
              <a:buSzPts val="1700"/>
              <a:buFont typeface="Candara"/>
              <a:buChar char="●"/>
            </a:pPr>
            <a:r>
              <a:rPr lang="lt-LT" sz="1700" b="1" dirty="0">
                <a:latin typeface="Candara"/>
                <a:ea typeface="Candara"/>
                <a:cs typeface="Candara"/>
                <a:sym typeface="Candara"/>
              </a:rPr>
              <a:t>Edukacinė vertė </a:t>
            </a:r>
            <a:r>
              <a:rPr lang="en-GB" sz="17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7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700" dirty="0">
                <a:latin typeface="Candara"/>
                <a:ea typeface="Candara"/>
                <a:cs typeface="Candara"/>
                <a:sym typeface="Candara"/>
              </a:rPr>
              <a:t> Tarnauja kaip mokymosi ir tyrimų priemonė, suteikianti įžvalgas apie žmonijos istoriją, kultūrą ir pasiekimus.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36550">
              <a:buSzPts val="1700"/>
              <a:buFont typeface="Candara"/>
              <a:buChar char="●"/>
            </a:pPr>
            <a:r>
              <a:rPr lang="lt-LT" sz="1700" b="1" dirty="0">
                <a:latin typeface="Candara"/>
                <a:ea typeface="Candara"/>
                <a:cs typeface="Candara"/>
                <a:sym typeface="Candara"/>
              </a:rPr>
              <a:t>Ekonominė nauda </a:t>
            </a:r>
            <a:r>
              <a:rPr lang="en-GB" sz="17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7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fi-FI" sz="1700" dirty="0">
                <a:latin typeface="Candara"/>
                <a:ea typeface="Candara"/>
                <a:cs typeface="Candara"/>
                <a:sym typeface="Candara"/>
              </a:rPr>
              <a:t>Pritraukia turistus, kuria darbo vietas ir remia vietos ekonomiką.</a:t>
            </a:r>
          </a:p>
          <a:p>
            <a:pPr marL="457200" lvl="0" indent="-336550">
              <a:buSzPts val="1700"/>
              <a:buFont typeface="Candara"/>
              <a:buChar char="●"/>
            </a:pPr>
            <a:r>
              <a:rPr lang="en-GB" sz="1700" b="1" dirty="0" err="1">
                <a:latin typeface="Candara"/>
                <a:ea typeface="Candara"/>
                <a:cs typeface="Candara"/>
                <a:sym typeface="Candara"/>
              </a:rPr>
              <a:t>Aplinkos</a:t>
            </a:r>
            <a:r>
              <a:rPr lang="en-GB" sz="17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700" b="1" dirty="0" err="1">
                <a:latin typeface="Candara"/>
                <a:ea typeface="Candara"/>
                <a:cs typeface="Candara"/>
                <a:sym typeface="Candara"/>
              </a:rPr>
              <a:t>apsauga</a:t>
            </a:r>
            <a:r>
              <a:rPr lang="en-GB" sz="17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7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7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700" dirty="0">
                <a:latin typeface="Candara"/>
                <a:ea typeface="Candara"/>
                <a:cs typeface="Candara"/>
                <a:sym typeface="Candara"/>
              </a:rPr>
              <a:t> Gamtos paveldo objektai atlieka svarbų vaidmenį gamtos apsaugos pastangose ir biologinės įvairovės išsaugojime.</a:t>
            </a:r>
            <a:r>
              <a:rPr lang="en-GB" sz="17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>
              <a:spcBef>
                <a:spcPts val="600"/>
              </a:spcBef>
              <a:buSzPts val="1700"/>
            </a:pPr>
            <a:r>
              <a:rPr lang="en-GB" sz="1700" b="1" dirty="0" err="1">
                <a:latin typeface="Candara"/>
                <a:ea typeface="Candara"/>
                <a:cs typeface="Candara"/>
                <a:sym typeface="Candara"/>
              </a:rPr>
              <a:t>Vaidmuo</a:t>
            </a:r>
            <a:r>
              <a:rPr lang="en-GB" sz="17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700" b="1" dirty="0" err="1">
                <a:latin typeface="Candara"/>
                <a:ea typeface="Candara"/>
                <a:cs typeface="Candara"/>
                <a:sym typeface="Candara"/>
              </a:rPr>
              <a:t>skatinant</a:t>
            </a:r>
            <a:r>
              <a:rPr lang="en-GB" sz="17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700" b="1" dirty="0" err="1">
                <a:latin typeface="Candara"/>
                <a:ea typeface="Candara"/>
                <a:cs typeface="Candara"/>
                <a:sym typeface="Candara"/>
              </a:rPr>
              <a:t>bendruomeniškumą</a:t>
            </a:r>
            <a:r>
              <a:rPr lang="en-GB" sz="1700" b="1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700" b="1" dirty="0" err="1">
                <a:latin typeface="Candara"/>
                <a:ea typeface="Candara"/>
                <a:cs typeface="Candara"/>
                <a:sym typeface="Candara"/>
              </a:rPr>
              <a:t>tapatybę</a:t>
            </a:r>
            <a:endParaRPr lang="en-GB" sz="1700" b="1" dirty="0">
              <a:latin typeface="Candara"/>
              <a:ea typeface="Candara"/>
              <a:cs typeface="Candara"/>
              <a:sym typeface="Candara"/>
            </a:endParaRPr>
          </a:p>
          <a:p>
            <a:pPr marL="457200" lvl="0" indent="-336550">
              <a:spcBef>
                <a:spcPts val="600"/>
              </a:spcBef>
              <a:buSzPts val="1700"/>
              <a:buFont typeface="Candara"/>
              <a:buChar char="●"/>
            </a:pPr>
            <a:r>
              <a:rPr lang="lt-LT" sz="1700" b="1" dirty="0">
                <a:latin typeface="Candara"/>
                <a:ea typeface="Candara"/>
                <a:cs typeface="Candara"/>
                <a:sym typeface="Candara"/>
              </a:rPr>
              <a:t>Bendruomenės ryšiai </a:t>
            </a:r>
            <a:r>
              <a:rPr lang="en-GB" sz="17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7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700" dirty="0">
                <a:latin typeface="Candara"/>
                <a:ea typeface="Candara"/>
                <a:cs typeface="Candara"/>
                <a:sym typeface="Candara"/>
              </a:rPr>
              <a:t>Bendras paveldas skatina bendruomenių vienybę ir solidarumą.</a:t>
            </a:r>
          </a:p>
          <a:p>
            <a:pPr marL="457200" lvl="0" indent="-336550">
              <a:buSzPts val="1700"/>
              <a:buFont typeface="Candara"/>
              <a:buChar char="●"/>
            </a:pPr>
            <a:r>
              <a:rPr lang="lt-LT" sz="1700" b="1" dirty="0">
                <a:latin typeface="Candara"/>
                <a:ea typeface="Candara"/>
                <a:cs typeface="Candara"/>
                <a:sym typeface="Candara"/>
              </a:rPr>
              <a:t>Tapatybės formavimas </a:t>
            </a:r>
            <a:r>
              <a:rPr lang="en-GB" sz="17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7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700" dirty="0">
                <a:latin typeface="Candara"/>
                <a:ea typeface="Candara"/>
                <a:cs typeface="Candara"/>
                <a:sym typeface="Candara"/>
              </a:rPr>
              <a:t>Paveldas formuoja individualią ir kolektyvinę tapatybę, daro įtaką tam, kaip žmonės suvokia save ir savo vietą pasaulyje.</a:t>
            </a:r>
          </a:p>
          <a:p>
            <a:pPr marL="457200" lvl="0" indent="-336550">
              <a:buSzPts val="1700"/>
              <a:buFont typeface="Candara"/>
              <a:buChar char="●"/>
            </a:pPr>
            <a:r>
              <a:rPr lang="en-GB" sz="1700" b="1" dirty="0" err="1">
                <a:latin typeface="Candara"/>
                <a:ea typeface="Candara"/>
                <a:cs typeface="Candara"/>
                <a:sym typeface="Candara"/>
              </a:rPr>
              <a:t>Kultūriniai</a:t>
            </a:r>
            <a:r>
              <a:rPr lang="en-GB" sz="17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700" b="1" dirty="0" err="1">
                <a:latin typeface="Candara"/>
                <a:ea typeface="Candara"/>
                <a:cs typeface="Candara"/>
                <a:sym typeface="Candara"/>
              </a:rPr>
              <a:t>mainai</a:t>
            </a:r>
            <a:r>
              <a:rPr lang="en-GB" sz="17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7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7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700" dirty="0">
                <a:latin typeface="Candara"/>
                <a:ea typeface="Candara"/>
                <a:cs typeface="Candara"/>
                <a:sym typeface="Candara"/>
              </a:rPr>
              <a:t> Išsaugojimas skatina tarpkultūrinį dialogą ir supratimą, puoselėja pasaulinę taiką ir bendradarbiavimą.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17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>
              <a:spcBef>
                <a:spcPts val="600"/>
              </a:spcBef>
              <a:buSzPts val="1700"/>
            </a:pPr>
            <a:r>
              <a:rPr lang="en-GB" sz="1700" b="1" dirty="0" err="1">
                <a:latin typeface="Candara"/>
                <a:ea typeface="Candara"/>
                <a:cs typeface="Candara"/>
                <a:sym typeface="Candara"/>
              </a:rPr>
              <a:t>Išvada</a:t>
            </a:r>
            <a:r>
              <a:rPr lang="en-GB" sz="1700" b="1" dirty="0"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GB" sz="17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700" dirty="0">
                <a:latin typeface="Candara"/>
                <a:ea typeface="Candara"/>
                <a:cs typeface="Candara"/>
                <a:sym typeface="Candara"/>
              </a:rPr>
              <a:t> Kultūrinio ir gamtinio paveldo išsaugojimas yra būtinas siekiant išlaikyti mūsų kolektyvinę atmintį, remti įvairias ekosistemas ir puoselėti atsparias, darnias bendruomenes.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4"/>
          <p:cNvSpPr txBox="1"/>
          <p:nvPr/>
        </p:nvSpPr>
        <p:spPr>
          <a:xfrm>
            <a:off x="484053" y="918849"/>
            <a:ext cx="609805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Paveldo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išsaugojimo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svarba</a:t>
            </a:r>
            <a:endParaRPr lang="en-GB" sz="2000" b="1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5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5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5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5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PAVELDAS IR VERSLUMAS (1/3) </a:t>
            </a:r>
          </a:p>
        </p:txBody>
      </p:sp>
      <p:sp>
        <p:nvSpPr>
          <p:cNvPr id="125" name="Google Shape;125;p5"/>
          <p:cNvSpPr txBox="1"/>
          <p:nvPr/>
        </p:nvSpPr>
        <p:spPr>
          <a:xfrm>
            <a:off x="484053" y="1608653"/>
            <a:ext cx="10206600" cy="4508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800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Verslumas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endParaRPr sz="18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914400" lvl="1" indent="-342900">
              <a:spcBef>
                <a:spcPts val="600"/>
              </a:spcBef>
              <a:buSzPts val="1800"/>
              <a:buFont typeface="Candara"/>
              <a:buChar char="•"/>
            </a:pPr>
            <a:r>
              <a:rPr lang="lt-LT" sz="1800" b="1" dirty="0">
                <a:latin typeface="Candara"/>
                <a:ea typeface="Candara"/>
                <a:cs typeface="Candara"/>
                <a:sym typeface="Candara"/>
              </a:rPr>
              <a:t>Apibrėžimas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latin typeface="Candara"/>
                <a:ea typeface="Candara"/>
                <a:cs typeface="Candara"/>
                <a:sym typeface="Candara"/>
              </a:rPr>
              <a:t>Verslumas – tai naujos verslo ar įmonės kūrimo, steigimo ir valdymo procesas. Jis apima galimybių nustatymą, inovacijas ir finansinės rizikos prisiėmimą siekiant pelno ir augimo.</a:t>
            </a:r>
          </a:p>
          <a:p>
            <a:pPr marL="914400" lvl="1" indent="-342900">
              <a:buSzPts val="1800"/>
              <a:buFont typeface="Candara"/>
              <a:buChar char="•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Pagrindiniai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elementai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endParaRPr sz="18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1371600" lvl="2" indent="-342900">
              <a:spcBef>
                <a:spcPts val="600"/>
              </a:spcBef>
              <a:buSzPts val="1800"/>
              <a:buFont typeface="Arial"/>
              <a:buChar char="■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Inovacijos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latin typeface="Candara"/>
                <a:ea typeface="Candara"/>
                <a:cs typeface="Candara"/>
                <a:sym typeface="Candara"/>
              </a:rPr>
              <a:t> Naujų produktų, paslaugų ar procesų kūrimas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371600" lvl="2" indent="-342900">
              <a:spcBef>
                <a:spcPts val="600"/>
              </a:spcBef>
              <a:buSzPts val="1800"/>
              <a:buFont typeface="Arial"/>
              <a:buChar char="■"/>
            </a:pPr>
            <a:r>
              <a:rPr lang="lt-LT" sz="1800" b="1" dirty="0">
                <a:latin typeface="Candara"/>
                <a:ea typeface="Candara"/>
                <a:cs typeface="Candara"/>
                <a:sym typeface="Candara"/>
              </a:rPr>
              <a:t>Rizikos prisiėmimas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latin typeface="Candara"/>
                <a:ea typeface="Candara"/>
                <a:cs typeface="Candara"/>
                <a:sym typeface="Candara"/>
              </a:rPr>
              <a:t>Investuoti išteklius, kurių rezultatai yra neaiškūs.</a:t>
            </a:r>
          </a:p>
          <a:p>
            <a:pPr marL="1371600" lvl="2" indent="-342900">
              <a:spcBef>
                <a:spcPts val="600"/>
              </a:spcBef>
              <a:buSzPts val="1800"/>
              <a:buFont typeface="Arial"/>
              <a:buChar char="■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Aktyvumas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pt-BR" sz="1800" dirty="0">
                <a:latin typeface="Candara"/>
                <a:ea typeface="Candara"/>
                <a:cs typeface="Candara"/>
                <a:sym typeface="Candara"/>
              </a:rPr>
              <a:t>Rinkos galimybių numatymas ir veikimas.</a:t>
            </a:r>
          </a:p>
          <a:p>
            <a:pPr marL="1371600" lvl="2" indent="-342900">
              <a:spcBef>
                <a:spcPts val="600"/>
              </a:spcBef>
              <a:buSzPts val="1800"/>
              <a:buFont typeface="Arial"/>
              <a:buChar char="■"/>
            </a:pPr>
            <a:endParaRPr lang="pt-BR" sz="1800" dirty="0">
              <a:latin typeface="Candara"/>
              <a:ea typeface="Candara"/>
              <a:cs typeface="Candara"/>
              <a:sym typeface="Candara"/>
            </a:endParaRPr>
          </a:p>
          <a:p>
            <a:pPr lvl="0">
              <a:spcBef>
                <a:spcPts val="600"/>
              </a:spcBef>
              <a:buSzPts val="1800"/>
            </a:pPr>
            <a:r>
              <a:rPr lang="lt-LT" sz="1800" b="1" dirty="0">
                <a:latin typeface="Candara"/>
                <a:ea typeface="Candara"/>
                <a:cs typeface="Candara"/>
                <a:sym typeface="Candara"/>
              </a:rPr>
              <a:t>Svarba ekonomikos plėtrai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endParaRPr sz="18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457200" lvl="0" indent="-342900">
              <a:spcBef>
                <a:spcPts val="600"/>
              </a:spcBef>
              <a:buSzPts val="1800"/>
              <a:buFont typeface="Candara"/>
              <a:buChar char="●"/>
            </a:pPr>
            <a:r>
              <a:rPr lang="lt-LT" sz="1800" b="1" dirty="0">
                <a:latin typeface="Candara"/>
                <a:ea typeface="Candara"/>
                <a:cs typeface="Candara"/>
                <a:sym typeface="Candara"/>
              </a:rPr>
              <a:t>Darbo vietų kūrimas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fi-FI" sz="1800" dirty="0">
                <a:latin typeface="Candara"/>
                <a:ea typeface="Candara"/>
                <a:cs typeface="Candara"/>
                <a:sym typeface="Candara"/>
              </a:rPr>
              <a:t> Verslininkai kuria naujas įmones, kurios sukuria darbo vietas.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>
              <a:buSzPts val="1800"/>
              <a:buFont typeface="Candara"/>
              <a:buChar char="●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Inovacijos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konkurencija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latin typeface="Candara"/>
                <a:ea typeface="Candara"/>
                <a:cs typeface="Candara"/>
                <a:sym typeface="Candara"/>
              </a:rPr>
              <a:t>Skatina technologijų pažangą ir didina rinkos efektyvumą.</a:t>
            </a:r>
          </a:p>
          <a:p>
            <a:pPr marL="457200" lvl="0" indent="-342900">
              <a:buSzPts val="1800"/>
              <a:buFont typeface="Candara"/>
              <a:buChar char="●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Ekonomikos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augimas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Prisideda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prie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BVP ir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skatina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ekonominį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dinamiškumą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.</a:t>
            </a:r>
          </a:p>
          <a:p>
            <a:pPr marL="457200" lvl="0" indent="-342900">
              <a:buSzPts val="1800"/>
              <a:buFont typeface="Candara"/>
              <a:buChar char="●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Socialinis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poveikis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latin typeface="Candara"/>
                <a:ea typeface="Candara"/>
                <a:cs typeface="Candara"/>
                <a:sym typeface="Candara"/>
              </a:rPr>
              <a:t> Spręsti socialines problemas taikant novatoriškus sprendimus ir įgyvendinant įmonių socialinės atsakomybės iniciatyvas.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5"/>
          <p:cNvSpPr txBox="1"/>
          <p:nvPr/>
        </p:nvSpPr>
        <p:spPr>
          <a:xfrm>
            <a:off x="484053" y="972230"/>
            <a:ext cx="609805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Verslumo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supratimas</a:t>
            </a:r>
            <a:endParaRPr lang="en-GB" sz="2000" b="1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6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6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6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6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PAVELDAS IR VERSLUMAS (2/3) </a:t>
            </a:r>
          </a:p>
        </p:txBody>
      </p:sp>
      <p:sp>
        <p:nvSpPr>
          <p:cNvPr id="135" name="Google Shape;135;p6"/>
          <p:cNvSpPr txBox="1"/>
          <p:nvPr/>
        </p:nvSpPr>
        <p:spPr>
          <a:xfrm>
            <a:off x="484050" y="1690050"/>
            <a:ext cx="8049600" cy="45550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800"/>
            </a:pP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Kultūrinio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paveldo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pagrįsti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projektai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:</a:t>
            </a:r>
          </a:p>
          <a:p>
            <a:pPr marL="457200" lvl="0" indent="-342900">
              <a:spcBef>
                <a:spcPts val="600"/>
              </a:spcBef>
              <a:buSzPts val="1800"/>
              <a:buFont typeface="Calibri"/>
              <a:buChar char="●"/>
            </a:pP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Turizmas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lt-LT" sz="1800" dirty="0">
                <a:latin typeface="Calibri"/>
                <a:ea typeface="Calibri"/>
                <a:cs typeface="Calibri"/>
                <a:sym typeface="Calibri"/>
              </a:rPr>
              <a:t> Paveldo vietų pertvarkymas į turistinius objektus (pvz., ekskursijos su gidu, paveldo viešbučiai).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>
              <a:buSzPts val="1800"/>
              <a:buFont typeface="Calibri"/>
              <a:buChar char="●"/>
            </a:pP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Amatai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ir </a:t>
            </a: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meistriškumas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lt-LT" sz="1800" dirty="0">
                <a:latin typeface="Calibri"/>
                <a:ea typeface="Calibri"/>
                <a:cs typeface="Calibri"/>
                <a:sym typeface="Calibri"/>
              </a:rPr>
              <a:t> Tradicinių amatų atgaivinimas ir rankų darbo gaminių (pvz., tekstilės, keramikos) pardavimas.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>
              <a:buSzPts val="1800"/>
              <a:buFont typeface="Calibri"/>
              <a:buChar char="●"/>
            </a:pP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Kulinarijos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menas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pt-BR" sz="1800" dirty="0">
                <a:latin typeface="Calibri"/>
                <a:ea typeface="Calibri"/>
                <a:cs typeface="Calibri"/>
                <a:sym typeface="Calibri"/>
              </a:rPr>
              <a:t>Tradicinės virtuvės ir vietos maisto produktų populiarinimas.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lvl="0">
              <a:spcBef>
                <a:spcPts val="600"/>
              </a:spcBef>
              <a:buSzPts val="1800"/>
            </a:pP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Gamtos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paveldo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pagrįsti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projektai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42900">
              <a:spcBef>
                <a:spcPts val="600"/>
              </a:spcBef>
              <a:buSzPts val="1800"/>
              <a:buFont typeface="Calibri"/>
              <a:buChar char="●"/>
            </a:pP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Ekologinis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turizmas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lt-LT" sz="1800" dirty="0">
                <a:latin typeface="Calibri"/>
                <a:ea typeface="Calibri"/>
                <a:cs typeface="Calibri"/>
                <a:sym typeface="Calibri"/>
              </a:rPr>
              <a:t>Tvaraus kelionių patirties kūrimas, pabrėžiantis gamtos kraštovaizdžius ir laukinę gamtą.</a:t>
            </a:r>
          </a:p>
          <a:p>
            <a:pPr marL="457200" lvl="0" indent="-342900">
              <a:buSzPts val="1800"/>
              <a:buFont typeface="Calibri"/>
              <a:buChar char="●"/>
            </a:pP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Agroturizmas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lt-LT" sz="1800" dirty="0">
                <a:latin typeface="Calibri"/>
                <a:ea typeface="Calibri"/>
                <a:cs typeface="Calibri"/>
                <a:sym typeface="Calibri"/>
              </a:rPr>
              <a:t>Derinant žemės ūkį ir turizmą, siūlomi apgyvendinimas kaimo turizmo sodybose, vietos produktai ir kaimo patirtys.</a:t>
            </a:r>
          </a:p>
          <a:p>
            <a:pPr marL="457200" lvl="0" indent="-342900">
              <a:buSzPts val="1800"/>
              <a:buFont typeface="Calibri"/>
              <a:buChar char="●"/>
            </a:pP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Apsaugos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dirty="0" err="1">
                <a:latin typeface="Calibri"/>
                <a:ea typeface="Calibri"/>
                <a:cs typeface="Calibri"/>
                <a:sym typeface="Calibri"/>
              </a:rPr>
              <a:t>projektai</a:t>
            </a:r>
            <a:r>
              <a:rPr lang="en-GB" sz="1800" b="1" dirty="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lt-LT" sz="1800" dirty="0">
                <a:latin typeface="Calibri"/>
                <a:ea typeface="Calibri"/>
                <a:cs typeface="Calibri"/>
                <a:sym typeface="Calibri"/>
              </a:rPr>
              <a:t> Iniciatyvos, kurių tikslas – išsaugoti natūralias buveines ir tuo pačiu metu suteikti švietimo bei savanoriškos veiklos galimybes.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6"/>
          <p:cNvSpPr txBox="1"/>
          <p:nvPr/>
        </p:nvSpPr>
        <p:spPr>
          <a:xfrm>
            <a:off x="484053" y="972230"/>
            <a:ext cx="609805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lt-LT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Paveldėjimo panaudojimas verslumo srityje</a:t>
            </a:r>
          </a:p>
        </p:txBody>
      </p:sp>
      <p:pic>
        <p:nvPicPr>
          <p:cNvPr id="137" name="Google Shape;137;p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005225" y="904450"/>
            <a:ext cx="2063101" cy="2063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005237" y="3136090"/>
            <a:ext cx="2453625" cy="138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005225" y="4739375"/>
            <a:ext cx="2453625" cy="1386825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6"/>
          <p:cNvSpPr txBox="1"/>
          <p:nvPr/>
        </p:nvSpPr>
        <p:spPr>
          <a:xfrm>
            <a:off x="9005213" y="6180900"/>
            <a:ext cx="2682300" cy="461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spcBef>
                <a:spcPts val="600"/>
              </a:spcBef>
            </a:pPr>
            <a:r>
              <a:rPr lang="en-GB" sz="13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AI </a:t>
            </a:r>
            <a:r>
              <a:rPr lang="en-GB" sz="13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sugeneruoti</a:t>
            </a:r>
            <a:r>
              <a:rPr lang="en-GB" sz="13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300" b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vaizdai</a:t>
            </a:r>
            <a:endParaRPr sz="13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7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7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7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7"/>
          <p:cNvSpPr txBox="1"/>
          <p:nvPr/>
        </p:nvSpPr>
        <p:spPr>
          <a:xfrm>
            <a:off x="0" y="89588"/>
            <a:ext cx="96465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en-GB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PAVELDAS IR VERSLUMAS (3/3) </a:t>
            </a:r>
          </a:p>
        </p:txBody>
      </p:sp>
      <p:sp>
        <p:nvSpPr>
          <p:cNvPr id="149" name="Google Shape;149;p7"/>
          <p:cNvSpPr txBox="1"/>
          <p:nvPr/>
        </p:nvSpPr>
        <p:spPr>
          <a:xfrm>
            <a:off x="1873425" y="1466411"/>
            <a:ext cx="10187625" cy="5262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800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Privalumai</a:t>
            </a:r>
            <a:endParaRPr lang="en-GB" sz="1800" b="1" dirty="0">
              <a:latin typeface="Candara"/>
              <a:ea typeface="Candara"/>
              <a:cs typeface="Candara"/>
              <a:sym typeface="Candara"/>
            </a:endParaRPr>
          </a:p>
          <a:p>
            <a:pPr marL="457200" lvl="0" indent="-342900">
              <a:spcBef>
                <a:spcPts val="600"/>
              </a:spcBef>
              <a:buSzPts val="1800"/>
              <a:buFont typeface="Candara"/>
              <a:buChar char="●"/>
            </a:pPr>
            <a:r>
              <a:rPr lang="lt-LT" sz="1800" b="1" dirty="0">
                <a:latin typeface="Candara"/>
                <a:ea typeface="Candara"/>
                <a:cs typeface="Candara"/>
                <a:sym typeface="Candara"/>
              </a:rPr>
              <a:t>Ekonominė plėtra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pt-BR" sz="1800" dirty="0">
                <a:latin typeface="Candara"/>
                <a:ea typeface="Candara"/>
                <a:cs typeface="Candara"/>
                <a:sym typeface="Candara"/>
              </a:rPr>
              <a:t>Skatina vietos ekonomiką, kurdamas darbo vietas ir pritraukdamas investicijas.</a:t>
            </a:r>
          </a:p>
          <a:p>
            <a:pPr marL="457200" lvl="0" indent="-342900">
              <a:buSzPts val="1800"/>
              <a:buFont typeface="Candara"/>
              <a:buChar char="●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Kultūros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išsaugojimas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Padeda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saugoti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skatinti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kultūrinį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gamtinį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paveldą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>
              <a:buSzPts val="1800"/>
              <a:buFont typeface="Candara"/>
              <a:buChar char="●"/>
            </a:pPr>
            <a:r>
              <a:rPr lang="lt-LT" sz="1800" b="1" dirty="0">
                <a:latin typeface="Candara"/>
                <a:ea typeface="Candara"/>
                <a:cs typeface="Candara"/>
                <a:sym typeface="Candara"/>
              </a:rPr>
              <a:t>Bendruomenės įgalinimas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latin typeface="Candara"/>
                <a:ea typeface="Candara"/>
                <a:cs typeface="Candara"/>
                <a:sym typeface="Candara"/>
              </a:rPr>
              <a:t> Įtraukia vietos bendruomenes, skatina pasididžiavimą ir dalyvavimą kultūrinėje veikloje.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>
              <a:buSzPts val="1800"/>
              <a:buFont typeface="Candara"/>
              <a:buChar char="●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Tvarūs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veiksmai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Skatina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aplinkai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visuomenei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atsakingus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verslo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modelius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>
              <a:spcBef>
                <a:spcPts val="600"/>
              </a:spcBef>
              <a:buSzPts val="1800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Iššūkiai</a:t>
            </a:r>
            <a:endParaRPr lang="en-GB" sz="1800" b="1" dirty="0">
              <a:latin typeface="Candara"/>
              <a:ea typeface="Candara"/>
              <a:cs typeface="Candara"/>
              <a:sym typeface="Candara"/>
            </a:endParaRPr>
          </a:p>
          <a:p>
            <a:pPr marL="457200" lvl="0" indent="-342900">
              <a:spcBef>
                <a:spcPts val="600"/>
              </a:spcBef>
              <a:buSzPts val="1800"/>
              <a:buFont typeface="Candara"/>
              <a:buChar char="●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Finansavimas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investicijos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latin typeface="Candara"/>
                <a:ea typeface="Candara"/>
                <a:cs typeface="Candara"/>
                <a:sym typeface="Candara"/>
              </a:rPr>
              <a:t> Finansinių išteklių užtikrinimas paveldo projektams gali būti sudėtingas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>
              <a:buSzPts val="1800"/>
              <a:buFont typeface="Candara"/>
              <a:buChar char="●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Patekimas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į </a:t>
            </a: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rinką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latin typeface="Candara"/>
                <a:ea typeface="Candara"/>
                <a:cs typeface="Candara"/>
                <a:sym typeface="Candara"/>
              </a:rPr>
              <a:t>Plėsti rinkas išlaikant autentiškumą.</a:t>
            </a:r>
          </a:p>
          <a:p>
            <a:pPr marL="457200" lvl="0" indent="-342900">
              <a:buSzPts val="1800"/>
              <a:buFont typeface="Candara"/>
              <a:buChar char="●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Reguliavimas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biurokratija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latin typeface="Candara"/>
                <a:ea typeface="Candara"/>
                <a:cs typeface="Candara"/>
                <a:sym typeface="Candara"/>
              </a:rPr>
              <a:t> Teisinių sistemų ir išsaugojimo taisyklių navigacija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>
              <a:buSzPts val="1800"/>
              <a:buFont typeface="Candara"/>
              <a:buChar char="●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Tvarumas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lt-LT" sz="1800" dirty="0">
                <a:latin typeface="Candara"/>
                <a:ea typeface="Candara"/>
                <a:cs typeface="Candara"/>
                <a:sym typeface="Candara"/>
              </a:rPr>
              <a:t>Komercinės sėkmės ir paveldo vietų bei tradicijų išsaugojimo pusiausvyra.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>
              <a:spcBef>
                <a:spcPts val="600"/>
              </a:spcBef>
              <a:buSzPts val="1800"/>
            </a:pPr>
            <a:r>
              <a:rPr lang="en-GB" sz="1800" b="1" dirty="0" err="1">
                <a:latin typeface="Candara"/>
                <a:ea typeface="Candara"/>
                <a:cs typeface="Candara"/>
                <a:sym typeface="Candara"/>
              </a:rPr>
              <a:t>Išvada</a:t>
            </a:r>
            <a:r>
              <a:rPr lang="en-GB" sz="18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GB" sz="18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 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Paveldo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verslumas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siūlo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unikalią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galimybę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siekti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ekonominio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augimo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išsaugoti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kultūrą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Pasinaudodami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kultūros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gamtos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paveldu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verslininkai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gali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kurti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novatoriškus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autentiškus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tvarius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verslus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kurie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naudingi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tiek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ekonomikai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tiek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800" dirty="0" err="1">
                <a:latin typeface="Candara"/>
                <a:ea typeface="Candara"/>
                <a:cs typeface="Candara"/>
                <a:sym typeface="Candara"/>
              </a:rPr>
              <a:t>visuomenei</a:t>
            </a:r>
            <a:r>
              <a:rPr lang="en-GB" sz="1800" dirty="0"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7"/>
          <p:cNvSpPr txBox="1"/>
          <p:nvPr/>
        </p:nvSpPr>
        <p:spPr>
          <a:xfrm>
            <a:off x="484053" y="972230"/>
            <a:ext cx="609805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Paveldo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verslumo</a:t>
            </a:r>
            <a:r>
              <a:rPr lang="en-GB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2000" b="1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poveikis</a:t>
            </a:r>
            <a:endParaRPr lang="en-GB" sz="2000" b="1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51" name="Google Shape;151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0950" y="1513650"/>
            <a:ext cx="1742475" cy="1306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13" y="3598224"/>
            <a:ext cx="2000951" cy="1000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8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8"/>
          <p:cNvSpPr/>
          <p:nvPr/>
        </p:nvSpPr>
        <p:spPr>
          <a:xfrm>
            <a:off x="360486" y="-1"/>
            <a:ext cx="10698811" cy="808893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8"/>
          <p:cNvSpPr/>
          <p:nvPr/>
        </p:nvSpPr>
        <p:spPr>
          <a:xfrm>
            <a:off x="0" y="1"/>
            <a:ext cx="10911016" cy="80889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8"/>
          <p:cNvSpPr txBox="1"/>
          <p:nvPr/>
        </p:nvSpPr>
        <p:spPr>
          <a:xfrm>
            <a:off x="0" y="89588"/>
            <a:ext cx="10911016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lt-LT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Geriausia praktika sėkmingam verslui, grindžiamam paveldu </a:t>
            </a:r>
          </a:p>
        </p:txBody>
      </p:sp>
      <p:sp>
        <p:nvSpPr>
          <p:cNvPr id="161" name="Google Shape;161;p8"/>
          <p:cNvSpPr txBox="1"/>
          <p:nvPr/>
        </p:nvSpPr>
        <p:spPr>
          <a:xfrm>
            <a:off x="360486" y="1680561"/>
            <a:ext cx="10911016" cy="4001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just">
              <a:buSzPts val="1600"/>
            </a:pP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Tvarus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kaimo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turizmas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Ispanijoje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skatinamas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įvairiomis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iniciatyvomis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programomis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kurios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skatina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aplinkos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kultūrinio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paveldo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vietos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ekonomikos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išsaugojimą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. </a:t>
            </a:r>
          </a:p>
          <a:p>
            <a:pPr lvl="0" algn="just">
              <a:spcBef>
                <a:spcPts val="600"/>
              </a:spcBef>
              <a:buSzPts val="1600"/>
            </a:pP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Viena iš sėkmingiausių iniciatyvų šioje srityje yra programa „</a:t>
            </a:r>
            <a:r>
              <a:rPr lang="lt-LT" sz="1600" dirty="0" err="1">
                <a:latin typeface="Candara"/>
                <a:ea typeface="Candara"/>
                <a:cs typeface="Candara"/>
                <a:sym typeface="Candara"/>
              </a:rPr>
              <a:t>Pueblos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lt-LT" sz="1600" dirty="0" err="1">
                <a:latin typeface="Candara"/>
                <a:ea typeface="Candara"/>
                <a:cs typeface="Candara"/>
                <a:sym typeface="Candara"/>
              </a:rPr>
              <a:t>con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lt-LT" sz="1600" dirty="0" err="1">
                <a:latin typeface="Candara"/>
                <a:ea typeface="Candara"/>
                <a:cs typeface="Candara"/>
                <a:sym typeface="Candara"/>
              </a:rPr>
              <a:t>Encanto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“, kurios tikslas – stiprinti ir skatinti turizmą mažose Ispanijos kaimo vietovėse.</a:t>
            </a:r>
          </a:p>
          <a:p>
            <a:pPr lvl="0" algn="just">
              <a:spcBef>
                <a:spcPts val="600"/>
              </a:spcBef>
              <a:buSzPts val="1600"/>
            </a:pP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Atsižvelgiant į tai, kaimo turizmo objektai imasi įvairių priemonių, siekdami sumažinti savo poveikį aplinkai ir visuomenei bei skatinti kaimo turizmo tvarumą:</a:t>
            </a:r>
          </a:p>
          <a:p>
            <a:pPr marL="285750" lvl="0" indent="-285750" algn="just">
              <a:spcBef>
                <a:spcPts val="600"/>
              </a:spcBef>
              <a:buSzPts val="1600"/>
              <a:buFont typeface="Arial"/>
              <a:buChar char="•"/>
            </a:pP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Įdiegti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tvarias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praktikas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kasdieniniame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valdyme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pavyzdžiui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naudoti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atsinaujinančią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energiją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mažinti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vandens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energijos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suvartojimą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perdirbti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tvarkyti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atliekas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.</a:t>
            </a:r>
          </a:p>
          <a:p>
            <a:pPr marL="285750" lvl="0" indent="-285750" algn="just">
              <a:spcBef>
                <a:spcPts val="600"/>
              </a:spcBef>
              <a:buSzPts val="1600"/>
              <a:buFont typeface="Arial"/>
              <a:buChar char="•"/>
            </a:pP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Siūlyti tvarias turizmo veiklas ir patirtis, pavyzdžiui, pėsčiųjų žygiai, dviračių turizmas ir ornitologinis turizmas, kurios leidžia lankytojams susipažinti su gamta ir geriau pažinti kaimo aplinką atsakingu ir sąmoningu būdu.</a:t>
            </a:r>
          </a:p>
          <a:p>
            <a:pPr marL="285750" lvl="0" indent="-285750" algn="just">
              <a:spcBef>
                <a:spcPts val="600"/>
              </a:spcBef>
              <a:buSzPts val="1600"/>
              <a:buFont typeface="Arial"/>
              <a:buChar char="•"/>
            </a:pPr>
            <a:r>
              <a:rPr lang="lt-LT" sz="1600" dirty="0" err="1">
                <a:latin typeface="Candara"/>
                <a:ea typeface="Candara"/>
                <a:cs typeface="Candara"/>
                <a:sym typeface="Candara"/>
              </a:rPr>
              <a:t>Bendradarbiautri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 su vietos gamtos apsaugos ir plėtros projektais, vietos bendruomenių rėmimas ir vietos kultūros bei tradicijų išsaugojimo skatinimas.</a:t>
            </a:r>
          </a:p>
          <a:p>
            <a:pPr marL="285750" lvl="0" indent="-285750" algn="just">
              <a:spcBef>
                <a:spcPts val="600"/>
              </a:spcBef>
              <a:buSzPts val="1600"/>
              <a:buFont typeface="Arial"/>
              <a:buChar char="•"/>
            </a:pP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Tarptautiniu mastu pripažintų tvarumo sertifikatų, pvz., Europos ekologinio ženklo arba „</a:t>
            </a:r>
            <a:r>
              <a:rPr lang="lt-LT" sz="1600" dirty="0" err="1">
                <a:latin typeface="Candara"/>
                <a:ea typeface="Candara"/>
                <a:cs typeface="Candara"/>
                <a:sym typeface="Candara"/>
              </a:rPr>
              <a:t>Green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lt-LT" sz="1600" dirty="0" err="1">
                <a:latin typeface="Candara"/>
                <a:ea typeface="Candara"/>
                <a:cs typeface="Candara"/>
                <a:sym typeface="Candara"/>
              </a:rPr>
              <a:t>Key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“ sertifikato, įgijimas, kurie svečiams užtikrina aukštus tvarumo standartus ir įsipareigojimą aplinkai bei visuomenei.</a:t>
            </a: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8"/>
          <p:cNvSpPr txBox="1"/>
          <p:nvPr/>
        </p:nvSpPr>
        <p:spPr>
          <a:xfrm>
            <a:off x="484049" y="1094300"/>
            <a:ext cx="7361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es-ES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„Pueblos con Encanto“ (Žavūs kaimai) programa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g3249f71c4c1_0_6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g3249f71c4c1_0_6"/>
          <p:cNvSpPr/>
          <p:nvPr/>
        </p:nvSpPr>
        <p:spPr>
          <a:xfrm>
            <a:off x="360486" y="-1"/>
            <a:ext cx="10698900" cy="808800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g3249f71c4c1_0_6"/>
          <p:cNvSpPr/>
          <p:nvPr/>
        </p:nvSpPr>
        <p:spPr>
          <a:xfrm>
            <a:off x="0" y="1"/>
            <a:ext cx="10911000" cy="808800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g3249f71c4c1_0_6"/>
          <p:cNvSpPr txBox="1"/>
          <p:nvPr/>
        </p:nvSpPr>
        <p:spPr>
          <a:xfrm>
            <a:off x="0" y="89588"/>
            <a:ext cx="109110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lt-LT" sz="36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Geriausia praktika sėkmingam verslui, grindžiamam paveldu </a:t>
            </a:r>
          </a:p>
        </p:txBody>
      </p:sp>
      <p:sp>
        <p:nvSpPr>
          <p:cNvPr id="171" name="Google Shape;171;g3249f71c4c1_0_6"/>
          <p:cNvSpPr txBox="1"/>
          <p:nvPr/>
        </p:nvSpPr>
        <p:spPr>
          <a:xfrm>
            <a:off x="499274" y="896625"/>
            <a:ext cx="7361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2000"/>
            </a:pPr>
            <a:r>
              <a:rPr lang="es-ES" sz="2000" b="1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„Pueblos con Encanto“ (Žavūs kaimai) programa</a:t>
            </a:r>
          </a:p>
        </p:txBody>
      </p:sp>
      <p:pic>
        <p:nvPicPr>
          <p:cNvPr id="172" name="Google Shape;172;g3249f71c4c1_0_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8175" y="1399150"/>
            <a:ext cx="3285050" cy="219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g3249f71c4c1_0_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15625" y="1384650"/>
            <a:ext cx="3286687" cy="219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g3249f71c4c1_0_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454704" y="1384650"/>
            <a:ext cx="3285048" cy="219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g3249f71c4c1_0_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78175" y="4077500"/>
            <a:ext cx="3285050" cy="2230554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g3249f71c4c1_0_6"/>
          <p:cNvSpPr txBox="1"/>
          <p:nvPr/>
        </p:nvSpPr>
        <p:spPr>
          <a:xfrm>
            <a:off x="578175" y="3692600"/>
            <a:ext cx="3000000" cy="465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GB" sz="1300" b="1" dirty="0">
                <a:solidFill>
                  <a:schemeClr val="dk1"/>
                </a:solidFill>
              </a:rPr>
              <a:t>Altea (Alicante)</a:t>
            </a:r>
            <a:endParaRPr sz="1300" b="1" dirty="0">
              <a:solidFill>
                <a:schemeClr val="dk1"/>
              </a:solidFill>
            </a:endParaRPr>
          </a:p>
        </p:txBody>
      </p:sp>
      <p:sp>
        <p:nvSpPr>
          <p:cNvPr id="177" name="Google Shape;177;g3249f71c4c1_0_6"/>
          <p:cNvSpPr txBox="1"/>
          <p:nvPr/>
        </p:nvSpPr>
        <p:spPr>
          <a:xfrm>
            <a:off x="4015625" y="3692600"/>
            <a:ext cx="3000000" cy="465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GB" sz="1300" b="1" dirty="0" err="1">
                <a:solidFill>
                  <a:schemeClr val="dk1"/>
                </a:solidFill>
              </a:rPr>
              <a:t>Cudillero</a:t>
            </a:r>
            <a:r>
              <a:rPr lang="en-GB" sz="1300" b="1" dirty="0">
                <a:solidFill>
                  <a:schemeClr val="dk1"/>
                </a:solidFill>
              </a:rPr>
              <a:t> (Asturias)</a:t>
            </a:r>
            <a:endParaRPr sz="1300" b="1" dirty="0">
              <a:solidFill>
                <a:schemeClr val="dk1"/>
              </a:solidFill>
            </a:endParaRPr>
          </a:p>
        </p:txBody>
      </p:sp>
      <p:sp>
        <p:nvSpPr>
          <p:cNvPr id="178" name="Google Shape;178;g3249f71c4c1_0_6"/>
          <p:cNvSpPr txBox="1"/>
          <p:nvPr/>
        </p:nvSpPr>
        <p:spPr>
          <a:xfrm>
            <a:off x="7453075" y="3692600"/>
            <a:ext cx="3000000" cy="465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GB" sz="1300" b="1" dirty="0" err="1">
                <a:solidFill>
                  <a:schemeClr val="dk1"/>
                </a:solidFill>
              </a:rPr>
              <a:t>Sigüenza</a:t>
            </a:r>
            <a:r>
              <a:rPr lang="en-GB" sz="1300" b="1" dirty="0">
                <a:solidFill>
                  <a:schemeClr val="dk1"/>
                </a:solidFill>
              </a:rPr>
              <a:t> (Guadalajara)</a:t>
            </a:r>
            <a:endParaRPr sz="1300" b="1" dirty="0">
              <a:solidFill>
                <a:schemeClr val="dk1"/>
              </a:solidFill>
            </a:endParaRPr>
          </a:p>
        </p:txBody>
      </p:sp>
      <p:sp>
        <p:nvSpPr>
          <p:cNvPr id="179" name="Google Shape;179;g3249f71c4c1_0_6"/>
          <p:cNvSpPr txBox="1"/>
          <p:nvPr/>
        </p:nvSpPr>
        <p:spPr>
          <a:xfrm>
            <a:off x="578175" y="6371400"/>
            <a:ext cx="3000000" cy="465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GB" sz="1300" b="1" dirty="0" err="1">
                <a:solidFill>
                  <a:schemeClr val="dk1"/>
                </a:solidFill>
              </a:rPr>
              <a:t>Valderrobres</a:t>
            </a:r>
            <a:r>
              <a:rPr lang="en-GB" sz="1300" b="1" dirty="0">
                <a:solidFill>
                  <a:schemeClr val="dk1"/>
                </a:solidFill>
              </a:rPr>
              <a:t> (Teruel)</a:t>
            </a:r>
            <a:endParaRPr sz="1300" b="1" dirty="0">
              <a:solidFill>
                <a:schemeClr val="dk1"/>
              </a:solidFill>
            </a:endParaRPr>
          </a:p>
        </p:txBody>
      </p:sp>
      <p:pic>
        <p:nvPicPr>
          <p:cNvPr id="180" name="Google Shape;180;g3249f71c4c1_0_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099950" y="4151625"/>
            <a:ext cx="3202350" cy="207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g3249f71c4c1_0_6"/>
          <p:cNvSpPr txBox="1"/>
          <p:nvPr/>
        </p:nvSpPr>
        <p:spPr>
          <a:xfrm>
            <a:off x="4158963" y="6303900"/>
            <a:ext cx="3000000" cy="465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GB" sz="1300" b="1" dirty="0">
                <a:solidFill>
                  <a:schemeClr val="dk1"/>
                </a:solidFill>
              </a:rPr>
              <a:t>Santillana del Mar (Cantabria)</a:t>
            </a:r>
            <a:endParaRPr sz="1300" b="1" dirty="0">
              <a:solidFill>
                <a:schemeClr val="dk1"/>
              </a:solidFill>
            </a:endParaRPr>
          </a:p>
        </p:txBody>
      </p:sp>
      <p:pic>
        <p:nvPicPr>
          <p:cNvPr id="182" name="Google Shape;182;g3249f71c4c1_0_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454688" y="4194325"/>
            <a:ext cx="3117225" cy="207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g3249f71c4c1_0_6"/>
          <p:cNvSpPr txBox="1"/>
          <p:nvPr/>
        </p:nvSpPr>
        <p:spPr>
          <a:xfrm>
            <a:off x="7454725" y="6303900"/>
            <a:ext cx="3000000" cy="465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GB" sz="1300" b="1" dirty="0">
                <a:solidFill>
                  <a:schemeClr val="dk1"/>
                </a:solidFill>
              </a:rPr>
              <a:t>Ayllón (Segovia)</a:t>
            </a:r>
            <a:endParaRPr sz="1300" b="1" dirty="0">
              <a:solidFill>
                <a:schemeClr val="dk1"/>
              </a:solidFill>
            </a:endParaRPr>
          </a:p>
        </p:txBody>
      </p:sp>
      <p:sp>
        <p:nvSpPr>
          <p:cNvPr id="184" name="Google Shape;184;g3249f71c4c1_0_6"/>
          <p:cNvSpPr txBox="1"/>
          <p:nvPr/>
        </p:nvSpPr>
        <p:spPr>
          <a:xfrm>
            <a:off x="9192000" y="645780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en-GB" dirty="0" err="1"/>
              <a:t>Šaltinis</a:t>
            </a:r>
            <a:r>
              <a:rPr lang="en-GB" dirty="0"/>
              <a:t>: iStock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9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9"/>
          <p:cNvSpPr/>
          <p:nvPr/>
        </p:nvSpPr>
        <p:spPr>
          <a:xfrm>
            <a:off x="360486" y="0"/>
            <a:ext cx="10698811" cy="735918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9"/>
          <p:cNvSpPr/>
          <p:nvPr/>
        </p:nvSpPr>
        <p:spPr>
          <a:xfrm>
            <a:off x="0" y="1"/>
            <a:ext cx="10911016" cy="735918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9"/>
          <p:cNvSpPr txBox="1"/>
          <p:nvPr/>
        </p:nvSpPr>
        <p:spPr>
          <a:xfrm>
            <a:off x="0" y="89588"/>
            <a:ext cx="10911016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lt-LT" sz="3600" b="1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Interaktyvi veikla: vietos paveldo žemėlapis sudarymas (1/2) </a:t>
            </a:r>
            <a:endParaRPr sz="3600" b="0" i="0" u="none" strike="noStrike" cap="none" dirty="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93" name="Google Shape;193;p9"/>
          <p:cNvSpPr txBox="1"/>
          <p:nvPr/>
        </p:nvSpPr>
        <p:spPr>
          <a:xfrm>
            <a:off x="484053" y="973651"/>
            <a:ext cx="8785222" cy="5278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GB" sz="1600" b="1" dirty="0" err="1">
                <a:latin typeface="Candara"/>
                <a:ea typeface="Candara"/>
                <a:cs typeface="Candara"/>
                <a:sym typeface="Candara"/>
              </a:rPr>
              <a:t>Tikslas</a:t>
            </a:r>
            <a:r>
              <a:rPr lang="en-GB" sz="16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Šios veiklos tikslas – padidinti mokinių supratimą apie vietos kultūrinį ir gamtinį paveldą bei jo vertinimą. Nustatydami ir aptardami paveldo vietas, mokiniai tyrinės šių vietų vaidmenį bendruomenės tapatybei ir verslumo ekonominėms galimybėms.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1" dirty="0" err="1">
                <a:latin typeface="Candara"/>
                <a:ea typeface="Candara"/>
                <a:cs typeface="Candara"/>
                <a:sym typeface="Candara"/>
              </a:rPr>
              <a:t>Reikalingos</a:t>
            </a:r>
            <a:r>
              <a:rPr lang="en-GB" sz="16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b="1" dirty="0" err="1">
                <a:latin typeface="Candara"/>
                <a:ea typeface="Candara"/>
                <a:cs typeface="Candara"/>
                <a:sym typeface="Candara"/>
              </a:rPr>
              <a:t>medžiagos</a:t>
            </a:r>
            <a:r>
              <a:rPr lang="en-GB" sz="16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Spausdinti vietovės žemėlapiai (po vieną kiekvienai grupei)</a:t>
            </a: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Žymekliai, rašikliai ir lipdukai vietų žymėjimui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Informacinė medžiaga (brošiūros, knygos ar internetiniai ištekliai apie vietos paveldą)</a:t>
            </a: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Pristatymo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medžiaga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(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popierius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žymekliai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arba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skaitmeniniai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įrankiai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jei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dirty="0" err="1">
                <a:latin typeface="Candara"/>
                <a:ea typeface="Candara"/>
                <a:cs typeface="Candara"/>
                <a:sym typeface="Candara"/>
              </a:rPr>
              <a:t>yra</a:t>
            </a:r>
            <a:r>
              <a:rPr lang="en-GB" sz="1600" dirty="0">
                <a:latin typeface="Candara"/>
                <a:ea typeface="Candara"/>
                <a:cs typeface="Candara"/>
                <a:sym typeface="Candara"/>
              </a:rPr>
              <a:t>)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1" dirty="0" err="1">
                <a:latin typeface="Candara"/>
                <a:ea typeface="Candara"/>
                <a:cs typeface="Candara"/>
                <a:sym typeface="Candara"/>
              </a:rPr>
              <a:t>Procedūra</a:t>
            </a:r>
            <a:r>
              <a:rPr lang="en-GB" sz="16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Trumpai paaiškinkite veiklos tikslą ir paveldo svarbą bendruomenės ir ekonomikos plėtrai.</a:t>
            </a: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Suskirstykite mokinius į mažas grupes (4–5 mokiniai kiekvienoje grupėje).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Kiekvienai grupei išdalinkite atspausdintą vietovės žemėlapį ir žymėjimo priemones.</a:t>
            </a: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Paprašykite kiekvienos grupės nustatyti ir pažymėti kultūrinio ir gamtinio paveldo vietas žemėlapyje. Skatinkite juos naudoti informacinius šaltinius, kad užtikrintumėte tikslumą.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4" name="Google Shape;194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269275" y="1382050"/>
            <a:ext cx="2691425" cy="24838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195" name="Google Shape;195;p9"/>
          <p:cNvSpPr txBox="1"/>
          <p:nvPr/>
        </p:nvSpPr>
        <p:spPr>
          <a:xfrm>
            <a:off x="9269275" y="3927625"/>
            <a:ext cx="3000000" cy="12618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/>
            <a:r>
              <a:rPr lang="en-GB" dirty="0" err="1"/>
              <a:t>Šaltinis</a:t>
            </a:r>
            <a:r>
              <a:rPr lang="en-GB" dirty="0"/>
              <a:t>: </a:t>
            </a:r>
            <a:r>
              <a:rPr lang="en-GB" dirty="0" err="1"/>
              <a:t>Freepik</a:t>
            </a:r>
            <a:r>
              <a:rPr lang="en-GB" dirty="0"/>
              <a:t>, </a:t>
            </a:r>
            <a:r>
              <a:rPr lang="en-GB" dirty="0" err="1"/>
              <a:t>autorius</a:t>
            </a:r>
            <a:r>
              <a:rPr lang="en-GB" dirty="0"/>
              <a:t> </a:t>
            </a:r>
            <a:r>
              <a:rPr lang="en-GB" dirty="0" err="1"/>
              <a:t>macrovector</a:t>
            </a: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u="sng" dirty="0">
                <a:solidFill>
                  <a:srgbClr val="0563C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https://www.freepik.com/free-vector/creative-people-flat-design-concept-with-human-hands-holding-brushes-drawing-little-persons-involved-art-music-dancing-vector-illustration_37421460.htm#fromView=search&amp;page=1&amp;position=3&amp;uuid=0d99e143-8f99-442d-ba97-4ed4e83f8ea4</a:t>
            </a:r>
            <a:endParaRPr sz="7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10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0"/>
          <p:cNvSpPr/>
          <p:nvPr/>
        </p:nvSpPr>
        <p:spPr>
          <a:xfrm>
            <a:off x="360486" y="0"/>
            <a:ext cx="10698811" cy="735918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0"/>
          <p:cNvSpPr/>
          <p:nvPr/>
        </p:nvSpPr>
        <p:spPr>
          <a:xfrm>
            <a:off x="0" y="1"/>
            <a:ext cx="10911016" cy="735918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10"/>
          <p:cNvSpPr txBox="1"/>
          <p:nvPr/>
        </p:nvSpPr>
        <p:spPr>
          <a:xfrm>
            <a:off x="0" y="89588"/>
            <a:ext cx="109110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lt-LT" sz="3600" b="1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Interaktyvi veikla: vietos paveldo žemėlapio sudarymas (2/2) </a:t>
            </a:r>
          </a:p>
        </p:txBody>
      </p:sp>
      <p:sp>
        <p:nvSpPr>
          <p:cNvPr id="204" name="Google Shape;204;p10"/>
          <p:cNvSpPr txBox="1"/>
          <p:nvPr/>
        </p:nvSpPr>
        <p:spPr>
          <a:xfrm>
            <a:off x="501628" y="1305350"/>
            <a:ext cx="8594700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Kultūros paveldo vietas (pvz., istorinius pastatus, muziejus, tradicines turgavietes) pažymėkite viena spalva/lipduku, o gamtos paveldo vietas (pvz., parkus, gamtos rezervatus, ežerus) – kita spalva/lipduku.</a:t>
            </a: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Kiekviena grupė parengia trumpą pristatymą apie nustatytas vietas, paaiškindama, kodėl šios vietos yra svarbios vietos bendruomenei ir kaip jas būtų galima panaudoti verslo iniciatyvoms.</a:t>
            </a: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Grupės paeiliui pristato savo žemėlapius ir aptaria kiekvienos vietos reikšmę. Skirkite 3–4 minutes kiekvienai grupei.</a:t>
            </a: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Po kiekvienos prezentacijos surenkite trumpą klausimų ir atsakymų sesiją, kad paskatintumėte diskusiją ir gilesnį supratimą.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05" name="Google Shape;205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269275" y="1382050"/>
            <a:ext cx="2691425" cy="24838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06" name="Google Shape;206;p10"/>
          <p:cNvSpPr txBox="1"/>
          <p:nvPr/>
        </p:nvSpPr>
        <p:spPr>
          <a:xfrm>
            <a:off x="9269275" y="3927625"/>
            <a:ext cx="3000000" cy="93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Source: Freepik, by macrovector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u="sng">
                <a:solidFill>
                  <a:srgbClr val="0563C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https://www.freepik.com/free-vector/creative-people-flat-design-concept-with-human-hands-holding-brushes-drawing-little-persons-involved-art-music-dancing-vector-illustration_37421460.htm#fromView=search&amp;page=1&amp;position=3&amp;uuid=0d99e143-8f99-442d-ba97-4ed4e83f8ea4</a:t>
            </a:r>
            <a:endParaRPr sz="7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7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11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1"/>
          <p:cNvSpPr/>
          <p:nvPr/>
        </p:nvSpPr>
        <p:spPr>
          <a:xfrm>
            <a:off x="360486" y="0"/>
            <a:ext cx="10698811" cy="735918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11"/>
          <p:cNvSpPr/>
          <p:nvPr/>
        </p:nvSpPr>
        <p:spPr>
          <a:xfrm>
            <a:off x="0" y="1"/>
            <a:ext cx="10911016" cy="735918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11"/>
          <p:cNvSpPr txBox="1"/>
          <p:nvPr/>
        </p:nvSpPr>
        <p:spPr>
          <a:xfrm>
            <a:off x="0" y="89588"/>
            <a:ext cx="1091101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lvl="1">
              <a:buSzPts val="3600"/>
            </a:pPr>
            <a:r>
              <a:rPr lang="en-GB" sz="3600" b="1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Diskusija</a:t>
            </a:r>
            <a:r>
              <a:rPr lang="en-GB" sz="3600" b="1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ir </a:t>
            </a:r>
            <a:r>
              <a:rPr lang="en-GB" sz="3600" b="1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apmąstymai</a:t>
            </a:r>
            <a:endParaRPr lang="en-GB" sz="3600" b="1" dirty="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15" name="Google Shape;215;p11"/>
          <p:cNvSpPr txBox="1"/>
          <p:nvPr/>
        </p:nvSpPr>
        <p:spPr>
          <a:xfrm>
            <a:off x="484053" y="973651"/>
            <a:ext cx="10911016" cy="50321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1" dirty="0" err="1">
                <a:latin typeface="Candara"/>
                <a:ea typeface="Candara"/>
                <a:cs typeface="Candara"/>
                <a:sym typeface="Candara"/>
              </a:rPr>
              <a:t>Klausimai</a:t>
            </a:r>
            <a:r>
              <a:rPr lang="en-GB" sz="16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b="1" dirty="0" err="1">
                <a:latin typeface="Candara"/>
                <a:ea typeface="Candara"/>
                <a:cs typeface="Candara"/>
                <a:sym typeface="Candara"/>
              </a:rPr>
              <a:t>grupinei</a:t>
            </a:r>
            <a:r>
              <a:rPr lang="en-GB" sz="16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b="1" dirty="0" err="1">
                <a:latin typeface="Candara"/>
                <a:ea typeface="Candara"/>
                <a:cs typeface="Candara"/>
                <a:sym typeface="Candara"/>
              </a:rPr>
              <a:t>diskusijai</a:t>
            </a:r>
            <a:r>
              <a:rPr lang="en-GB" sz="16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Kodėl identifikuotos kultūros paveldo vietos yra svarbios mūsų bendruomenei?</a:t>
            </a: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?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Kaip šios vietos prisideda prie mūsų bendruomenės tapatybės ir istorijos?</a:t>
            </a: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?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Kokios verslo rūšys galėtų būti plėtojamos šių paveldo vietų aplinkoje?</a:t>
            </a: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?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Kaip šie verslo projektai galėtų būti naudingi vietos ekonomikai ir bendruomenei?</a:t>
            </a: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?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Kaip vietos bendruomenė gali prisidėti prie šių paveldo objektų išsaugojimo ir populiarinimo?</a:t>
            </a: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- </a:t>
            </a:r>
            <a:r>
              <a:rPr lang="lt-LT" sz="1600" dirty="0">
                <a:latin typeface="Candara"/>
                <a:ea typeface="Candara"/>
                <a:cs typeface="Candara"/>
                <a:sym typeface="Candara"/>
              </a:rPr>
              <a:t>Kokį vaidmenį studentai gali atlikti propaguodami ir saugodami mūsų vietinį paveldą?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 dirty="0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1" dirty="0" err="1">
                <a:latin typeface="Candara"/>
                <a:ea typeface="Candara"/>
                <a:cs typeface="Candara"/>
                <a:sym typeface="Candara"/>
              </a:rPr>
              <a:t>Išvada</a:t>
            </a:r>
            <a:r>
              <a:rPr lang="en-GB" sz="1600" b="1" dirty="0"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GB" sz="1600" b="1" i="0" u="none" strike="noStrike" cap="none" dirty="0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lt-LT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Apibendrinkite pagrindinius pristatymų ir diskusijų punktus.</a:t>
            </a:r>
            <a:r>
              <a:rPr lang="en-GB" sz="1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lt-LT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Pabrėžti paveldo svarbą ugdant tapatybės ir bendruomenės jausmą</a:t>
            </a:r>
            <a:r>
              <a:rPr lang="en-GB" sz="1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spcBef>
                <a:spcPts val="600"/>
              </a:spcBef>
              <a:buSzPts val="1600"/>
            </a:pPr>
            <a:r>
              <a:rPr lang="en-GB" sz="1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lt-LT" sz="16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Skatinkite studentus kūrybiškai mąstyti apie tai, kaip paveldas gali tapti verslumo pagrindas, kuris būtų naudingas tiek ekonomikai, tiek visuomenei.</a:t>
            </a:r>
          </a:p>
          <a:p>
            <a:pPr lvl="0">
              <a:spcBef>
                <a:spcPts val="600"/>
              </a:spcBef>
              <a:buSzPts val="1600"/>
            </a:pPr>
            <a:r>
              <a:rPr lang="lt-LT" sz="1600">
                <a:latin typeface="Candara"/>
                <a:ea typeface="Candara"/>
                <a:cs typeface="Candara"/>
                <a:sym typeface="Candara"/>
              </a:rPr>
              <a:t>Ši veikla ne tik padeda studentams atpažinti ir vertinti vietinį paveldą, bet ir įkvepia juos galvoti apie novatoriškus būdus, kaip įsitraukti į šių svarbių vietų išsaugojimą ir juos išsaugoti per verslumą.</a:t>
            </a:r>
            <a:endParaRPr lang="lt-LT" sz="1600" dirty="0"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216" name="Google Shape;216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31300" y="1348600"/>
            <a:ext cx="3137951" cy="205008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217" name="Google Shape;217;p11"/>
          <p:cNvSpPr txBox="1"/>
          <p:nvPr/>
        </p:nvSpPr>
        <p:spPr>
          <a:xfrm>
            <a:off x="8931288" y="3605450"/>
            <a:ext cx="3000000" cy="6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Source,Freepik, free image by pch.vector</a:t>
            </a:r>
            <a:endParaRPr sz="1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u="sng">
                <a:solidFill>
                  <a:srgbClr val="0563C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https://www.freepik.com/free-vector/people-talking-arguing_9176206.htm#fromView=search&amp;page=1&amp;position=32&amp;uuid=9ec0301a-dddf-4d25-a241-a5349c9e3205</a:t>
            </a:r>
            <a:r>
              <a:rPr lang="en-GB" sz="700"/>
              <a:t> </a:t>
            </a:r>
            <a:endParaRPr sz="7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1562</Words>
  <Application>Microsoft Office PowerPoint</Application>
  <PresentationFormat>Plačiaekranė</PresentationFormat>
  <Paragraphs>133</Paragraphs>
  <Slides>12</Slides>
  <Notes>12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12</vt:i4>
      </vt:variant>
    </vt:vector>
  </HeadingPairs>
  <TitlesOfParts>
    <vt:vector size="17" baseType="lpstr">
      <vt:lpstr>Candara</vt:lpstr>
      <vt:lpstr>Times New Roman</vt:lpstr>
      <vt:lpstr>Calibri</vt:lpstr>
      <vt:lpstr>Arial</vt:lpstr>
      <vt:lpstr>Office Theme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  <vt:lpstr>„PowerPoint“ pateiktis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Fernandez</dc:creator>
  <cp:lastModifiedBy>Nijolė Butkevičienė</cp:lastModifiedBy>
  <cp:revision>2</cp:revision>
  <dcterms:created xsi:type="dcterms:W3CDTF">2024-06-10T15:48:53Z</dcterms:created>
  <dcterms:modified xsi:type="dcterms:W3CDTF">2026-01-12T18:35:20Z</dcterms:modified>
</cp:coreProperties>
</file>