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j7kd43BN6orxwe+ZDxE1+tG5fS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191248-B679-42C5-BFD7-C2549C2DB9FC}" v="95" dt="2026-01-12T18:56:35.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96" y="-1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modSld">
      <pc:chgData name="Nijolė Butkevičienė" userId="71ab2797-8547-484b-bd93-0617b24d964c" providerId="ADAL" clId="{6F86FD42-C63E-43C3-AD3F-93F4AB532842}" dt="2026-01-12T18:56:35.690" v="154"/>
      <pc:docMkLst>
        <pc:docMk/>
      </pc:docMkLst>
      <pc:sldChg chg="modSp">
        <pc:chgData name="Nijolė Butkevičienė" userId="71ab2797-8547-484b-bd93-0617b24d964c" providerId="ADAL" clId="{6F86FD42-C63E-43C3-AD3F-93F4AB532842}" dt="2026-01-12T18:36:22.883" v="1"/>
        <pc:sldMkLst>
          <pc:docMk/>
          <pc:sldMk cId="0" sldId="256"/>
        </pc:sldMkLst>
        <pc:spChg chg="mod">
          <ac:chgData name="Nijolė Butkevičienė" userId="71ab2797-8547-484b-bd93-0617b24d964c" providerId="ADAL" clId="{6F86FD42-C63E-43C3-AD3F-93F4AB532842}" dt="2026-01-12T18:36:22.883" v="1"/>
          <ac:spMkLst>
            <pc:docMk/>
            <pc:sldMk cId="0" sldId="256"/>
            <ac:spMk id="85" creationId="{00000000-0000-0000-0000-000000000000}"/>
          </ac:spMkLst>
        </pc:spChg>
      </pc:sldChg>
      <pc:sldChg chg="modSp">
        <pc:chgData name="Nijolė Butkevičienė" userId="71ab2797-8547-484b-bd93-0617b24d964c" providerId="ADAL" clId="{6F86FD42-C63E-43C3-AD3F-93F4AB532842}" dt="2026-01-12T18:36:35.435" v="2"/>
        <pc:sldMkLst>
          <pc:docMk/>
          <pc:sldMk cId="0" sldId="257"/>
        </pc:sldMkLst>
        <pc:spChg chg="mod">
          <ac:chgData name="Nijolė Butkevičienė" userId="71ab2797-8547-484b-bd93-0617b24d964c" providerId="ADAL" clId="{6F86FD42-C63E-43C3-AD3F-93F4AB532842}" dt="2026-01-12T18:36:35.435" v="2"/>
          <ac:spMkLst>
            <pc:docMk/>
            <pc:sldMk cId="0" sldId="257"/>
            <ac:spMk id="96" creationId="{00000000-0000-0000-0000-000000000000}"/>
          </ac:spMkLst>
        </pc:spChg>
      </pc:sldChg>
      <pc:sldChg chg="modSp mod modNotes">
        <pc:chgData name="Nijolė Butkevičienė" userId="71ab2797-8547-484b-bd93-0617b24d964c" providerId="ADAL" clId="{6F86FD42-C63E-43C3-AD3F-93F4AB532842}" dt="2026-01-12T18:38:34.458" v="16"/>
        <pc:sldMkLst>
          <pc:docMk/>
          <pc:sldMk cId="0" sldId="258"/>
        </pc:sldMkLst>
        <pc:spChg chg="mod">
          <ac:chgData name="Nijolė Butkevičienė" userId="71ab2797-8547-484b-bd93-0617b24d964c" providerId="ADAL" clId="{6F86FD42-C63E-43C3-AD3F-93F4AB532842}" dt="2026-01-12T18:36:46.208" v="3"/>
          <ac:spMkLst>
            <pc:docMk/>
            <pc:sldMk cId="0" sldId="258"/>
            <ac:spMk id="107" creationId="{00000000-0000-0000-0000-000000000000}"/>
          </ac:spMkLst>
        </pc:spChg>
        <pc:spChg chg="mod">
          <ac:chgData name="Nijolė Butkevičienė" userId="71ab2797-8547-484b-bd93-0617b24d964c" providerId="ADAL" clId="{6F86FD42-C63E-43C3-AD3F-93F4AB532842}" dt="2026-01-12T18:38:34.458" v="16"/>
          <ac:spMkLst>
            <pc:docMk/>
            <pc:sldMk cId="0" sldId="258"/>
            <ac:spMk id="108" creationId="{00000000-0000-0000-0000-000000000000}"/>
          </ac:spMkLst>
        </pc:spChg>
        <pc:spChg chg="mod">
          <ac:chgData name="Nijolė Butkevičienė" userId="71ab2797-8547-484b-bd93-0617b24d964c" providerId="ADAL" clId="{6F86FD42-C63E-43C3-AD3F-93F4AB532842}" dt="2026-01-12T18:36:53.217" v="4"/>
          <ac:spMkLst>
            <pc:docMk/>
            <pc:sldMk cId="0" sldId="258"/>
            <ac:spMk id="109" creationId="{00000000-0000-0000-0000-000000000000}"/>
          </ac:spMkLst>
        </pc:spChg>
      </pc:sldChg>
      <pc:sldChg chg="modSp modNotes">
        <pc:chgData name="Nijolė Butkevičienė" userId="71ab2797-8547-484b-bd93-0617b24d964c" providerId="ADAL" clId="{6F86FD42-C63E-43C3-AD3F-93F4AB532842}" dt="2026-01-12T18:42:35.864" v="25"/>
        <pc:sldMkLst>
          <pc:docMk/>
          <pc:sldMk cId="0" sldId="259"/>
        </pc:sldMkLst>
        <pc:spChg chg="mod">
          <ac:chgData name="Nijolė Butkevičienė" userId="71ab2797-8547-484b-bd93-0617b24d964c" providerId="ADAL" clId="{6F86FD42-C63E-43C3-AD3F-93F4AB532842}" dt="2026-01-12T18:39:53.167" v="17"/>
          <ac:spMkLst>
            <pc:docMk/>
            <pc:sldMk cId="0" sldId="259"/>
            <ac:spMk id="117" creationId="{00000000-0000-0000-0000-000000000000}"/>
          </ac:spMkLst>
        </pc:spChg>
        <pc:spChg chg="mod">
          <ac:chgData name="Nijolė Butkevičienė" userId="71ab2797-8547-484b-bd93-0617b24d964c" providerId="ADAL" clId="{6F86FD42-C63E-43C3-AD3F-93F4AB532842}" dt="2026-01-12T18:42:35.864" v="25"/>
          <ac:spMkLst>
            <pc:docMk/>
            <pc:sldMk cId="0" sldId="259"/>
            <ac:spMk id="118" creationId="{00000000-0000-0000-0000-000000000000}"/>
          </ac:spMkLst>
        </pc:spChg>
      </pc:sldChg>
      <pc:sldChg chg="modSp modNotes">
        <pc:chgData name="Nijolė Butkevičienė" userId="71ab2797-8547-484b-bd93-0617b24d964c" providerId="ADAL" clId="{6F86FD42-C63E-43C3-AD3F-93F4AB532842}" dt="2026-01-12T18:44:00.954" v="34"/>
        <pc:sldMkLst>
          <pc:docMk/>
          <pc:sldMk cId="0" sldId="260"/>
        </pc:sldMkLst>
        <pc:spChg chg="mod">
          <ac:chgData name="Nijolė Butkevičienė" userId="71ab2797-8547-484b-bd93-0617b24d964c" providerId="ADAL" clId="{6F86FD42-C63E-43C3-AD3F-93F4AB532842}" dt="2026-01-12T18:42:51.193" v="26"/>
          <ac:spMkLst>
            <pc:docMk/>
            <pc:sldMk cId="0" sldId="260"/>
            <ac:spMk id="126" creationId="{00000000-0000-0000-0000-000000000000}"/>
          </ac:spMkLst>
        </pc:spChg>
        <pc:spChg chg="mod">
          <ac:chgData name="Nijolė Butkevičienė" userId="71ab2797-8547-484b-bd93-0617b24d964c" providerId="ADAL" clId="{6F86FD42-C63E-43C3-AD3F-93F4AB532842}" dt="2026-01-12T18:44:00.954" v="34"/>
          <ac:spMkLst>
            <pc:docMk/>
            <pc:sldMk cId="0" sldId="260"/>
            <ac:spMk id="127" creationId="{00000000-0000-0000-0000-000000000000}"/>
          </ac:spMkLst>
        </pc:spChg>
      </pc:sldChg>
      <pc:sldChg chg="modSp mod modNotes">
        <pc:chgData name="Nijolė Butkevičienė" userId="71ab2797-8547-484b-bd93-0617b24d964c" providerId="ADAL" clId="{6F86FD42-C63E-43C3-AD3F-93F4AB532842}" dt="2026-01-12T18:46:27.605" v="48" actId="6549"/>
        <pc:sldMkLst>
          <pc:docMk/>
          <pc:sldMk cId="0" sldId="261"/>
        </pc:sldMkLst>
        <pc:spChg chg="mod">
          <ac:chgData name="Nijolė Butkevičienė" userId="71ab2797-8547-484b-bd93-0617b24d964c" providerId="ADAL" clId="{6F86FD42-C63E-43C3-AD3F-93F4AB532842}" dt="2026-01-12T18:44:12.601" v="35"/>
          <ac:spMkLst>
            <pc:docMk/>
            <pc:sldMk cId="0" sldId="261"/>
            <ac:spMk id="135" creationId="{00000000-0000-0000-0000-000000000000}"/>
          </ac:spMkLst>
        </pc:spChg>
        <pc:spChg chg="mod">
          <ac:chgData name="Nijolė Butkevičienė" userId="71ab2797-8547-484b-bd93-0617b24d964c" providerId="ADAL" clId="{6F86FD42-C63E-43C3-AD3F-93F4AB532842}" dt="2026-01-12T18:46:27.605" v="48" actId="6549"/>
          <ac:spMkLst>
            <pc:docMk/>
            <pc:sldMk cId="0" sldId="261"/>
            <ac:spMk id="136" creationId="{00000000-0000-0000-0000-000000000000}"/>
          </ac:spMkLst>
        </pc:spChg>
        <pc:spChg chg="mod">
          <ac:chgData name="Nijolė Butkevičienė" userId="71ab2797-8547-484b-bd93-0617b24d964c" providerId="ADAL" clId="{6F86FD42-C63E-43C3-AD3F-93F4AB532842}" dt="2026-01-12T18:44:19.945" v="36"/>
          <ac:spMkLst>
            <pc:docMk/>
            <pc:sldMk cId="0" sldId="261"/>
            <ac:spMk id="137" creationId="{00000000-0000-0000-0000-000000000000}"/>
          </ac:spMkLst>
        </pc:spChg>
      </pc:sldChg>
      <pc:sldChg chg="modSp mod modNotes">
        <pc:chgData name="Nijolė Butkevičienė" userId="71ab2797-8547-484b-bd93-0617b24d964c" providerId="ADAL" clId="{6F86FD42-C63E-43C3-AD3F-93F4AB532842}" dt="2026-01-12T18:49:41.100" v="95" actId="115"/>
        <pc:sldMkLst>
          <pc:docMk/>
          <pc:sldMk cId="0" sldId="262"/>
        </pc:sldMkLst>
        <pc:spChg chg="mod">
          <ac:chgData name="Nijolė Butkevičienė" userId="71ab2797-8547-484b-bd93-0617b24d964c" providerId="ADAL" clId="{6F86FD42-C63E-43C3-AD3F-93F4AB532842}" dt="2026-01-12T18:48:18.295" v="85" actId="20577"/>
          <ac:spMkLst>
            <pc:docMk/>
            <pc:sldMk cId="0" sldId="262"/>
            <ac:spMk id="145" creationId="{00000000-0000-0000-0000-000000000000}"/>
          </ac:spMkLst>
        </pc:spChg>
        <pc:spChg chg="mod">
          <ac:chgData name="Nijolė Butkevičienė" userId="71ab2797-8547-484b-bd93-0617b24d964c" providerId="ADAL" clId="{6F86FD42-C63E-43C3-AD3F-93F4AB532842}" dt="2026-01-12T18:49:41.100" v="95" actId="115"/>
          <ac:spMkLst>
            <pc:docMk/>
            <pc:sldMk cId="0" sldId="262"/>
            <ac:spMk id="146" creationId="{00000000-0000-0000-0000-000000000000}"/>
          </ac:spMkLst>
        </pc:spChg>
        <pc:spChg chg="mod">
          <ac:chgData name="Nijolė Butkevičienė" userId="71ab2797-8547-484b-bd93-0617b24d964c" providerId="ADAL" clId="{6F86FD42-C63E-43C3-AD3F-93F4AB532842}" dt="2026-01-12T18:48:38.031" v="87" actId="948"/>
          <ac:spMkLst>
            <pc:docMk/>
            <pc:sldMk cId="0" sldId="262"/>
            <ac:spMk id="147" creationId="{00000000-0000-0000-0000-000000000000}"/>
          </ac:spMkLst>
        </pc:spChg>
      </pc:sldChg>
      <pc:sldChg chg="modSp mod modNotes">
        <pc:chgData name="Nijolė Butkevičienė" userId="71ab2797-8547-484b-bd93-0617b24d964c" providerId="ADAL" clId="{6F86FD42-C63E-43C3-AD3F-93F4AB532842}" dt="2026-01-12T18:52:37.135" v="127" actId="14100"/>
        <pc:sldMkLst>
          <pc:docMk/>
          <pc:sldMk cId="0" sldId="263"/>
        </pc:sldMkLst>
        <pc:spChg chg="mod">
          <ac:chgData name="Nijolė Butkevičienė" userId="71ab2797-8547-484b-bd93-0617b24d964c" providerId="ADAL" clId="{6F86FD42-C63E-43C3-AD3F-93F4AB532842}" dt="2026-01-12T18:49:51.779" v="96"/>
          <ac:spMkLst>
            <pc:docMk/>
            <pc:sldMk cId="0" sldId="263"/>
            <ac:spMk id="155" creationId="{00000000-0000-0000-0000-000000000000}"/>
          </ac:spMkLst>
        </pc:spChg>
        <pc:spChg chg="mod">
          <ac:chgData name="Nijolė Butkevičienė" userId="71ab2797-8547-484b-bd93-0617b24d964c" providerId="ADAL" clId="{6F86FD42-C63E-43C3-AD3F-93F4AB532842}" dt="2026-01-12T18:52:37.135" v="127" actId="14100"/>
          <ac:spMkLst>
            <pc:docMk/>
            <pc:sldMk cId="0" sldId="263"/>
            <ac:spMk id="156" creationId="{00000000-0000-0000-0000-000000000000}"/>
          </ac:spMkLst>
        </pc:spChg>
      </pc:sldChg>
      <pc:sldChg chg="modSp modNotes">
        <pc:chgData name="Nijolė Butkevičienė" userId="71ab2797-8547-484b-bd93-0617b24d964c" providerId="ADAL" clId="{6F86FD42-C63E-43C3-AD3F-93F4AB532842}" dt="2026-01-12T18:54:08.865" v="137"/>
        <pc:sldMkLst>
          <pc:docMk/>
          <pc:sldMk cId="0" sldId="264"/>
        </pc:sldMkLst>
        <pc:spChg chg="mod">
          <ac:chgData name="Nijolė Butkevičienė" userId="71ab2797-8547-484b-bd93-0617b24d964c" providerId="ADAL" clId="{6F86FD42-C63E-43C3-AD3F-93F4AB532842}" dt="2026-01-12T18:52:51.467" v="128"/>
          <ac:spMkLst>
            <pc:docMk/>
            <pc:sldMk cId="0" sldId="264"/>
            <ac:spMk id="164" creationId="{00000000-0000-0000-0000-000000000000}"/>
          </ac:spMkLst>
        </pc:spChg>
        <pc:spChg chg="mod">
          <ac:chgData name="Nijolė Butkevičienė" userId="71ab2797-8547-484b-bd93-0617b24d964c" providerId="ADAL" clId="{6F86FD42-C63E-43C3-AD3F-93F4AB532842}" dt="2026-01-12T18:54:08.865" v="137"/>
          <ac:spMkLst>
            <pc:docMk/>
            <pc:sldMk cId="0" sldId="264"/>
            <ac:spMk id="165" creationId="{00000000-0000-0000-0000-000000000000}"/>
          </ac:spMkLst>
        </pc:spChg>
      </pc:sldChg>
      <pc:sldChg chg="modSp mod modNotes">
        <pc:chgData name="Nijolė Butkevičienė" userId="71ab2797-8547-484b-bd93-0617b24d964c" providerId="ADAL" clId="{6F86FD42-C63E-43C3-AD3F-93F4AB532842}" dt="2026-01-12T18:56:35.690" v="154"/>
        <pc:sldMkLst>
          <pc:docMk/>
          <pc:sldMk cId="0" sldId="265"/>
        </pc:sldMkLst>
        <pc:spChg chg="mod">
          <ac:chgData name="Nijolė Butkevičienė" userId="71ab2797-8547-484b-bd93-0617b24d964c" providerId="ADAL" clId="{6F86FD42-C63E-43C3-AD3F-93F4AB532842}" dt="2026-01-12T18:54:18.300" v="138"/>
          <ac:spMkLst>
            <pc:docMk/>
            <pc:sldMk cId="0" sldId="265"/>
            <ac:spMk id="173" creationId="{00000000-0000-0000-0000-000000000000}"/>
          </ac:spMkLst>
        </pc:spChg>
        <pc:spChg chg="mod">
          <ac:chgData name="Nijolė Butkevičienė" userId="71ab2797-8547-484b-bd93-0617b24d964c" providerId="ADAL" clId="{6F86FD42-C63E-43C3-AD3F-93F4AB532842}" dt="2026-01-12T18:56:35.690" v="154"/>
          <ac:spMkLst>
            <pc:docMk/>
            <pc:sldMk cId="0" sldId="265"/>
            <ac:spMk id="17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089bc2b067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g3089bc2b06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089bc2b06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g3089bc2b06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5"/>
          <p:cNvSpPr txBox="1"/>
          <p:nvPr/>
        </p:nvSpPr>
        <p:spPr>
          <a:xfrm>
            <a:off x="0" y="2708872"/>
            <a:ext cx="12192000" cy="1385100"/>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GB" sz="2800" b="1" dirty="0">
                <a:solidFill>
                  <a:srgbClr val="FFFFFF"/>
                </a:solidFill>
                <a:latin typeface="Candara"/>
                <a:ea typeface="Candara"/>
                <a:cs typeface="Candara"/>
                <a:sym typeface="Candara"/>
              </a:rPr>
              <a:t>MOKYMŲ PROGRAMA</a:t>
            </a: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lvl="0" algn="ctr"/>
            <a:r>
              <a:rPr lang="en-GB" sz="2800" b="1" dirty="0">
                <a:solidFill>
                  <a:srgbClr val="FFFFFF"/>
                </a:solidFill>
                <a:latin typeface="Candara"/>
                <a:ea typeface="Candara"/>
                <a:cs typeface="Candara"/>
                <a:sym typeface="Candara"/>
              </a:rPr>
              <a:t>MOKYMOSI MODULIS 3: </a:t>
            </a:r>
            <a:r>
              <a:rPr lang="en-GB" sz="2800" b="1" dirty="0" err="1">
                <a:solidFill>
                  <a:srgbClr val="FFFFFF"/>
                </a:solidFill>
                <a:latin typeface="Candara"/>
                <a:ea typeface="Candara"/>
                <a:cs typeface="Candara"/>
                <a:sym typeface="Candara"/>
              </a:rPr>
              <a:t>Verslumas</a:t>
            </a:r>
            <a:endParaRPr lang="en-GB" sz="2800" b="1" dirty="0">
              <a:solidFill>
                <a:srgbClr val="FFFFFF"/>
              </a:solidFill>
              <a:latin typeface="Candara"/>
              <a:ea typeface="Candara"/>
              <a:cs typeface="Candara"/>
              <a:sym typeface="Candara"/>
            </a:endParaRPr>
          </a:p>
        </p:txBody>
      </p:sp>
      <p:sp>
        <p:nvSpPr>
          <p:cNvPr id="86" name="Google Shape;86;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2"/>
          <p:cNvSpPr txBox="1"/>
          <p:nvPr/>
        </p:nvSpPr>
        <p:spPr>
          <a:xfrm>
            <a:off x="-79131" y="1754658"/>
            <a:ext cx="12192000" cy="1508065"/>
          </a:xfrm>
          <a:prstGeom prst="rect">
            <a:avLst/>
          </a:prstGeom>
          <a:noFill/>
          <a:ln>
            <a:noFill/>
          </a:ln>
        </p:spPr>
        <p:txBody>
          <a:bodyPr spcFirstLastPara="1" wrap="square" lIns="91425" tIns="45700" rIns="91425" bIns="45700" anchor="t" anchorCtr="0">
            <a:spAutoFit/>
          </a:bodyPr>
          <a:lstStyle/>
          <a:p>
            <a:pPr lvl="0" algn="ctr">
              <a:spcBef>
                <a:spcPts val="1200"/>
              </a:spcBef>
              <a:buSzPts val="2800"/>
            </a:pPr>
            <a:r>
              <a:rPr lang="pt-BR" sz="3600" b="1" dirty="0">
                <a:solidFill>
                  <a:srgbClr val="FFFFFF"/>
                </a:solidFill>
                <a:latin typeface="Candara"/>
                <a:ea typeface="Candara"/>
                <a:cs typeface="Candara"/>
                <a:sym typeface="Candara"/>
              </a:rPr>
              <a:t>2 PAMOKA: Paveldo pagrįsto verslo plano kūrimas</a:t>
            </a:r>
          </a:p>
          <a:p>
            <a:pPr marL="0" marR="0" lvl="0" indent="0" algn="ctr" rtl="0">
              <a:lnSpc>
                <a:spcPct val="100000"/>
              </a:lnSpc>
              <a:spcBef>
                <a:spcPts val="1200"/>
              </a:spcBef>
              <a:spcAft>
                <a:spcPts val="0"/>
              </a:spcAft>
              <a:buClr>
                <a:srgbClr val="000000"/>
              </a:buClr>
              <a:buSzPts val="2800"/>
              <a:buFont typeface="Arial"/>
              <a:buNone/>
            </a:pPr>
            <a:endParaRPr sz="3600" b="0" i="0" u="none" strike="noStrike" cap="none" dirty="0">
              <a:solidFill>
                <a:schemeClr val="lt1"/>
              </a:solidFill>
              <a:latin typeface="Candara"/>
              <a:ea typeface="Candara"/>
              <a:cs typeface="Candara"/>
              <a:sym typeface="Candara"/>
            </a:endParaRPr>
          </a:p>
        </p:txBody>
      </p:sp>
      <p:pic>
        <p:nvPicPr>
          <p:cNvPr id="97" name="Google Shape;97;p2" descr="A logo with a tree in the middle&#10;&#10;Description automatically generated"/>
          <p:cNvPicPr preferRelativeResize="0"/>
          <p:nvPr/>
        </p:nvPicPr>
        <p:blipFill rotWithShape="1">
          <a:blip r:embed="rId3">
            <a:alphaModFix/>
          </a:blip>
          <a:srcRect/>
          <a:stretch/>
        </p:blipFill>
        <p:spPr>
          <a:xfrm>
            <a:off x="11370547" y="6205124"/>
            <a:ext cx="509952" cy="5099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5" name="Google Shape;105;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3"/>
          <p:cNvSpPr txBox="1"/>
          <p:nvPr/>
        </p:nvSpPr>
        <p:spPr>
          <a:xfrm>
            <a:off x="0" y="89600"/>
            <a:ext cx="10997400" cy="554100"/>
          </a:xfrm>
          <a:prstGeom prst="rect">
            <a:avLst/>
          </a:prstGeom>
          <a:noFill/>
          <a:ln>
            <a:noFill/>
          </a:ln>
        </p:spPr>
        <p:txBody>
          <a:bodyPr spcFirstLastPara="1" wrap="square" lIns="91425" tIns="45700" rIns="91425" bIns="45700" anchor="t" anchorCtr="0">
            <a:spAutoFit/>
          </a:bodyPr>
          <a:lstStyle/>
          <a:p>
            <a:pPr marL="457200" lvl="1">
              <a:buSzPts val="3000"/>
            </a:pPr>
            <a:r>
              <a:rPr lang="pt-BR" sz="3000" b="1" dirty="0">
                <a:solidFill>
                  <a:schemeClr val="lt1"/>
                </a:solidFill>
                <a:latin typeface="Candara"/>
                <a:ea typeface="Candara"/>
                <a:cs typeface="Candara"/>
                <a:sym typeface="Candara"/>
              </a:rPr>
              <a:t>VERSLO PLANO APIBŪDINIMAS IR KOMPONENTAI (1/5) </a:t>
            </a:r>
          </a:p>
        </p:txBody>
      </p:sp>
      <p:sp>
        <p:nvSpPr>
          <p:cNvPr id="108" name="Google Shape;108;p3"/>
          <p:cNvSpPr txBox="1"/>
          <p:nvPr/>
        </p:nvSpPr>
        <p:spPr>
          <a:xfrm>
            <a:off x="533300" y="1411675"/>
            <a:ext cx="10698900" cy="5181378"/>
          </a:xfrm>
          <a:prstGeom prst="rect">
            <a:avLst/>
          </a:prstGeom>
          <a:noFill/>
          <a:ln>
            <a:noFill/>
          </a:ln>
        </p:spPr>
        <p:txBody>
          <a:bodyPr spcFirstLastPara="1" wrap="square" lIns="91425" tIns="45700" rIns="91425" bIns="45700" anchor="t" anchorCtr="0">
            <a:spAutoFit/>
          </a:bodyPr>
          <a:lstStyle/>
          <a:p>
            <a:pPr marL="457200" lvl="0" indent="-342900">
              <a:lnSpc>
                <a:spcPct val="115000"/>
              </a:lnSpc>
              <a:spcBef>
                <a:spcPts val="1200"/>
              </a:spcBef>
              <a:buClr>
                <a:schemeClr val="dk1"/>
              </a:buClr>
              <a:buSzPts val="1800"/>
              <a:buFont typeface="Arial"/>
              <a:buChar char="●"/>
            </a:pPr>
            <a:r>
              <a:rPr lang="lt-LT" sz="1800" b="1" dirty="0">
                <a:solidFill>
                  <a:schemeClr val="dk1"/>
                </a:solidFill>
                <a:latin typeface="Candara"/>
                <a:ea typeface="Candara"/>
                <a:cs typeface="Candara"/>
                <a:sym typeface="Candara"/>
              </a:rPr>
              <a:t>Apibrėžimas </a:t>
            </a:r>
            <a:r>
              <a:rPr lang="en-GB" sz="1800" b="1" i="0" u="none" strike="noStrike" cap="none" dirty="0">
                <a:solidFill>
                  <a:schemeClr val="dk1"/>
                </a:solidFill>
                <a:latin typeface="Candara"/>
                <a:ea typeface="Candara"/>
                <a:cs typeface="Candara"/>
                <a:sym typeface="Candara"/>
              </a:rPr>
              <a:t>:</a:t>
            </a:r>
            <a:r>
              <a:rPr lang="en-GB" sz="1800" b="0" i="0" u="none" strike="noStrike" cap="none" dirty="0">
                <a:solidFill>
                  <a:schemeClr val="dk1"/>
                </a:solidFill>
                <a:latin typeface="Candara"/>
                <a:ea typeface="Candara"/>
                <a:cs typeface="Candara"/>
                <a:sym typeface="Candara"/>
              </a:rPr>
              <a:t> </a:t>
            </a:r>
            <a:r>
              <a:rPr lang="lt-LT" sz="1800" dirty="0">
                <a:solidFill>
                  <a:schemeClr val="dk1"/>
                </a:solidFill>
                <a:latin typeface="Candara"/>
                <a:ea typeface="Candara"/>
                <a:cs typeface="Candara"/>
                <a:sym typeface="Candara"/>
              </a:rPr>
              <a:t>Verslo planas – tai dokumentas, kuriame aprašomi projekto ar verslo tikslai, strategijos ir finansinės prognozės, siekiant nustatyti jo augimo gaires.</a:t>
            </a:r>
          </a:p>
          <a:p>
            <a:pPr marL="457200" lvl="0" indent="-342900">
              <a:lnSpc>
                <a:spcPct val="115000"/>
              </a:lnSpc>
              <a:buClr>
                <a:schemeClr val="dk1"/>
              </a:buClr>
              <a:buSzPts val="1800"/>
              <a:buFont typeface="Arial"/>
              <a:buChar char="●"/>
            </a:pPr>
            <a:r>
              <a:rPr lang="en-GB" sz="1800" b="1" dirty="0" err="1">
                <a:solidFill>
                  <a:schemeClr val="dk1"/>
                </a:solidFill>
                <a:latin typeface="Candara"/>
                <a:ea typeface="Candara"/>
                <a:cs typeface="Candara"/>
                <a:sym typeface="Candara"/>
              </a:rPr>
              <a:t>Aktualumas</a:t>
            </a:r>
            <a:r>
              <a:rPr lang="en-GB" sz="1800" b="1" dirty="0">
                <a:solidFill>
                  <a:schemeClr val="dk1"/>
                </a:solidFill>
                <a:latin typeface="Candara"/>
                <a:ea typeface="Candara"/>
                <a:cs typeface="Candara"/>
                <a:sym typeface="Candara"/>
              </a:rPr>
              <a:t> </a:t>
            </a:r>
            <a:r>
              <a:rPr lang="en-GB" sz="1800" b="1" i="0" u="none" strike="noStrike" cap="none" dirty="0">
                <a:solidFill>
                  <a:schemeClr val="dk1"/>
                </a:solidFill>
                <a:latin typeface="Candara"/>
                <a:ea typeface="Candara"/>
                <a:cs typeface="Candara"/>
                <a:sym typeface="Candara"/>
              </a:rPr>
              <a:t>:</a:t>
            </a:r>
            <a:r>
              <a:rPr lang="en-GB" sz="1800" b="0" i="0" u="none" strike="noStrike" cap="none" dirty="0">
                <a:solidFill>
                  <a:schemeClr val="dk1"/>
                </a:solidFill>
                <a:latin typeface="Candara"/>
                <a:ea typeface="Candara"/>
                <a:cs typeface="Candara"/>
                <a:sym typeface="Candara"/>
              </a:rPr>
              <a:t> </a:t>
            </a:r>
            <a:r>
              <a:rPr lang="lt-LT" sz="1800" dirty="0">
                <a:solidFill>
                  <a:schemeClr val="dk1"/>
                </a:solidFill>
                <a:latin typeface="Candara"/>
                <a:ea typeface="Candara"/>
                <a:cs typeface="Candara"/>
                <a:sym typeface="Candara"/>
              </a:rPr>
              <a:t>Kuriant verslo planą, grindžiamą paveldu, verslo modelis turi būti orientuotas į paveldo, nesvarbu, ar tai būtų kultūrinis, gamtinis, istorinis ar socialinis paveldas, vertės didinimą, tvarų naudojimą ir skatinimą. </a:t>
            </a:r>
            <a:endParaRPr sz="1800" b="1" i="0" u="none" strike="noStrike" cap="none" dirty="0">
              <a:solidFill>
                <a:schemeClr val="dk1"/>
              </a:solidFill>
              <a:latin typeface="Candara"/>
              <a:ea typeface="Candara"/>
              <a:cs typeface="Candara"/>
              <a:sym typeface="Candara"/>
            </a:endParaRPr>
          </a:p>
          <a:p>
            <a:pPr marL="457200" lvl="0" indent="-342900" algn="just">
              <a:lnSpc>
                <a:spcPct val="115000"/>
              </a:lnSpc>
              <a:buClr>
                <a:schemeClr val="dk1"/>
              </a:buClr>
              <a:buSzPts val="1800"/>
              <a:buFont typeface="Candara"/>
              <a:buChar char="●"/>
            </a:pPr>
            <a:r>
              <a:rPr lang="en-GB" sz="1800" b="1" dirty="0" err="1">
                <a:solidFill>
                  <a:schemeClr val="dk1"/>
                </a:solidFill>
                <a:latin typeface="Candara"/>
                <a:ea typeface="Candara"/>
                <a:cs typeface="Candara"/>
                <a:sym typeface="Candara"/>
              </a:rPr>
              <a:t>Pavyzdžiai</a:t>
            </a:r>
            <a:r>
              <a:rPr lang="en-GB" sz="1800" b="1" dirty="0">
                <a:solidFill>
                  <a:schemeClr val="dk1"/>
                </a:solidFill>
                <a:latin typeface="Candara"/>
                <a:ea typeface="Candara"/>
                <a:cs typeface="Candara"/>
                <a:sym typeface="Candara"/>
              </a:rPr>
              <a:t>:</a:t>
            </a:r>
            <a:r>
              <a:rPr lang="en-GB" sz="1800" b="1" i="0" u="none" strike="noStrike" cap="none" dirty="0">
                <a:solidFill>
                  <a:schemeClr val="dk1"/>
                </a:solidFill>
                <a:latin typeface="Candara"/>
                <a:ea typeface="Candara"/>
                <a:cs typeface="Candara"/>
                <a:sym typeface="Candara"/>
              </a:rPr>
              <a:t> </a:t>
            </a:r>
            <a:r>
              <a:rPr lang="en-GB" sz="1800" dirty="0" err="1">
                <a:solidFill>
                  <a:schemeClr val="dk1"/>
                </a:solidFill>
                <a:latin typeface="Candara"/>
                <a:ea typeface="Candara"/>
                <a:cs typeface="Candara"/>
                <a:sym typeface="Candara"/>
              </a:rPr>
              <a:t>Paradores</a:t>
            </a:r>
            <a:r>
              <a:rPr lang="en-GB" sz="1800" dirty="0">
                <a:solidFill>
                  <a:schemeClr val="dk1"/>
                </a:solidFill>
                <a:latin typeface="Candara"/>
                <a:ea typeface="Candara"/>
                <a:cs typeface="Candara"/>
                <a:sym typeface="Candara"/>
              </a:rPr>
              <a:t> de Turismo de España, La Granja de San Ildefonso, Alhambra Venture, Ribera del Duero </a:t>
            </a:r>
            <a:r>
              <a:rPr lang="en-GB" sz="1800" dirty="0" err="1">
                <a:solidFill>
                  <a:schemeClr val="dk1"/>
                </a:solidFill>
                <a:latin typeface="Candara"/>
                <a:ea typeface="Candara"/>
                <a:cs typeface="Candara"/>
                <a:sym typeface="Candara"/>
              </a:rPr>
              <a:t>vyno</a:t>
            </a:r>
            <a:r>
              <a:rPr lang="en-GB" sz="1800" dirty="0">
                <a:solidFill>
                  <a:schemeClr val="dk1"/>
                </a:solidFill>
                <a:latin typeface="Candara"/>
                <a:ea typeface="Candara"/>
                <a:cs typeface="Candara"/>
                <a:sym typeface="Candara"/>
              </a:rPr>
              <a:t> </a:t>
            </a:r>
            <a:r>
              <a:rPr lang="en-GB" sz="1800" dirty="0" err="1">
                <a:solidFill>
                  <a:schemeClr val="dk1"/>
                </a:solidFill>
                <a:latin typeface="Candara"/>
                <a:ea typeface="Candara"/>
                <a:cs typeface="Candara"/>
                <a:sym typeface="Candara"/>
              </a:rPr>
              <a:t>kelias</a:t>
            </a:r>
            <a:r>
              <a:rPr lang="en-GB" sz="1800" dirty="0">
                <a:solidFill>
                  <a:schemeClr val="dk1"/>
                </a:solidFill>
                <a:latin typeface="Candara"/>
                <a:ea typeface="Candara"/>
                <a:cs typeface="Candara"/>
                <a:sym typeface="Candara"/>
              </a:rPr>
              <a:t> ir kt.</a:t>
            </a:r>
          </a:p>
          <a:p>
            <a:pPr marL="0" marR="0" lvl="0" indent="0" algn="just" rtl="0">
              <a:lnSpc>
                <a:spcPct val="115000"/>
              </a:lnSpc>
              <a:spcBef>
                <a:spcPts val="1200"/>
              </a:spcBef>
              <a:spcAft>
                <a:spcPts val="0"/>
              </a:spcAft>
              <a:buClr>
                <a:srgbClr val="000000"/>
              </a:buClr>
              <a:buSzPts val="1100"/>
              <a:buFont typeface="Arial"/>
              <a:buNone/>
            </a:pPr>
            <a:endParaRPr sz="200" b="0" i="0" u="none" strike="noStrike" cap="none" dirty="0">
              <a:solidFill>
                <a:schemeClr val="dk1"/>
              </a:solidFill>
              <a:latin typeface="Candara"/>
              <a:ea typeface="Candara"/>
              <a:cs typeface="Candara"/>
              <a:sym typeface="Candara"/>
            </a:endParaRPr>
          </a:p>
          <a:p>
            <a:pPr lvl="0">
              <a:spcBef>
                <a:spcPts val="1200"/>
              </a:spcBef>
              <a:buSzPts val="2000"/>
            </a:pPr>
            <a:r>
              <a:rPr lang="en-GB" sz="2000" b="1" dirty="0" err="1">
                <a:solidFill>
                  <a:srgbClr val="A99374"/>
                </a:solidFill>
                <a:latin typeface="Candara"/>
                <a:ea typeface="Candara"/>
                <a:cs typeface="Candara"/>
                <a:sym typeface="Candara"/>
              </a:rPr>
              <a:t>Pristatykite</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pagrindinius</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verslo</a:t>
            </a:r>
            <a:r>
              <a:rPr lang="en-GB" sz="2000" b="1" dirty="0">
                <a:solidFill>
                  <a:srgbClr val="A99374"/>
                </a:solidFill>
                <a:latin typeface="Candara"/>
                <a:ea typeface="Candara"/>
                <a:cs typeface="Candara"/>
                <a:sym typeface="Candara"/>
              </a:rPr>
              <a:t> plano </a:t>
            </a:r>
            <a:r>
              <a:rPr lang="en-GB" sz="2000" b="1" dirty="0" err="1">
                <a:solidFill>
                  <a:srgbClr val="A99374"/>
                </a:solidFill>
                <a:latin typeface="Candara"/>
                <a:ea typeface="Candara"/>
                <a:cs typeface="Candara"/>
                <a:sym typeface="Candara"/>
              </a:rPr>
              <a:t>komponentus</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santrauką</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verslo</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aprašymą</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rinkos</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analizę</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rinkodaros</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strategiją</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veiklos</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planą</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finansinį</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planą</a:t>
            </a:r>
            <a:r>
              <a:rPr lang="en-GB" sz="2000" b="1" dirty="0">
                <a:solidFill>
                  <a:srgbClr val="A99374"/>
                </a:solidFill>
                <a:latin typeface="Candara"/>
                <a:ea typeface="Candara"/>
                <a:cs typeface="Candara"/>
                <a:sym typeface="Candara"/>
              </a:rPr>
              <a:t>.</a:t>
            </a:r>
          </a:p>
          <a:p>
            <a:pPr marL="457200" lvl="0" indent="-342900">
              <a:lnSpc>
                <a:spcPct val="115000"/>
              </a:lnSpc>
              <a:spcBef>
                <a:spcPts val="1200"/>
              </a:spcBef>
              <a:buClr>
                <a:schemeClr val="dk1"/>
              </a:buClr>
              <a:buSzPts val="1800"/>
              <a:buFont typeface="Arial"/>
              <a:buChar char="●"/>
            </a:pPr>
            <a:r>
              <a:rPr lang="en-GB" sz="1800" b="1" dirty="0" err="1">
                <a:solidFill>
                  <a:schemeClr val="dk1"/>
                </a:solidFill>
              </a:rPr>
              <a:t>Santrauka</a:t>
            </a:r>
            <a:r>
              <a:rPr lang="en-GB" sz="1800" b="1" dirty="0">
                <a:solidFill>
                  <a:schemeClr val="dk1"/>
                </a:solidFill>
              </a:rPr>
              <a:t> </a:t>
            </a:r>
            <a:r>
              <a:rPr lang="en-GB" sz="1800" b="1" i="0" u="none" strike="noStrike" cap="none" dirty="0">
                <a:solidFill>
                  <a:schemeClr val="dk1"/>
                </a:solidFill>
                <a:latin typeface="Arial"/>
                <a:ea typeface="Arial"/>
                <a:cs typeface="Arial"/>
                <a:sym typeface="Arial"/>
              </a:rPr>
              <a:t>: </a:t>
            </a:r>
            <a:r>
              <a:rPr lang="lt-LT" sz="1800" dirty="0">
                <a:solidFill>
                  <a:schemeClr val="dk1"/>
                </a:solidFill>
              </a:rPr>
              <a:t>Trumpas verslo idėjos aprašymas, jos tikslai ir pridėtinė vertė, kurią įmonė suteikia paveldo išsaugojimui ar populiarinimui.</a:t>
            </a:r>
          </a:p>
          <a:p>
            <a:pPr marL="457200" lvl="0" indent="-342900">
              <a:lnSpc>
                <a:spcPct val="115000"/>
              </a:lnSpc>
              <a:buClr>
                <a:schemeClr val="dk1"/>
              </a:buClr>
              <a:buSzPts val="1800"/>
              <a:buFont typeface="Arial"/>
              <a:buChar char="●"/>
            </a:pPr>
            <a:r>
              <a:rPr lang="lt-LT" sz="1800" b="1" dirty="0">
                <a:solidFill>
                  <a:schemeClr val="dk1"/>
                </a:solidFill>
              </a:rPr>
              <a:t>Įmonės aprašymas </a:t>
            </a:r>
            <a:r>
              <a:rPr lang="en-GB" sz="1800" b="1" i="0" u="none" strike="noStrike" cap="none" dirty="0">
                <a:solidFill>
                  <a:schemeClr val="dk1"/>
                </a:solidFill>
                <a:latin typeface="Arial"/>
                <a:ea typeface="Arial"/>
                <a:cs typeface="Arial"/>
                <a:sym typeface="Arial"/>
              </a:rPr>
              <a:t>:</a:t>
            </a:r>
            <a:r>
              <a:rPr lang="en-GB" sz="1800" b="0" i="0" u="none" strike="noStrike" cap="none" dirty="0">
                <a:solidFill>
                  <a:schemeClr val="dk1"/>
                </a:solidFill>
                <a:latin typeface="Arial"/>
                <a:ea typeface="Arial"/>
                <a:cs typeface="Arial"/>
                <a:sym typeface="Arial"/>
              </a:rPr>
              <a:t> </a:t>
            </a:r>
            <a:r>
              <a:rPr lang="lt-LT" sz="1800" dirty="0">
                <a:solidFill>
                  <a:schemeClr val="dk1"/>
                </a:solidFill>
              </a:rPr>
              <a:t>Nurodykite, ar verslas yra susijęs su kultūriniu, istoriniu, gamtiniu ar architektūriniu paveldu. Apibūdinkite, kokius produktus ar paslaugas siūlo įmonė (ekoturizmas, maitinimas, amatai ir pan.) ir kaip ji prisideda prie paveldo vertybių išsaugojimo.</a:t>
            </a:r>
            <a:endParaRPr sz="1400" b="0" i="0" u="none" strike="noStrike" cap="none" dirty="0">
              <a:solidFill>
                <a:srgbClr val="000000"/>
              </a:solidFill>
              <a:latin typeface="Arial"/>
              <a:ea typeface="Arial"/>
              <a:cs typeface="Arial"/>
              <a:sym typeface="Arial"/>
            </a:endParaRPr>
          </a:p>
        </p:txBody>
      </p:sp>
      <p:sp>
        <p:nvSpPr>
          <p:cNvPr id="109" name="Google Shape;109;p3"/>
          <p:cNvSpPr txBox="1"/>
          <p:nvPr/>
        </p:nvSpPr>
        <p:spPr>
          <a:xfrm>
            <a:off x="533303" y="981474"/>
            <a:ext cx="6098100" cy="708000"/>
          </a:xfrm>
          <a:prstGeom prst="rect">
            <a:avLst/>
          </a:prstGeom>
          <a:noFill/>
          <a:ln>
            <a:noFill/>
          </a:ln>
        </p:spPr>
        <p:txBody>
          <a:bodyPr spcFirstLastPara="1" wrap="square" lIns="91425" tIns="45700" rIns="91425" bIns="45700" anchor="t" anchorCtr="0">
            <a:spAutoFit/>
          </a:bodyPr>
          <a:lstStyle/>
          <a:p>
            <a:pPr lvl="0">
              <a:buClr>
                <a:schemeClr val="dk1"/>
              </a:buClr>
              <a:buSzPts val="2000"/>
            </a:pPr>
            <a:r>
              <a:rPr lang="lt-LT" sz="2000" b="1" dirty="0">
                <a:solidFill>
                  <a:srgbClr val="A99374"/>
                </a:solidFill>
                <a:latin typeface="Candara"/>
                <a:ea typeface="Candara"/>
                <a:cs typeface="Candara"/>
                <a:sym typeface="Candara"/>
              </a:rPr>
              <a:t>Verslo plano apibrėžimas</a:t>
            </a: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5" name="Google Shape;115;p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4"/>
          <p:cNvSpPr txBox="1"/>
          <p:nvPr/>
        </p:nvSpPr>
        <p:spPr>
          <a:xfrm>
            <a:off x="0" y="89600"/>
            <a:ext cx="10751100" cy="1108200"/>
          </a:xfrm>
          <a:prstGeom prst="rect">
            <a:avLst/>
          </a:prstGeom>
          <a:noFill/>
          <a:ln>
            <a:noFill/>
          </a:ln>
        </p:spPr>
        <p:txBody>
          <a:bodyPr spcFirstLastPara="1" wrap="square" lIns="91425" tIns="45700" rIns="91425" bIns="45700" anchor="t" anchorCtr="0">
            <a:spAutoFit/>
          </a:bodyPr>
          <a:lstStyle/>
          <a:p>
            <a:pPr marL="457200" lvl="1">
              <a:buClr>
                <a:schemeClr val="dk1"/>
              </a:buClr>
              <a:buSzPts val="3000"/>
            </a:pPr>
            <a:r>
              <a:rPr lang="pt-BR" sz="3000" b="1" dirty="0">
                <a:solidFill>
                  <a:schemeClr val="lt1"/>
                </a:solidFill>
                <a:latin typeface="Candara"/>
                <a:ea typeface="Candara"/>
                <a:cs typeface="Candara"/>
                <a:sym typeface="Candara"/>
              </a:rPr>
              <a:t>VERSLO PLANO APIBŪDINIMAS IR KOMPONENTAI (2/5) </a:t>
            </a: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dirty="0">
              <a:solidFill>
                <a:srgbClr val="FFFFFF"/>
              </a:solidFill>
              <a:latin typeface="Candara"/>
              <a:ea typeface="Candara"/>
              <a:cs typeface="Candara"/>
              <a:sym typeface="Candara"/>
            </a:endParaRPr>
          </a:p>
        </p:txBody>
      </p:sp>
      <p:sp>
        <p:nvSpPr>
          <p:cNvPr id="118" name="Google Shape;118;p4"/>
          <p:cNvSpPr txBox="1"/>
          <p:nvPr/>
        </p:nvSpPr>
        <p:spPr>
          <a:xfrm>
            <a:off x="483900" y="1083375"/>
            <a:ext cx="11476800" cy="5156756"/>
          </a:xfrm>
          <a:prstGeom prst="rect">
            <a:avLst/>
          </a:prstGeom>
          <a:noFill/>
          <a:ln>
            <a:noFill/>
          </a:ln>
        </p:spPr>
        <p:txBody>
          <a:bodyPr spcFirstLastPara="1" wrap="square" lIns="91425" tIns="45700" rIns="91425" bIns="45700" anchor="t" anchorCtr="0">
            <a:spAutoFit/>
          </a:bodyPr>
          <a:lstStyle/>
          <a:p>
            <a:pPr lvl="0">
              <a:lnSpc>
                <a:spcPct val="115000"/>
              </a:lnSpc>
              <a:spcBef>
                <a:spcPts val="1200"/>
              </a:spcBef>
              <a:buClr>
                <a:schemeClr val="dk1"/>
              </a:buClr>
              <a:buSzPts val="1100"/>
            </a:pPr>
            <a:r>
              <a:rPr lang="lt-LT" sz="1800" b="1" dirty="0">
                <a:solidFill>
                  <a:schemeClr val="dk1"/>
                </a:solidFill>
                <a:latin typeface="Candara"/>
                <a:ea typeface="Candara"/>
                <a:cs typeface="Candara"/>
                <a:sym typeface="Candara"/>
              </a:rPr>
              <a:t>Rinkos analizė </a:t>
            </a:r>
            <a:r>
              <a:rPr lang="en-GB" sz="1800" b="1" i="0" u="none" strike="noStrike" cap="none" dirty="0">
                <a:solidFill>
                  <a:schemeClr val="dk1"/>
                </a:solidFill>
                <a:latin typeface="Candara"/>
                <a:ea typeface="Candara"/>
                <a:cs typeface="Candara"/>
                <a:sym typeface="Candara"/>
              </a:rPr>
              <a:t>:</a:t>
            </a:r>
            <a:r>
              <a:rPr lang="en-GB" sz="1800" b="0" i="0" u="none" strike="noStrike" cap="none" dirty="0">
                <a:solidFill>
                  <a:schemeClr val="dk1"/>
                </a:solidFill>
                <a:latin typeface="Candara"/>
                <a:ea typeface="Candara"/>
                <a:cs typeface="Candara"/>
                <a:sym typeface="Candara"/>
              </a:rPr>
              <a:t> </a:t>
            </a:r>
            <a:r>
              <a:rPr lang="lt-LT" sz="1800" dirty="0">
                <a:solidFill>
                  <a:schemeClr val="dk1"/>
                </a:solidFill>
                <a:latin typeface="Candara"/>
                <a:ea typeface="Candara"/>
                <a:cs typeface="Candara"/>
                <a:sym typeface="Candara"/>
              </a:rPr>
              <a:t>Nustatykite pagrindinius savo pasiūlymo vartotojus ir įvertinkite susidomėjimą jūsų tiksliniais turtu. Nustatykite toje pačioje nišoje veikiančius konkurentus, jų stipriąsias ir silpnąsias puses bei pabrėžkite, kuo jūsų įmonė skiriasi nuo jų.</a:t>
            </a:r>
          </a:p>
          <a:p>
            <a:pPr lvl="0">
              <a:lnSpc>
                <a:spcPct val="115000"/>
              </a:lnSpc>
              <a:spcBef>
                <a:spcPts val="1200"/>
              </a:spcBef>
              <a:buClr>
                <a:schemeClr val="dk1"/>
              </a:buClr>
              <a:buSzPts val="1100"/>
            </a:pPr>
            <a:r>
              <a:rPr lang="en-GB" sz="1800" b="1" dirty="0" err="1">
                <a:solidFill>
                  <a:schemeClr val="dk1"/>
                </a:solidFill>
                <a:latin typeface="Candara"/>
                <a:ea typeface="Candara"/>
                <a:cs typeface="Candara"/>
                <a:sym typeface="Candara"/>
              </a:rPr>
              <a:t>Rinkodaros</a:t>
            </a:r>
            <a:r>
              <a:rPr lang="en-GB" sz="1800" b="1" dirty="0">
                <a:solidFill>
                  <a:schemeClr val="dk1"/>
                </a:solidFill>
                <a:latin typeface="Candara"/>
                <a:ea typeface="Candara"/>
                <a:cs typeface="Candara"/>
                <a:sym typeface="Candara"/>
              </a:rPr>
              <a:t> </a:t>
            </a:r>
            <a:r>
              <a:rPr lang="en-GB" sz="1800" b="1" dirty="0" err="1">
                <a:solidFill>
                  <a:schemeClr val="dk1"/>
                </a:solidFill>
                <a:latin typeface="Candara"/>
                <a:ea typeface="Candara"/>
                <a:cs typeface="Candara"/>
                <a:sym typeface="Candara"/>
              </a:rPr>
              <a:t>strategija</a:t>
            </a:r>
            <a:r>
              <a:rPr lang="en-GB" sz="1800" b="1" dirty="0">
                <a:solidFill>
                  <a:schemeClr val="dk1"/>
                </a:solidFill>
                <a:latin typeface="Candara"/>
                <a:ea typeface="Candara"/>
                <a:cs typeface="Candara"/>
                <a:sym typeface="Candara"/>
              </a:rPr>
              <a:t> </a:t>
            </a:r>
            <a:r>
              <a:rPr lang="en-GB" sz="1800" b="1" i="0" u="none" strike="noStrike" cap="none" dirty="0">
                <a:solidFill>
                  <a:schemeClr val="dk1"/>
                </a:solidFill>
                <a:latin typeface="Candara"/>
                <a:ea typeface="Candara"/>
                <a:cs typeface="Candara"/>
                <a:sym typeface="Candara"/>
              </a:rPr>
              <a:t>:</a:t>
            </a:r>
            <a:r>
              <a:rPr lang="en-GB" sz="1800" b="0" i="0" u="none" strike="noStrike" cap="none" dirty="0">
                <a:solidFill>
                  <a:schemeClr val="dk1"/>
                </a:solidFill>
                <a:latin typeface="Candara"/>
                <a:ea typeface="Candara"/>
                <a:cs typeface="Candara"/>
                <a:sym typeface="Candara"/>
              </a:rPr>
              <a:t> </a:t>
            </a:r>
            <a:r>
              <a:rPr lang="lt-LT" sz="1800" dirty="0">
                <a:solidFill>
                  <a:schemeClr val="dk1"/>
                </a:solidFill>
                <a:latin typeface="Candara"/>
                <a:ea typeface="Candara"/>
                <a:cs typeface="Candara"/>
                <a:sym typeface="Candara"/>
              </a:rPr>
              <a:t>Sukurkite kampanijas, kuriose pabrėžiama jūsų siūlomo paveldo svarba ir jūsų įmonės indėlis į jo išsaugojimą. Naudokitės žiniasklaida, pvz., socialine žiniasklaida, partnerystėmis su kultūros institucijomis, dalyvavimu vietos ar regioniniuose renginiuose ir pan. </a:t>
            </a:r>
          </a:p>
          <a:p>
            <a:pPr lvl="0">
              <a:lnSpc>
                <a:spcPct val="115000"/>
              </a:lnSpc>
              <a:spcBef>
                <a:spcPts val="1200"/>
              </a:spcBef>
              <a:buClr>
                <a:schemeClr val="dk1"/>
              </a:buClr>
              <a:buSzPts val="1100"/>
            </a:pPr>
            <a:r>
              <a:rPr lang="en-GB" sz="1800" b="1" dirty="0" err="1">
                <a:solidFill>
                  <a:schemeClr val="dk1"/>
                </a:solidFill>
                <a:latin typeface="Candara"/>
                <a:ea typeface="Candara"/>
                <a:cs typeface="Candara"/>
                <a:sym typeface="Candara"/>
              </a:rPr>
              <a:t>Veiklos</a:t>
            </a:r>
            <a:r>
              <a:rPr lang="en-GB" sz="1800" b="1" dirty="0">
                <a:solidFill>
                  <a:schemeClr val="dk1"/>
                </a:solidFill>
                <a:latin typeface="Candara"/>
                <a:ea typeface="Candara"/>
                <a:cs typeface="Candara"/>
                <a:sym typeface="Candara"/>
              </a:rPr>
              <a:t> </a:t>
            </a:r>
            <a:r>
              <a:rPr lang="en-GB" sz="1800" b="1" dirty="0" err="1">
                <a:solidFill>
                  <a:schemeClr val="dk1"/>
                </a:solidFill>
                <a:latin typeface="Candara"/>
                <a:ea typeface="Candara"/>
                <a:cs typeface="Candara"/>
                <a:sym typeface="Candara"/>
              </a:rPr>
              <a:t>planas</a:t>
            </a:r>
            <a:r>
              <a:rPr lang="en-GB" sz="1800" b="1" dirty="0">
                <a:solidFill>
                  <a:schemeClr val="dk1"/>
                </a:solidFill>
                <a:latin typeface="Candara"/>
                <a:ea typeface="Candara"/>
                <a:cs typeface="Candara"/>
                <a:sym typeface="Candara"/>
              </a:rPr>
              <a:t> </a:t>
            </a:r>
            <a:r>
              <a:rPr lang="en-GB" sz="1800" b="1" i="0" u="none" strike="noStrike" cap="none" dirty="0">
                <a:solidFill>
                  <a:schemeClr val="dk1"/>
                </a:solidFill>
                <a:latin typeface="Candara"/>
                <a:ea typeface="Candara"/>
                <a:cs typeface="Candara"/>
                <a:sym typeface="Candara"/>
              </a:rPr>
              <a:t>:</a:t>
            </a:r>
            <a:r>
              <a:rPr lang="en-GB" sz="1800" b="0" i="0" u="none" strike="noStrike" cap="none" dirty="0">
                <a:solidFill>
                  <a:schemeClr val="dk1"/>
                </a:solidFill>
                <a:latin typeface="Candara"/>
                <a:ea typeface="Candara"/>
                <a:cs typeface="Candara"/>
                <a:sym typeface="Candara"/>
              </a:rPr>
              <a:t> </a:t>
            </a:r>
            <a:r>
              <a:rPr lang="lt-LT" sz="1800" dirty="0">
                <a:solidFill>
                  <a:schemeClr val="dk1"/>
                </a:solidFill>
                <a:latin typeface="Candara"/>
                <a:ea typeface="Candara"/>
                <a:cs typeface="Candara"/>
                <a:sym typeface="Candara"/>
              </a:rPr>
              <a:t>Paaiškinkite, kaip bus vykdomos kasdienės verslo veiklos, nuo konservavimo ir restauravimo iki turizmo produktų ar paslaugų pardavimo. Apibrėžkite technologinių platformų ar sprendimų, skirtų rezervacijų, pardavimų, virtualių gidų ar produktų katalogų valdymui, įgyvendinimą.</a:t>
            </a:r>
          </a:p>
          <a:p>
            <a:pPr lvl="0">
              <a:lnSpc>
                <a:spcPct val="115000"/>
              </a:lnSpc>
              <a:spcBef>
                <a:spcPts val="1200"/>
              </a:spcBef>
              <a:buClr>
                <a:schemeClr val="dk1"/>
              </a:buClr>
              <a:buSzPts val="1100"/>
            </a:pPr>
            <a:r>
              <a:rPr lang="en-GB" sz="1800" b="1" dirty="0" err="1">
                <a:solidFill>
                  <a:schemeClr val="dk1"/>
                </a:solidFill>
                <a:latin typeface="Candara"/>
                <a:ea typeface="Candara"/>
                <a:cs typeface="Candara"/>
                <a:sym typeface="Candara"/>
              </a:rPr>
              <a:t>Finansinis</a:t>
            </a:r>
            <a:r>
              <a:rPr lang="en-GB" sz="1800" b="1" dirty="0">
                <a:solidFill>
                  <a:schemeClr val="dk1"/>
                </a:solidFill>
                <a:latin typeface="Candara"/>
                <a:ea typeface="Candara"/>
                <a:cs typeface="Candara"/>
                <a:sym typeface="Candara"/>
              </a:rPr>
              <a:t> </a:t>
            </a:r>
            <a:r>
              <a:rPr lang="en-GB" sz="1800" b="1" dirty="0" err="1">
                <a:solidFill>
                  <a:schemeClr val="dk1"/>
                </a:solidFill>
                <a:latin typeface="Candara"/>
                <a:ea typeface="Candara"/>
                <a:cs typeface="Candara"/>
                <a:sym typeface="Candara"/>
              </a:rPr>
              <a:t>planas</a:t>
            </a:r>
            <a:r>
              <a:rPr lang="en-GB" sz="1800" b="1" dirty="0">
                <a:solidFill>
                  <a:schemeClr val="dk1"/>
                </a:solidFill>
                <a:latin typeface="Candara"/>
                <a:ea typeface="Candara"/>
                <a:cs typeface="Candara"/>
                <a:sym typeface="Candara"/>
              </a:rPr>
              <a:t> </a:t>
            </a:r>
            <a:r>
              <a:rPr lang="en-GB" sz="1800" b="1" i="0" u="none" strike="noStrike" cap="none" dirty="0">
                <a:solidFill>
                  <a:schemeClr val="dk1"/>
                </a:solidFill>
                <a:latin typeface="Candara"/>
                <a:ea typeface="Candara"/>
                <a:cs typeface="Candara"/>
                <a:sym typeface="Candara"/>
              </a:rPr>
              <a:t>:</a:t>
            </a:r>
            <a:r>
              <a:rPr lang="en-GB" sz="1800" b="0" i="0" u="none" strike="noStrike" cap="none" dirty="0">
                <a:solidFill>
                  <a:schemeClr val="dk1"/>
                </a:solidFill>
                <a:latin typeface="Candara"/>
                <a:ea typeface="Candara"/>
                <a:cs typeface="Candara"/>
                <a:sym typeface="Candara"/>
              </a:rPr>
              <a:t> </a:t>
            </a:r>
            <a:r>
              <a:rPr lang="lt-LT" sz="1800" dirty="0">
                <a:solidFill>
                  <a:schemeClr val="dk1"/>
                </a:solidFill>
                <a:latin typeface="Candara"/>
                <a:ea typeface="Candara"/>
                <a:cs typeface="Candara"/>
                <a:sym typeface="Candara"/>
              </a:rPr>
              <a:t>Pagrįskite pajamas numatomu produktų ar paslaugų paklausos lygiu. Paveldo versle tai gali priklausyti nuo sezoniškumo (turizmas), subsidijų ar partnerystės su kultūros institucijomis. Be to, išskaidykite veiklos sąnaudas, pvz., konservavimą, restauravimą, ekspertų paslaugas, tradicines medžiagas, rinkodarą ir pan. </a:t>
            </a:r>
          </a:p>
          <a:p>
            <a:pPr marL="0" marR="0" lvl="0" indent="0" algn="just" rtl="0">
              <a:lnSpc>
                <a:spcPct val="115000"/>
              </a:lnSpc>
              <a:spcBef>
                <a:spcPts val="1200"/>
              </a:spcBef>
              <a:spcAft>
                <a:spcPts val="1200"/>
              </a:spcAft>
              <a:buClr>
                <a:srgbClr val="000000"/>
              </a:buClr>
              <a:buSzPts val="1100"/>
              <a:buFont typeface="Arial"/>
              <a:buNone/>
            </a:pPr>
            <a:endParaRPr sz="1800" b="1" i="0" u="none" strike="noStrike" cap="none" dirty="0">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g3089bc2b067_0_6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4" name="Google Shape;124;g3089bc2b067_0_63"/>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3089bc2b067_0_63"/>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g3089bc2b067_0_63"/>
          <p:cNvSpPr txBox="1"/>
          <p:nvPr/>
        </p:nvSpPr>
        <p:spPr>
          <a:xfrm>
            <a:off x="0" y="89600"/>
            <a:ext cx="10751100" cy="1108200"/>
          </a:xfrm>
          <a:prstGeom prst="rect">
            <a:avLst/>
          </a:prstGeom>
          <a:noFill/>
          <a:ln>
            <a:noFill/>
          </a:ln>
        </p:spPr>
        <p:txBody>
          <a:bodyPr spcFirstLastPara="1" wrap="square" lIns="91425" tIns="45700" rIns="91425" bIns="45700" anchor="t" anchorCtr="0">
            <a:spAutoFit/>
          </a:bodyPr>
          <a:lstStyle/>
          <a:p>
            <a:pPr marL="457200" lvl="1">
              <a:buSzPts val="3000"/>
            </a:pPr>
            <a:r>
              <a:rPr lang="pt-BR" sz="3000" b="1" dirty="0">
                <a:solidFill>
                  <a:schemeClr val="lt1"/>
                </a:solidFill>
                <a:latin typeface="Candara"/>
                <a:ea typeface="Candara"/>
                <a:cs typeface="Candara"/>
                <a:sym typeface="Candara"/>
              </a:rPr>
              <a:t>VERSLO PLANO APIBŪDINIMAS IR KOMPONENTAI (3/5) </a:t>
            </a: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dirty="0">
              <a:solidFill>
                <a:srgbClr val="FFFFFF"/>
              </a:solidFill>
              <a:latin typeface="Candara"/>
              <a:ea typeface="Candara"/>
              <a:cs typeface="Candara"/>
              <a:sym typeface="Candara"/>
            </a:endParaRPr>
          </a:p>
        </p:txBody>
      </p:sp>
      <p:sp>
        <p:nvSpPr>
          <p:cNvPr id="127" name="Google Shape;127;g3089bc2b067_0_63"/>
          <p:cNvSpPr txBox="1"/>
          <p:nvPr/>
        </p:nvSpPr>
        <p:spPr>
          <a:xfrm>
            <a:off x="483900" y="1083375"/>
            <a:ext cx="11476800" cy="5321416"/>
          </a:xfrm>
          <a:prstGeom prst="rect">
            <a:avLst/>
          </a:prstGeom>
          <a:noFill/>
          <a:ln>
            <a:noFill/>
          </a:ln>
        </p:spPr>
        <p:txBody>
          <a:bodyPr spcFirstLastPara="1" wrap="square" lIns="91425" tIns="45700" rIns="91425" bIns="45700" anchor="t" anchorCtr="0">
            <a:spAutoFit/>
          </a:bodyPr>
          <a:lstStyle/>
          <a:p>
            <a:pPr lvl="0">
              <a:lnSpc>
                <a:spcPct val="115000"/>
              </a:lnSpc>
              <a:spcBef>
                <a:spcPts val="1200"/>
              </a:spcBef>
              <a:buClr>
                <a:schemeClr val="dk1"/>
              </a:buClr>
              <a:buSzPts val="1100"/>
            </a:pPr>
            <a:r>
              <a:rPr lang="en-GB" sz="1800" b="1" dirty="0" err="1">
                <a:solidFill>
                  <a:schemeClr val="dk1"/>
                </a:solidFill>
                <a:latin typeface="Candara"/>
                <a:ea typeface="Candara"/>
                <a:cs typeface="Candara"/>
                <a:sym typeface="Candara"/>
              </a:rPr>
              <a:t>Organizacija</a:t>
            </a:r>
            <a:r>
              <a:rPr lang="en-GB" sz="1800" b="1" dirty="0">
                <a:solidFill>
                  <a:schemeClr val="dk1"/>
                </a:solidFill>
                <a:latin typeface="Candara"/>
                <a:ea typeface="Candara"/>
                <a:cs typeface="Candara"/>
                <a:sym typeface="Candara"/>
              </a:rPr>
              <a:t> ir </a:t>
            </a:r>
            <a:r>
              <a:rPr lang="en-GB" sz="1800" b="1" dirty="0" err="1">
                <a:solidFill>
                  <a:schemeClr val="dk1"/>
                </a:solidFill>
                <a:latin typeface="Candara"/>
                <a:ea typeface="Candara"/>
                <a:cs typeface="Candara"/>
                <a:sym typeface="Candara"/>
              </a:rPr>
              <a:t>valdymas</a:t>
            </a:r>
            <a:r>
              <a:rPr lang="en-GB" sz="1800" b="1" dirty="0">
                <a:solidFill>
                  <a:schemeClr val="dk1"/>
                </a:solidFill>
                <a:latin typeface="Candara"/>
                <a:ea typeface="Candara"/>
                <a:cs typeface="Candara"/>
                <a:sym typeface="Candara"/>
              </a:rPr>
              <a:t> </a:t>
            </a:r>
            <a:r>
              <a:rPr lang="en-GB" sz="1800" b="0" i="0" u="none" strike="noStrike" cap="none" dirty="0">
                <a:solidFill>
                  <a:schemeClr val="dk1"/>
                </a:solidFill>
                <a:latin typeface="Candara"/>
                <a:ea typeface="Candara"/>
                <a:cs typeface="Candara"/>
                <a:sym typeface="Candara"/>
              </a:rPr>
              <a:t>: </a:t>
            </a:r>
            <a:r>
              <a:rPr lang="lt-LT" sz="1800" dirty="0">
                <a:solidFill>
                  <a:schemeClr val="dk1"/>
                </a:solidFill>
                <a:latin typeface="Candara"/>
                <a:ea typeface="Candara"/>
                <a:cs typeface="Candara"/>
                <a:sym typeface="Candara"/>
              </a:rPr>
              <a:t>Aprašykite įrangą, reikalingą įmonės valdymui. Užmegzkite ryšius su vietos organizacijomis, muziejais, vyriausybinėmis ar bendruomenės institucijomis, kurios remia paveldo išsaugojimą. Ir galiausiai apibrėžkite, kaip įmonė prisidės prie paveldo tvarumo, skatindama jo gerbimą ir išsaugojimą.</a:t>
            </a:r>
          </a:p>
          <a:p>
            <a:pPr lvl="0">
              <a:lnSpc>
                <a:spcPct val="115000"/>
              </a:lnSpc>
              <a:spcBef>
                <a:spcPts val="1200"/>
              </a:spcBef>
              <a:buClr>
                <a:schemeClr val="dk1"/>
              </a:buClr>
              <a:buSzPts val="1100"/>
            </a:pPr>
            <a:r>
              <a:rPr lang="en-GB" sz="1800" b="1" dirty="0" err="1">
                <a:solidFill>
                  <a:schemeClr val="dk1"/>
                </a:solidFill>
                <a:latin typeface="Candara"/>
                <a:ea typeface="Candara"/>
                <a:cs typeface="Candara"/>
                <a:sym typeface="Candara"/>
              </a:rPr>
              <a:t>Produktas</a:t>
            </a:r>
            <a:r>
              <a:rPr lang="en-GB" sz="1800" b="1" dirty="0">
                <a:solidFill>
                  <a:schemeClr val="dk1"/>
                </a:solidFill>
                <a:latin typeface="Candara"/>
                <a:ea typeface="Candara"/>
                <a:cs typeface="Candara"/>
                <a:sym typeface="Candara"/>
              </a:rPr>
              <a:t> </a:t>
            </a:r>
            <a:r>
              <a:rPr lang="en-GB" sz="1800" b="1" dirty="0" err="1">
                <a:solidFill>
                  <a:schemeClr val="dk1"/>
                </a:solidFill>
                <a:latin typeface="Candara"/>
                <a:ea typeface="Candara"/>
                <a:cs typeface="Candara"/>
                <a:sym typeface="Candara"/>
              </a:rPr>
              <a:t>ar</a:t>
            </a:r>
            <a:r>
              <a:rPr lang="en-GB" sz="1800" b="1" dirty="0">
                <a:solidFill>
                  <a:schemeClr val="dk1"/>
                </a:solidFill>
                <a:latin typeface="Candara"/>
                <a:ea typeface="Candara"/>
                <a:cs typeface="Candara"/>
                <a:sym typeface="Candara"/>
              </a:rPr>
              <a:t> </a:t>
            </a:r>
            <a:r>
              <a:rPr lang="en-GB" sz="1800" b="1" dirty="0" err="1">
                <a:solidFill>
                  <a:schemeClr val="dk1"/>
                </a:solidFill>
                <a:latin typeface="Candara"/>
                <a:ea typeface="Candara"/>
                <a:cs typeface="Candara"/>
                <a:sym typeface="Candara"/>
              </a:rPr>
              <a:t>paslauga</a:t>
            </a:r>
            <a:r>
              <a:rPr lang="en-GB" sz="1800" b="1" dirty="0">
                <a:solidFill>
                  <a:schemeClr val="dk1"/>
                </a:solidFill>
                <a:latin typeface="Candara"/>
                <a:ea typeface="Candara"/>
                <a:cs typeface="Candara"/>
                <a:sym typeface="Candara"/>
              </a:rPr>
              <a:t> </a:t>
            </a:r>
            <a:r>
              <a:rPr lang="en-GB" sz="1800" b="0" i="0" u="none" strike="noStrike" cap="none" dirty="0">
                <a:solidFill>
                  <a:schemeClr val="dk1"/>
                </a:solidFill>
                <a:latin typeface="Candara"/>
                <a:ea typeface="Candara"/>
                <a:cs typeface="Candara"/>
                <a:sym typeface="Candara"/>
              </a:rPr>
              <a:t>: </a:t>
            </a:r>
            <a:r>
              <a:rPr lang="lt-LT" sz="1800" dirty="0">
                <a:solidFill>
                  <a:schemeClr val="dk1"/>
                </a:solidFill>
                <a:latin typeface="Candara"/>
                <a:ea typeface="Candara"/>
                <a:cs typeface="Candara"/>
                <a:sym typeface="Candara"/>
              </a:rPr>
              <a:t>Paaiškinkite, kokio tipo paveldas yra populiarinamas (istorinių architektūros vertybių restauravimas ir konservavimas, turistinių maršrutų paveldo vietovėse kūrimas arba tradiciniais metodais pagamintų produktų pardavimas). Reikėtų pabrėžti inovacijas, kurios padeda išsiskirti, nesvarbu, ar tai būtų technologijos, įtraukiančios patirtys, ar skaitmeninių platformų naudojimas informacijai skleisti.</a:t>
            </a:r>
          </a:p>
          <a:p>
            <a:pPr lvl="0">
              <a:lnSpc>
                <a:spcPct val="115000"/>
              </a:lnSpc>
              <a:spcBef>
                <a:spcPts val="1200"/>
              </a:spcBef>
              <a:buClr>
                <a:schemeClr val="dk1"/>
              </a:buClr>
              <a:buSzPts val="1100"/>
            </a:pPr>
            <a:r>
              <a:rPr lang="lt-LT" sz="1800" b="1" dirty="0">
                <a:solidFill>
                  <a:schemeClr val="dk1"/>
                </a:solidFill>
                <a:latin typeface="Candara"/>
                <a:ea typeface="Candara"/>
                <a:cs typeface="Candara"/>
                <a:sym typeface="Candara"/>
              </a:rPr>
              <a:t>Rizikos analizė </a:t>
            </a:r>
            <a:r>
              <a:rPr lang="en-GB" sz="1800" b="0" i="0" u="none" strike="noStrike" cap="none" dirty="0">
                <a:solidFill>
                  <a:schemeClr val="dk1"/>
                </a:solidFill>
                <a:latin typeface="Candara"/>
                <a:ea typeface="Candara"/>
                <a:cs typeface="Candara"/>
                <a:sym typeface="Candara"/>
              </a:rPr>
              <a:t>: </a:t>
            </a:r>
            <a:r>
              <a:rPr lang="lt-LT" sz="1800" dirty="0">
                <a:solidFill>
                  <a:schemeClr val="dk1"/>
                </a:solidFill>
                <a:latin typeface="Candara"/>
                <a:ea typeface="Candara"/>
                <a:cs typeface="Candara"/>
                <a:sym typeface="Candara"/>
              </a:rPr>
              <a:t>Yra rizika, susijusi su natūraliu paveldo nusidėvėjimu, išteklių trūkumu konservavimui arba masinio turizmo padaryta žala. Taip pat yra finansinė rizika, pavyzdžiui, paklausos (turizmo) svyravimai arba priklausomybė nuo išorinio finansavimo. Svarbu parengti strategijas, kad šią riziką būtų galima sumažinti, pavyzdžiui, užmegzti partnerystę su konservavimo institucijomis, diversifikuoti pajamas arba taikyti atsakingo turizmo praktiką.</a:t>
            </a:r>
          </a:p>
          <a:p>
            <a:pPr lvl="0" algn="just">
              <a:lnSpc>
                <a:spcPct val="115000"/>
              </a:lnSpc>
              <a:spcBef>
                <a:spcPts val="1200"/>
              </a:spcBef>
              <a:spcAft>
                <a:spcPts val="1200"/>
              </a:spcAft>
              <a:buSzPts val="1100"/>
            </a:pPr>
            <a:r>
              <a:rPr lang="en-GB" sz="1800" b="1" dirty="0" err="1">
                <a:solidFill>
                  <a:schemeClr val="dk1"/>
                </a:solidFill>
                <a:latin typeface="Candara"/>
                <a:ea typeface="Candara"/>
                <a:cs typeface="Candara"/>
                <a:sym typeface="Candara"/>
              </a:rPr>
              <a:t>Išvados</a:t>
            </a:r>
            <a:r>
              <a:rPr lang="en-GB" sz="1800" b="1" dirty="0">
                <a:solidFill>
                  <a:schemeClr val="dk1"/>
                </a:solidFill>
                <a:latin typeface="Candara"/>
                <a:ea typeface="Candara"/>
                <a:cs typeface="Candara"/>
                <a:sym typeface="Candara"/>
              </a:rPr>
              <a:t> </a:t>
            </a:r>
            <a:r>
              <a:rPr lang="en-GB" sz="1800" b="1" i="0" u="none" strike="noStrike" cap="none" dirty="0">
                <a:solidFill>
                  <a:schemeClr val="dk1"/>
                </a:solidFill>
                <a:latin typeface="Candara"/>
                <a:ea typeface="Candara"/>
                <a:cs typeface="Candara"/>
                <a:sym typeface="Candara"/>
              </a:rPr>
              <a:t>:</a:t>
            </a:r>
            <a:r>
              <a:rPr lang="en-GB" sz="1800" b="0" i="0" u="none" strike="noStrike" cap="none" dirty="0">
                <a:solidFill>
                  <a:schemeClr val="dk1"/>
                </a:solidFill>
                <a:latin typeface="Candara"/>
                <a:ea typeface="Candara"/>
                <a:cs typeface="Candara"/>
                <a:sym typeface="Candara"/>
              </a:rPr>
              <a:t> </a:t>
            </a:r>
            <a:r>
              <a:rPr lang="lt-LT" sz="1800" dirty="0">
                <a:solidFill>
                  <a:schemeClr val="dk1"/>
                </a:solidFill>
                <a:latin typeface="Candara"/>
                <a:ea typeface="Candara"/>
                <a:cs typeface="Candara"/>
                <a:sym typeface="Candara"/>
              </a:rPr>
              <a:t>Šis paveldą akcentuojantis verslo planas siekia ne tik ekonominio gyvybingumo, bet ir siekia išsaugoti bei perduoti kultūrines ar gamtines vertybes, kurios yra bendruomenės ar regiono, kuriame jis yra įsikūręs, identiteto dalis.</a:t>
            </a:r>
            <a:endParaRPr sz="1800" b="0" i="0" u="none" strike="noStrike" cap="none" dirty="0">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3089bc2b067_0_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g3089bc2b067_0_5"/>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g3089bc2b067_0_5"/>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g3089bc2b067_0_5"/>
          <p:cNvSpPr txBox="1"/>
          <p:nvPr/>
        </p:nvSpPr>
        <p:spPr>
          <a:xfrm>
            <a:off x="0" y="89600"/>
            <a:ext cx="10997400" cy="554100"/>
          </a:xfrm>
          <a:prstGeom prst="rect">
            <a:avLst/>
          </a:prstGeom>
          <a:noFill/>
          <a:ln>
            <a:noFill/>
          </a:ln>
        </p:spPr>
        <p:txBody>
          <a:bodyPr spcFirstLastPara="1" wrap="square" lIns="91425" tIns="45700" rIns="91425" bIns="45700" anchor="t" anchorCtr="0">
            <a:spAutoFit/>
          </a:bodyPr>
          <a:lstStyle/>
          <a:p>
            <a:pPr marL="457200" lvl="1">
              <a:buSzPts val="3000"/>
            </a:pPr>
            <a:r>
              <a:rPr lang="pt-BR" sz="3000" b="1" dirty="0">
                <a:solidFill>
                  <a:schemeClr val="lt1"/>
                </a:solidFill>
                <a:latin typeface="Candara"/>
                <a:ea typeface="Candara"/>
                <a:cs typeface="Candara"/>
                <a:sym typeface="Candara"/>
              </a:rPr>
              <a:t>VERSLO PLANO APIBŪDINIMAS IR KOMPONENTAI (4/5) </a:t>
            </a:r>
          </a:p>
        </p:txBody>
      </p:sp>
      <p:sp>
        <p:nvSpPr>
          <p:cNvPr id="136" name="Google Shape;136;g3089bc2b067_0_5"/>
          <p:cNvSpPr txBox="1"/>
          <p:nvPr/>
        </p:nvSpPr>
        <p:spPr>
          <a:xfrm>
            <a:off x="484050" y="1516800"/>
            <a:ext cx="10997400" cy="5162911"/>
          </a:xfrm>
          <a:prstGeom prst="rect">
            <a:avLst/>
          </a:prstGeom>
          <a:noFill/>
          <a:ln>
            <a:noFill/>
          </a:ln>
        </p:spPr>
        <p:txBody>
          <a:bodyPr spcFirstLastPara="1" wrap="square" lIns="91425" tIns="45700" rIns="91425" bIns="45700" anchor="t" anchorCtr="0">
            <a:spAutoFit/>
          </a:bodyPr>
          <a:lstStyle/>
          <a:p>
            <a:pPr lvl="0" algn="just">
              <a:lnSpc>
                <a:spcPct val="115000"/>
              </a:lnSpc>
              <a:buClr>
                <a:schemeClr val="dk1"/>
              </a:buClr>
              <a:buSzPts val="1100"/>
            </a:pPr>
            <a:r>
              <a:rPr lang="en-GB" sz="1800" b="1" dirty="0">
                <a:solidFill>
                  <a:schemeClr val="dk1"/>
                </a:solidFill>
                <a:latin typeface="Candara"/>
                <a:ea typeface="Candara"/>
                <a:cs typeface="Candara"/>
                <a:sym typeface="Candara"/>
              </a:rPr>
              <a:t>Ribera del Duero </a:t>
            </a:r>
            <a:r>
              <a:rPr lang="en-GB" sz="1800" b="1" dirty="0" err="1">
                <a:solidFill>
                  <a:schemeClr val="dk1"/>
                </a:solidFill>
                <a:latin typeface="Candara"/>
                <a:ea typeface="Candara"/>
                <a:cs typeface="Candara"/>
                <a:sym typeface="Candara"/>
              </a:rPr>
              <a:t>vyno</a:t>
            </a:r>
            <a:r>
              <a:rPr lang="en-GB" sz="1800" b="1" dirty="0">
                <a:solidFill>
                  <a:schemeClr val="dk1"/>
                </a:solidFill>
                <a:latin typeface="Candara"/>
                <a:ea typeface="Candara"/>
                <a:cs typeface="Candara"/>
                <a:sym typeface="Candara"/>
              </a:rPr>
              <a:t> </a:t>
            </a:r>
            <a:r>
              <a:rPr lang="en-GB" sz="1800" b="1" dirty="0" err="1">
                <a:solidFill>
                  <a:schemeClr val="dk1"/>
                </a:solidFill>
                <a:latin typeface="Candara"/>
                <a:ea typeface="Candara"/>
                <a:cs typeface="Candara"/>
                <a:sym typeface="Candara"/>
              </a:rPr>
              <a:t>kelias</a:t>
            </a:r>
            <a:r>
              <a:rPr lang="en-GB" sz="1800" b="1" dirty="0">
                <a:solidFill>
                  <a:schemeClr val="dk1"/>
                </a:solidFill>
                <a:latin typeface="Candara"/>
                <a:ea typeface="Candara"/>
                <a:cs typeface="Candara"/>
                <a:sym typeface="Candara"/>
              </a:rPr>
              <a:t> (</a:t>
            </a:r>
            <a:r>
              <a:rPr lang="en-GB" sz="1800" b="1" dirty="0" err="1">
                <a:solidFill>
                  <a:schemeClr val="dk1"/>
                </a:solidFill>
                <a:latin typeface="Candara"/>
                <a:ea typeface="Candara"/>
                <a:cs typeface="Candara"/>
                <a:sym typeface="Candara"/>
              </a:rPr>
              <a:t>Kastilija</a:t>
            </a:r>
            <a:r>
              <a:rPr lang="en-GB" sz="1800" b="1" dirty="0">
                <a:solidFill>
                  <a:schemeClr val="dk1"/>
                </a:solidFill>
                <a:latin typeface="Candara"/>
                <a:ea typeface="Candara"/>
                <a:cs typeface="Candara"/>
                <a:sym typeface="Candara"/>
              </a:rPr>
              <a:t> ir Leonas). </a:t>
            </a:r>
            <a:r>
              <a:rPr lang="lt-LT" sz="1800" dirty="0">
                <a:solidFill>
                  <a:schemeClr val="dk1"/>
                </a:solidFill>
                <a:latin typeface="Candara"/>
                <a:ea typeface="Candara"/>
                <a:cs typeface="Candara"/>
                <a:sym typeface="Candara"/>
              </a:rPr>
              <a:t>Iniciatyva, skirta vyno turizmui </a:t>
            </a:r>
            <a:r>
              <a:rPr lang="lt-LT" sz="1800" dirty="0" err="1">
                <a:solidFill>
                  <a:schemeClr val="dk1"/>
                </a:solidFill>
                <a:latin typeface="Candara"/>
                <a:ea typeface="Candara"/>
                <a:cs typeface="Candara"/>
                <a:sym typeface="Candara"/>
              </a:rPr>
              <a:t>Ribera</a:t>
            </a:r>
            <a:r>
              <a:rPr lang="lt-LT" sz="1800" dirty="0">
                <a:solidFill>
                  <a:schemeClr val="dk1"/>
                </a:solidFill>
                <a:latin typeface="Candara"/>
                <a:ea typeface="Candara"/>
                <a:cs typeface="Candara"/>
                <a:sym typeface="Candara"/>
              </a:rPr>
              <a:t> </a:t>
            </a:r>
            <a:r>
              <a:rPr lang="lt-LT" sz="1800" dirty="0" err="1">
                <a:solidFill>
                  <a:schemeClr val="dk1"/>
                </a:solidFill>
                <a:latin typeface="Candara"/>
                <a:ea typeface="Candara"/>
                <a:cs typeface="Candara"/>
                <a:sym typeface="Candara"/>
              </a:rPr>
              <a:t>del</a:t>
            </a:r>
            <a:r>
              <a:rPr lang="lt-LT" sz="1800" dirty="0">
                <a:solidFill>
                  <a:schemeClr val="dk1"/>
                </a:solidFill>
                <a:latin typeface="Candara"/>
                <a:ea typeface="Candara"/>
                <a:cs typeface="Candara"/>
                <a:sym typeface="Candara"/>
              </a:rPr>
              <a:t> </a:t>
            </a:r>
            <a:r>
              <a:rPr lang="lt-LT" sz="1800" dirty="0" err="1">
                <a:solidFill>
                  <a:schemeClr val="dk1"/>
                </a:solidFill>
                <a:latin typeface="Candara"/>
                <a:ea typeface="Candara"/>
                <a:cs typeface="Candara"/>
                <a:sym typeface="Candara"/>
              </a:rPr>
              <a:t>Duero</a:t>
            </a:r>
            <a:r>
              <a:rPr lang="lt-LT" sz="1800" dirty="0">
                <a:solidFill>
                  <a:schemeClr val="dk1"/>
                </a:solidFill>
                <a:latin typeface="Candara"/>
                <a:ea typeface="Candara"/>
                <a:cs typeface="Candara"/>
                <a:sym typeface="Candara"/>
              </a:rPr>
              <a:t> regione skatinti, derinant vyno degustacijas su istorinių vyno daryklų, pilių ir kitų regiono kultūros vertybių </a:t>
            </a:r>
            <a:r>
              <a:rPr lang="lt-LT" sz="1800" dirty="0" err="1">
                <a:solidFill>
                  <a:schemeClr val="dk1"/>
                </a:solidFill>
                <a:latin typeface="Candara"/>
                <a:ea typeface="Candara"/>
                <a:cs typeface="Candara"/>
                <a:sym typeface="Candara"/>
              </a:rPr>
              <a:t>lankymu.Indėlis</a:t>
            </a:r>
            <a:r>
              <a:rPr lang="lt-LT" sz="1800" dirty="0">
                <a:solidFill>
                  <a:schemeClr val="dk1"/>
                </a:solidFill>
                <a:latin typeface="Candara"/>
                <a:ea typeface="Candara"/>
                <a:cs typeface="Candara"/>
                <a:sym typeface="Candara"/>
              </a:rPr>
              <a:t> į paveldą: </a:t>
            </a:r>
            <a:r>
              <a:rPr lang="lt-LT" sz="1800" dirty="0" err="1">
                <a:solidFill>
                  <a:schemeClr val="dk1"/>
                </a:solidFill>
                <a:latin typeface="Candara"/>
                <a:ea typeface="Candara"/>
                <a:cs typeface="Candara"/>
                <a:sym typeface="Candara"/>
              </a:rPr>
              <a:t>Ribera</a:t>
            </a:r>
            <a:r>
              <a:rPr lang="lt-LT" sz="1800" dirty="0">
                <a:solidFill>
                  <a:schemeClr val="dk1"/>
                </a:solidFill>
                <a:latin typeface="Candara"/>
                <a:ea typeface="Candara"/>
                <a:cs typeface="Candara"/>
                <a:sym typeface="Candara"/>
              </a:rPr>
              <a:t> </a:t>
            </a:r>
            <a:r>
              <a:rPr lang="lt-LT" sz="1800" dirty="0" err="1">
                <a:solidFill>
                  <a:schemeClr val="dk1"/>
                </a:solidFill>
                <a:latin typeface="Candara"/>
                <a:ea typeface="Candara"/>
                <a:cs typeface="Candara"/>
                <a:sym typeface="Candara"/>
              </a:rPr>
              <a:t>del</a:t>
            </a:r>
            <a:r>
              <a:rPr lang="lt-LT" sz="1800" dirty="0">
                <a:solidFill>
                  <a:schemeClr val="dk1"/>
                </a:solidFill>
                <a:latin typeface="Candara"/>
                <a:ea typeface="Candara"/>
                <a:cs typeface="Candara"/>
                <a:sym typeface="Candara"/>
              </a:rPr>
              <a:t> </a:t>
            </a:r>
            <a:r>
              <a:rPr lang="lt-LT" sz="1800" dirty="0" err="1">
                <a:solidFill>
                  <a:schemeClr val="dk1"/>
                </a:solidFill>
                <a:latin typeface="Candara"/>
                <a:ea typeface="Candara"/>
                <a:cs typeface="Candara"/>
                <a:sym typeface="Candara"/>
              </a:rPr>
              <a:t>Duero</a:t>
            </a:r>
            <a:r>
              <a:rPr lang="lt-LT" sz="1800" dirty="0">
                <a:solidFill>
                  <a:schemeClr val="dk1"/>
                </a:solidFill>
                <a:latin typeface="Candara"/>
                <a:ea typeface="Candara"/>
                <a:cs typeface="Candara"/>
                <a:sym typeface="Candara"/>
              </a:rPr>
              <a:t> vyno ir kultūros paveldo populiarinimas.</a:t>
            </a:r>
          </a:p>
          <a:p>
            <a:pPr marL="0" marR="0" lvl="0" indent="0" algn="just" rtl="0">
              <a:lnSpc>
                <a:spcPct val="115000"/>
              </a:lnSpc>
              <a:spcBef>
                <a:spcPts val="0"/>
              </a:spcBef>
              <a:spcAft>
                <a:spcPts val="0"/>
              </a:spcAft>
              <a:buClr>
                <a:schemeClr val="dk1"/>
              </a:buClr>
              <a:buSzPts val="1100"/>
              <a:buFont typeface="Arial"/>
              <a:buNone/>
            </a:pPr>
            <a:endParaRPr sz="1800" b="0" i="0" u="none" strike="noStrike" cap="none" dirty="0">
              <a:solidFill>
                <a:schemeClr val="dk1"/>
              </a:solidFill>
              <a:latin typeface="Candara"/>
              <a:ea typeface="Candara"/>
              <a:cs typeface="Candara"/>
              <a:sym typeface="Candara"/>
            </a:endParaRPr>
          </a:p>
          <a:p>
            <a:pPr lvl="0" algn="just">
              <a:lnSpc>
                <a:spcPct val="115000"/>
              </a:lnSpc>
              <a:buSzPts val="1500"/>
            </a:pPr>
            <a:r>
              <a:rPr lang="en-GB" sz="1800" b="1" i="0" u="none" strike="noStrike" cap="none" dirty="0">
                <a:solidFill>
                  <a:schemeClr val="dk1"/>
                </a:solidFill>
                <a:latin typeface="Candara"/>
                <a:ea typeface="Candara"/>
                <a:cs typeface="Candara"/>
                <a:sym typeface="Candara"/>
              </a:rPr>
              <a:t>La Granja de San Ildefonso (Segovia) </a:t>
            </a:r>
            <a:r>
              <a:rPr lang="lt-LT" sz="1800" dirty="0">
                <a:solidFill>
                  <a:schemeClr val="dk1"/>
                </a:solidFill>
                <a:latin typeface="Candara"/>
                <a:ea typeface="Candara"/>
                <a:cs typeface="Candara"/>
                <a:sym typeface="Candara"/>
              </a:rPr>
              <a:t>yra VIII a. karališkieji rūmai, paversti turistų traukos objektu, kur galima apžiūrėti sodus, fontanus ir Karališkąją stiklo fabriką, kuri išsaugo rankų darbo stiklo gamybos </a:t>
            </a:r>
            <a:r>
              <a:rPr lang="lt-LT" sz="1800" dirty="0" err="1">
                <a:solidFill>
                  <a:schemeClr val="dk1"/>
                </a:solidFill>
                <a:latin typeface="Candara"/>
                <a:ea typeface="Candara"/>
                <a:cs typeface="Candara"/>
                <a:sym typeface="Candara"/>
              </a:rPr>
              <a:t>tradicijas.Indėlis</a:t>
            </a:r>
            <a:r>
              <a:rPr lang="lt-LT" sz="1800" dirty="0">
                <a:solidFill>
                  <a:schemeClr val="dk1"/>
                </a:solidFill>
                <a:latin typeface="Candara"/>
                <a:ea typeface="Candara"/>
                <a:cs typeface="Candara"/>
                <a:sym typeface="Candara"/>
              </a:rPr>
              <a:t> į paveldą: Karališkojo paveldo išsaugojimas ir amatų technikos išsaugojimas.</a:t>
            </a:r>
          </a:p>
          <a:p>
            <a:pPr marL="0" marR="0" lvl="0" indent="0" algn="just" rtl="0">
              <a:lnSpc>
                <a:spcPct val="115000"/>
              </a:lnSpc>
              <a:spcBef>
                <a:spcPts val="0"/>
              </a:spcBef>
              <a:spcAft>
                <a:spcPts val="0"/>
              </a:spcAft>
              <a:buClr>
                <a:srgbClr val="000000"/>
              </a:buClr>
              <a:buSzPts val="1000"/>
              <a:buFont typeface="Arial"/>
              <a:buNone/>
            </a:pPr>
            <a:endParaRPr sz="1800" b="0" i="0" u="none" strike="noStrike" cap="none" dirty="0">
              <a:solidFill>
                <a:schemeClr val="dk1"/>
              </a:solidFill>
              <a:latin typeface="Candara"/>
              <a:ea typeface="Candara"/>
              <a:cs typeface="Candara"/>
              <a:sym typeface="Candara"/>
            </a:endParaRPr>
          </a:p>
          <a:p>
            <a:pPr lvl="0" algn="just">
              <a:lnSpc>
                <a:spcPct val="115000"/>
              </a:lnSpc>
              <a:buSzPts val="1500"/>
            </a:pPr>
            <a:r>
              <a:rPr lang="en-GB" sz="1800" b="1" dirty="0">
                <a:solidFill>
                  <a:schemeClr val="dk1"/>
                </a:solidFill>
                <a:latin typeface="Candara"/>
                <a:ea typeface="Candara"/>
                <a:cs typeface="Candara"/>
                <a:sym typeface="Candara"/>
              </a:rPr>
              <a:t>Alhambra Venture (Granada). </a:t>
            </a:r>
            <a:r>
              <a:rPr lang="lt-LT" sz="1800" dirty="0">
                <a:solidFill>
                  <a:schemeClr val="dk1"/>
                </a:solidFill>
                <a:latin typeface="Candara"/>
                <a:ea typeface="Candara"/>
                <a:cs typeface="Candara"/>
                <a:sym typeface="Candara"/>
              </a:rPr>
              <a:t>Skatina </a:t>
            </a:r>
            <a:r>
              <a:rPr lang="lt-LT" sz="1800" dirty="0" err="1">
                <a:solidFill>
                  <a:schemeClr val="dk1"/>
                </a:solidFill>
                <a:latin typeface="Candara"/>
                <a:ea typeface="Candara"/>
                <a:cs typeface="Candara"/>
                <a:sym typeface="Candara"/>
              </a:rPr>
              <a:t>startuolius</a:t>
            </a:r>
            <a:r>
              <a:rPr lang="lt-LT" sz="1800" dirty="0">
                <a:solidFill>
                  <a:schemeClr val="dk1"/>
                </a:solidFill>
                <a:latin typeface="Candara"/>
                <a:ea typeface="Candara"/>
                <a:cs typeface="Candara"/>
                <a:sym typeface="Candara"/>
              </a:rPr>
              <a:t> ir verslo projektus, pagrįstus Granados istoriniu ir kultūriniu paveldu. Projektas susijęs su </a:t>
            </a:r>
            <a:r>
              <a:rPr lang="lt-LT" sz="1800" dirty="0" err="1">
                <a:solidFill>
                  <a:schemeClr val="dk1"/>
                </a:solidFill>
                <a:latin typeface="Candara"/>
                <a:ea typeface="Candara"/>
                <a:cs typeface="Candara"/>
                <a:sym typeface="Candara"/>
              </a:rPr>
              <a:t>Alhambra</a:t>
            </a:r>
            <a:r>
              <a:rPr lang="lt-LT" sz="1800" dirty="0">
                <a:solidFill>
                  <a:schemeClr val="dk1"/>
                </a:solidFill>
                <a:latin typeface="Candara"/>
                <a:ea typeface="Candara"/>
                <a:cs typeface="Candara"/>
                <a:sym typeface="Candara"/>
              </a:rPr>
              <a:t> ir vietos kultūros </a:t>
            </a:r>
            <a:r>
              <a:rPr lang="lt-LT" sz="1800" dirty="0" err="1">
                <a:solidFill>
                  <a:schemeClr val="dk1"/>
                </a:solidFill>
                <a:latin typeface="Candara"/>
                <a:ea typeface="Candara"/>
                <a:cs typeface="Candara"/>
                <a:sym typeface="Candara"/>
              </a:rPr>
              <a:t>skatinimu.Indėlis</a:t>
            </a:r>
            <a:r>
              <a:rPr lang="lt-LT" sz="1800" dirty="0">
                <a:solidFill>
                  <a:schemeClr val="dk1"/>
                </a:solidFill>
                <a:latin typeface="Candara"/>
                <a:ea typeface="Candara"/>
                <a:cs typeface="Candara"/>
                <a:sym typeface="Candara"/>
              </a:rPr>
              <a:t> į paveldą: verslumo iniciatyvų, kurios vertina ir saugo Granados istorinį ir kultūrinį paveldą, plėtojimas.</a:t>
            </a:r>
          </a:p>
          <a:p>
            <a:pPr marL="0" marR="0" lvl="0" indent="0" algn="just" rtl="0">
              <a:lnSpc>
                <a:spcPct val="115000"/>
              </a:lnSpc>
              <a:spcBef>
                <a:spcPts val="0"/>
              </a:spcBef>
              <a:spcAft>
                <a:spcPts val="0"/>
              </a:spcAft>
              <a:buClr>
                <a:srgbClr val="000000"/>
              </a:buClr>
              <a:buSzPts val="1000"/>
              <a:buFont typeface="Arial"/>
              <a:buNone/>
            </a:pPr>
            <a:endParaRPr sz="1800" b="0" i="0" u="none" strike="noStrike" cap="none" dirty="0">
              <a:solidFill>
                <a:schemeClr val="dk1"/>
              </a:solidFill>
              <a:latin typeface="Candara"/>
              <a:ea typeface="Candara"/>
              <a:cs typeface="Candara"/>
              <a:sym typeface="Candara"/>
            </a:endParaRPr>
          </a:p>
          <a:p>
            <a:pPr lvl="0" algn="just">
              <a:lnSpc>
                <a:spcPct val="115000"/>
              </a:lnSpc>
              <a:buSzPts val="1500"/>
            </a:pPr>
            <a:r>
              <a:rPr lang="en-GB" sz="1800" b="1" dirty="0" err="1">
                <a:solidFill>
                  <a:schemeClr val="dk1"/>
                </a:solidFill>
                <a:latin typeface="Candara"/>
                <a:ea typeface="Candara"/>
                <a:cs typeface="Candara"/>
                <a:sym typeface="Candara"/>
              </a:rPr>
              <a:t>Monumentalusis</a:t>
            </a:r>
            <a:r>
              <a:rPr lang="en-GB" sz="1800" b="1" dirty="0">
                <a:solidFill>
                  <a:schemeClr val="dk1"/>
                </a:solidFill>
                <a:latin typeface="Candara"/>
                <a:ea typeface="Candara"/>
                <a:cs typeface="Candara"/>
                <a:sym typeface="Candara"/>
              </a:rPr>
              <a:t> </a:t>
            </a:r>
            <a:r>
              <a:rPr lang="en-GB" sz="1800" b="1" dirty="0" err="1">
                <a:solidFill>
                  <a:schemeClr val="dk1"/>
                </a:solidFill>
                <a:latin typeface="Candara"/>
                <a:ea typeface="Candara"/>
                <a:cs typeface="Candara"/>
                <a:sym typeface="Candara"/>
              </a:rPr>
              <a:t>Meridos</a:t>
            </a:r>
            <a:r>
              <a:rPr lang="en-GB" sz="1800" b="1" dirty="0">
                <a:solidFill>
                  <a:schemeClr val="dk1"/>
                </a:solidFill>
                <a:latin typeface="Candara"/>
                <a:ea typeface="Candara"/>
                <a:cs typeface="Candara"/>
                <a:sym typeface="Candara"/>
              </a:rPr>
              <a:t> </a:t>
            </a:r>
            <a:r>
              <a:rPr lang="en-GB" sz="1800" b="1" dirty="0" err="1">
                <a:solidFill>
                  <a:schemeClr val="dk1"/>
                </a:solidFill>
                <a:latin typeface="Candara"/>
                <a:ea typeface="Candara"/>
                <a:cs typeface="Candara"/>
                <a:sym typeface="Candara"/>
              </a:rPr>
              <a:t>miestas</a:t>
            </a:r>
            <a:r>
              <a:rPr lang="en-GB" sz="1800" b="1" dirty="0">
                <a:solidFill>
                  <a:schemeClr val="dk1"/>
                </a:solidFill>
                <a:latin typeface="Candara"/>
                <a:ea typeface="Candara"/>
                <a:cs typeface="Candara"/>
                <a:sym typeface="Candara"/>
              </a:rPr>
              <a:t> (</a:t>
            </a:r>
            <a:r>
              <a:rPr lang="en-GB" sz="1800" b="1" dirty="0" err="1">
                <a:solidFill>
                  <a:schemeClr val="dk1"/>
                </a:solidFill>
                <a:latin typeface="Candara"/>
                <a:ea typeface="Candara"/>
                <a:cs typeface="Candara"/>
                <a:sym typeface="Candara"/>
              </a:rPr>
              <a:t>Ekstremadūra</a:t>
            </a:r>
            <a:r>
              <a:rPr lang="en-GB" sz="1800" b="1" dirty="0">
                <a:solidFill>
                  <a:schemeClr val="dk1"/>
                </a:solidFill>
                <a:latin typeface="Candara"/>
                <a:ea typeface="Candara"/>
                <a:cs typeface="Candara"/>
                <a:sym typeface="Candara"/>
              </a:rPr>
              <a:t>)</a:t>
            </a:r>
            <a:r>
              <a:rPr lang="en-GB" sz="1800" b="1" i="0" u="none" strike="noStrike" cap="none" dirty="0">
                <a:solidFill>
                  <a:schemeClr val="dk1"/>
                </a:solidFill>
                <a:latin typeface="Candara"/>
                <a:ea typeface="Candara"/>
                <a:cs typeface="Candara"/>
                <a:sym typeface="Candara"/>
              </a:rPr>
              <a:t>. </a:t>
            </a:r>
            <a:r>
              <a:rPr lang="lt-LT" sz="1800" dirty="0" err="1">
                <a:solidFill>
                  <a:schemeClr val="dk1"/>
                </a:solidFill>
                <a:latin typeface="Candara"/>
                <a:ea typeface="Candara"/>
                <a:cs typeface="Candara"/>
                <a:sym typeface="Candara"/>
              </a:rPr>
              <a:t>Mérida</a:t>
            </a:r>
            <a:r>
              <a:rPr lang="lt-LT" sz="1800" dirty="0">
                <a:solidFill>
                  <a:schemeClr val="dk1"/>
                </a:solidFill>
                <a:latin typeface="Candara"/>
                <a:ea typeface="Candara"/>
                <a:cs typeface="Candara"/>
                <a:sym typeface="Candara"/>
              </a:rPr>
              <a:t> archeologinė vietovė, įtraukta į Pasaulio paveldo sąrašą, savo istorinę ir kultūrinę vertybę saugo rengdama ekskursijas su gidu ir renginius, pavyzdžiui, Tarptautinį teatro festivalį. </a:t>
            </a:r>
            <a:r>
              <a:rPr lang="lt-LT" sz="1800" u="sng" dirty="0">
                <a:solidFill>
                  <a:schemeClr val="dk1"/>
                </a:solidFill>
                <a:latin typeface="Candara"/>
                <a:ea typeface="Candara"/>
                <a:cs typeface="Candara"/>
                <a:sym typeface="Candara"/>
              </a:rPr>
              <a:t>Indėlis į paveldą: Romos paveldo išsaugojimas ir sklaida per turizmą ir renginius.</a:t>
            </a: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7" name="Google Shape;137;g3089bc2b067_0_5"/>
          <p:cNvSpPr txBox="1"/>
          <p:nvPr/>
        </p:nvSpPr>
        <p:spPr>
          <a:xfrm>
            <a:off x="484053" y="992724"/>
            <a:ext cx="6098100" cy="400200"/>
          </a:xfrm>
          <a:prstGeom prst="rect">
            <a:avLst/>
          </a:prstGeom>
          <a:noFill/>
          <a:ln>
            <a:noFill/>
          </a:ln>
        </p:spPr>
        <p:txBody>
          <a:bodyPr spcFirstLastPara="1" wrap="square" lIns="91425" tIns="45700" rIns="91425" bIns="45700" anchor="t" anchorCtr="0">
            <a:spAutoFit/>
          </a:bodyPr>
          <a:lstStyle/>
          <a:p>
            <a:pPr lvl="0">
              <a:buSzPts val="2000"/>
            </a:pPr>
            <a:r>
              <a:rPr lang="lt-LT" sz="2000" b="1" dirty="0">
                <a:solidFill>
                  <a:srgbClr val="A99374"/>
                </a:solidFill>
                <a:latin typeface="Candara"/>
                <a:ea typeface="Candara"/>
                <a:cs typeface="Candara"/>
                <a:sym typeface="Candara"/>
              </a:rPr>
              <a:t>Pateikite pavyzdžių iš paveldo verslo srities.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8"/>
          <p:cNvSpPr txBox="1"/>
          <p:nvPr/>
        </p:nvSpPr>
        <p:spPr>
          <a:xfrm>
            <a:off x="0" y="89588"/>
            <a:ext cx="11960708" cy="630902"/>
          </a:xfrm>
          <a:prstGeom prst="rect">
            <a:avLst/>
          </a:prstGeom>
          <a:noFill/>
          <a:ln>
            <a:noFill/>
          </a:ln>
        </p:spPr>
        <p:txBody>
          <a:bodyPr spcFirstLastPara="1" wrap="square" lIns="91425" tIns="45700" rIns="91425" bIns="45700" anchor="t" anchorCtr="0">
            <a:spAutoFit/>
          </a:bodyPr>
          <a:lstStyle/>
          <a:p>
            <a:pPr marL="457200" lvl="1">
              <a:buSzPts val="3500"/>
            </a:pPr>
            <a:r>
              <a:rPr lang="lt-LT" sz="3500" b="1" dirty="0">
                <a:solidFill>
                  <a:srgbClr val="FFFFFF"/>
                </a:solidFill>
                <a:latin typeface="Candara"/>
                <a:ea typeface="Candara"/>
                <a:cs typeface="Candara"/>
                <a:sym typeface="Candara"/>
              </a:rPr>
              <a:t>Geriausia praktika sėkmingam paveldo verslui </a:t>
            </a:r>
          </a:p>
        </p:txBody>
      </p:sp>
      <p:sp>
        <p:nvSpPr>
          <p:cNvPr id="146" name="Google Shape;146;p8"/>
          <p:cNvSpPr txBox="1"/>
          <p:nvPr/>
        </p:nvSpPr>
        <p:spPr>
          <a:xfrm>
            <a:off x="484053" y="1589883"/>
            <a:ext cx="10911000" cy="5249089"/>
          </a:xfrm>
          <a:prstGeom prst="rect">
            <a:avLst/>
          </a:prstGeom>
          <a:noFill/>
          <a:ln>
            <a:noFill/>
          </a:ln>
        </p:spPr>
        <p:txBody>
          <a:bodyPr spcFirstLastPara="1" wrap="square" lIns="91425" tIns="45700" rIns="91425" bIns="45700" anchor="t" anchorCtr="0">
            <a:spAutoFit/>
          </a:bodyPr>
          <a:lstStyle/>
          <a:p>
            <a:pPr lvl="0">
              <a:lnSpc>
                <a:spcPct val="115000"/>
              </a:lnSpc>
              <a:spcBef>
                <a:spcPts val="1200"/>
              </a:spcBef>
              <a:buClr>
                <a:schemeClr val="dk1"/>
              </a:buClr>
              <a:buSzPts val="1100"/>
            </a:pPr>
            <a:r>
              <a:rPr lang="lt-LT" sz="1800" dirty="0">
                <a:solidFill>
                  <a:schemeClr val="dk1"/>
                </a:solidFill>
                <a:latin typeface="Candara"/>
                <a:ea typeface="Candara"/>
                <a:cs typeface="Candara"/>
                <a:sym typeface="Candara"/>
              </a:rPr>
              <a:t>„</a:t>
            </a:r>
            <a:r>
              <a:rPr lang="lt-LT" sz="1800" dirty="0" err="1">
                <a:solidFill>
                  <a:schemeClr val="dk1"/>
                </a:solidFill>
                <a:latin typeface="Candara"/>
                <a:ea typeface="Candara"/>
                <a:cs typeface="Candara"/>
                <a:sym typeface="Candara"/>
              </a:rPr>
              <a:t>Paradores</a:t>
            </a:r>
            <a:r>
              <a:rPr lang="lt-LT" sz="1800" dirty="0">
                <a:solidFill>
                  <a:schemeClr val="dk1"/>
                </a:solidFill>
                <a:latin typeface="Candara"/>
                <a:ea typeface="Candara"/>
                <a:cs typeface="Candara"/>
                <a:sym typeface="Candara"/>
              </a:rPr>
              <a:t>“ misija – skatinti kultūrinį ir gamtos turizmą Ispanijoje, saugant ir tvarkant istorinius pastatus, pavyzdžiui, pilis, vienuolynus, </a:t>
            </a:r>
            <a:r>
              <a:rPr lang="lt-LT" sz="1800" dirty="0" err="1">
                <a:solidFill>
                  <a:schemeClr val="dk1"/>
                </a:solidFill>
                <a:latin typeface="Candara"/>
                <a:ea typeface="Candara"/>
                <a:cs typeface="Candara"/>
                <a:sym typeface="Candara"/>
              </a:rPr>
              <a:t>vienuolynius</a:t>
            </a:r>
            <a:r>
              <a:rPr lang="lt-LT" sz="1800" dirty="0">
                <a:solidFill>
                  <a:schemeClr val="dk1"/>
                </a:solidFill>
                <a:latin typeface="Candara"/>
                <a:ea typeface="Candara"/>
                <a:cs typeface="Candara"/>
                <a:sym typeface="Candara"/>
              </a:rPr>
              <a:t> ir rūmus, ir juos paverčiant aukštos klasės viešbučiais. Jos filosofija grindžiama:</a:t>
            </a:r>
          </a:p>
          <a:p>
            <a:pPr marL="457200" lvl="0" indent="-342900">
              <a:lnSpc>
                <a:spcPct val="115000"/>
              </a:lnSpc>
              <a:spcBef>
                <a:spcPts val="1200"/>
              </a:spcBef>
              <a:buClr>
                <a:schemeClr val="dk1"/>
              </a:buClr>
              <a:buSzPts val="1800"/>
              <a:buFont typeface="Candara"/>
              <a:buChar char="●"/>
            </a:pPr>
            <a:r>
              <a:rPr lang="lt-LT" sz="1800" dirty="0">
                <a:solidFill>
                  <a:schemeClr val="dk1"/>
                </a:solidFill>
                <a:latin typeface="Candara"/>
                <a:ea typeface="Candara"/>
                <a:cs typeface="Candara"/>
                <a:sym typeface="Candara"/>
              </a:rPr>
              <a:t>Istorinių ir gamtos objektų valdymas, išnaudojant Ispanijos architektūrinį paveldą.</a:t>
            </a:r>
          </a:p>
          <a:p>
            <a:pPr marL="457200" lvl="0" indent="-342900">
              <a:lnSpc>
                <a:spcPct val="115000"/>
              </a:lnSpc>
              <a:buClr>
                <a:schemeClr val="dk1"/>
              </a:buClr>
              <a:buSzPts val="1800"/>
              <a:buFont typeface="Candara"/>
              <a:buChar char="●"/>
            </a:pPr>
            <a:r>
              <a:rPr lang="lt-LT" sz="1800" dirty="0">
                <a:solidFill>
                  <a:schemeClr val="dk1"/>
                </a:solidFill>
                <a:latin typeface="Candara"/>
                <a:ea typeface="Candara"/>
                <a:cs typeface="Candara"/>
                <a:sym typeface="Candara"/>
              </a:rPr>
              <a:t>Istorinių paminklų pertvarkymas į prabangius apgyvendinimo objektus, tvaraus turizmo, vietinės virtuvės ir tradicinių kultūrinių veiklų skatinimas.</a:t>
            </a:r>
          </a:p>
          <a:p>
            <a:pPr marL="457200" lvl="0" indent="-342900">
              <a:lnSpc>
                <a:spcPct val="115000"/>
              </a:lnSpc>
              <a:buClr>
                <a:schemeClr val="dk1"/>
              </a:buClr>
              <a:buSzPts val="1800"/>
              <a:buFont typeface="Candara"/>
              <a:buChar char="●"/>
            </a:pPr>
            <a:r>
              <a:rPr lang="lt-LT" sz="1800" dirty="0">
                <a:solidFill>
                  <a:schemeClr val="dk1"/>
                </a:solidFill>
                <a:latin typeface="Candara"/>
                <a:ea typeface="Candara"/>
                <a:cs typeface="Candara"/>
                <a:sym typeface="Candara"/>
              </a:rPr>
              <a:t>Paveldo išsaugojimo skatinimas, istorinių pastatų atkūrimas ir restauravimas, turizmo skatinimas rečiau lankomose Ispanijos vietovėse.</a:t>
            </a:r>
          </a:p>
          <a:p>
            <a:pPr marL="457200" lvl="0" indent="-342900">
              <a:lnSpc>
                <a:spcPct val="115000"/>
              </a:lnSpc>
              <a:buClr>
                <a:schemeClr val="dk1"/>
              </a:buClr>
              <a:buSzPts val="1800"/>
              <a:buFont typeface="Candara"/>
              <a:buChar char="●"/>
            </a:pPr>
            <a:r>
              <a:rPr lang="lt-LT" sz="1800" dirty="0">
                <a:solidFill>
                  <a:schemeClr val="dk1"/>
                </a:solidFill>
                <a:latin typeface="Candara"/>
                <a:ea typeface="Candara"/>
                <a:cs typeface="Candara"/>
                <a:sym typeface="Candara"/>
              </a:rPr>
              <a:t>Įsipareigojimas laikytis tvarių praktikų tiek viešbučių valdyme, tiek aplinkos apsaugoje.</a:t>
            </a:r>
          </a:p>
          <a:p>
            <a:pPr marL="457200" lvl="0" indent="-342900">
              <a:lnSpc>
                <a:spcPct val="115000"/>
              </a:lnSpc>
              <a:buClr>
                <a:schemeClr val="dk1"/>
              </a:buClr>
              <a:buSzPts val="1800"/>
              <a:buFont typeface="Candara"/>
              <a:buChar char="●"/>
            </a:pPr>
            <a:r>
              <a:rPr lang="lt-LT" sz="1800" dirty="0">
                <a:solidFill>
                  <a:schemeClr val="dk1"/>
                </a:solidFill>
                <a:latin typeface="Candara"/>
                <a:ea typeface="Candara"/>
                <a:cs typeface="Candara"/>
                <a:sym typeface="Candara"/>
              </a:rPr>
              <a:t>Skatinti atsakingą turizmą, vietos produktų naudojimą ir poveikio aplinkai mažinimą.</a:t>
            </a:r>
          </a:p>
          <a:p>
            <a:pPr lvl="0">
              <a:lnSpc>
                <a:spcPct val="115000"/>
              </a:lnSpc>
              <a:spcBef>
                <a:spcPts val="1200"/>
              </a:spcBef>
              <a:buClr>
                <a:schemeClr val="dk1"/>
              </a:buClr>
              <a:buSzPts val="1100"/>
            </a:pPr>
            <a:r>
              <a:rPr lang="lt-LT" sz="1800" u="sng" dirty="0">
                <a:solidFill>
                  <a:schemeClr val="dk1"/>
                </a:solidFill>
                <a:latin typeface="Candara"/>
                <a:ea typeface="Candara"/>
                <a:cs typeface="Candara"/>
                <a:sym typeface="Candara"/>
              </a:rPr>
              <a:t>Išvada: </a:t>
            </a:r>
            <a:r>
              <a:rPr lang="lt-LT" sz="1800" dirty="0">
                <a:solidFill>
                  <a:schemeClr val="dk1"/>
                </a:solidFill>
                <a:latin typeface="Candara"/>
                <a:ea typeface="Candara"/>
                <a:cs typeface="Candara"/>
                <a:sym typeface="Candara"/>
              </a:rPr>
              <a:t>„</a:t>
            </a:r>
            <a:r>
              <a:rPr lang="lt-LT" sz="1800" dirty="0" err="1">
                <a:solidFill>
                  <a:schemeClr val="dk1"/>
                </a:solidFill>
                <a:latin typeface="Candara"/>
                <a:ea typeface="Candara"/>
                <a:cs typeface="Candara"/>
                <a:sym typeface="Candara"/>
              </a:rPr>
              <a:t>Paradores</a:t>
            </a:r>
            <a:r>
              <a:rPr lang="lt-LT" sz="1800" dirty="0">
                <a:solidFill>
                  <a:schemeClr val="dk1"/>
                </a:solidFill>
                <a:latin typeface="Candara"/>
                <a:ea typeface="Candara"/>
                <a:cs typeface="Candara"/>
                <a:sym typeface="Candara"/>
              </a:rPr>
              <a:t>“ modelis yra sėkmingas pavyzdys, kaip įmonė gali remtis paveldu, kad sukurtų pelningą ir tvarų verslą, tuo pačiu atlikdama svarbią socialinę funkciją: šalies istorijos ir kultūros išsaugojimą.</a:t>
            </a:r>
          </a:p>
          <a:p>
            <a:pPr marL="0" marR="0" lvl="0" indent="0" algn="just" rtl="0">
              <a:lnSpc>
                <a:spcPct val="115000"/>
              </a:lnSpc>
              <a:spcBef>
                <a:spcPts val="1200"/>
              </a:spcBef>
              <a:spcAft>
                <a:spcPts val="0"/>
              </a:spcAft>
              <a:buClr>
                <a:srgbClr val="000000"/>
              </a:buClr>
              <a:buSzPts val="1500"/>
              <a:buFont typeface="Arial"/>
              <a:buNone/>
            </a:pPr>
            <a:endParaRPr sz="1800" b="0" i="0" u="none" strike="noStrike" cap="none" dirty="0">
              <a:solidFill>
                <a:schemeClr val="dk1"/>
              </a:solidFill>
              <a:latin typeface="Candara"/>
              <a:ea typeface="Candara"/>
              <a:cs typeface="Candara"/>
              <a:sym typeface="Candara"/>
            </a:endParaRPr>
          </a:p>
          <a:p>
            <a:pPr marL="0" marR="0" lvl="0" indent="0" algn="just" rtl="0">
              <a:lnSpc>
                <a:spcPct val="100000"/>
              </a:lnSpc>
              <a:spcBef>
                <a:spcPts val="1200"/>
              </a:spcBef>
              <a:spcAft>
                <a:spcPts val="0"/>
              </a:spcAft>
              <a:buClr>
                <a:srgbClr val="000000"/>
              </a:buClr>
              <a:buSzPts val="1600"/>
              <a:buFont typeface="Arial"/>
              <a:buNone/>
            </a:pPr>
            <a:endParaRPr sz="1600" b="0" i="0" u="none" strike="noStrike" cap="none" dirty="0">
              <a:solidFill>
                <a:srgbClr val="FF0000"/>
              </a:solidFill>
              <a:latin typeface="Candara"/>
              <a:ea typeface="Candara"/>
              <a:cs typeface="Candara"/>
              <a:sym typeface="Candara"/>
            </a:endParaRPr>
          </a:p>
        </p:txBody>
      </p:sp>
      <p:sp>
        <p:nvSpPr>
          <p:cNvPr id="147" name="Google Shape;147;p8"/>
          <p:cNvSpPr txBox="1"/>
          <p:nvPr/>
        </p:nvSpPr>
        <p:spPr>
          <a:xfrm>
            <a:off x="484048" y="1094300"/>
            <a:ext cx="10328700" cy="600124"/>
          </a:xfrm>
          <a:prstGeom prst="rect">
            <a:avLst/>
          </a:prstGeom>
          <a:noFill/>
          <a:ln>
            <a:noFill/>
          </a:ln>
        </p:spPr>
        <p:txBody>
          <a:bodyPr spcFirstLastPara="1" wrap="square" lIns="91425" tIns="45700" rIns="91425" bIns="45700" anchor="t" anchorCtr="0">
            <a:spAutoFit/>
          </a:bodyPr>
          <a:lstStyle/>
          <a:p>
            <a:pPr lvl="0">
              <a:lnSpc>
                <a:spcPct val="115000"/>
              </a:lnSpc>
              <a:spcAft>
                <a:spcPts val="1200"/>
              </a:spcAft>
              <a:buSzPts val="1100"/>
            </a:pPr>
            <a:r>
              <a:rPr lang="en-GB" sz="2000" b="1" dirty="0" err="1">
                <a:solidFill>
                  <a:srgbClr val="A99374"/>
                </a:solidFill>
                <a:latin typeface="Candara"/>
                <a:ea typeface="Candara"/>
                <a:cs typeface="Candara"/>
                <a:sym typeface="Candara"/>
              </a:rPr>
              <a:t>Ispanijos</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turizmo</a:t>
            </a:r>
            <a:r>
              <a:rPr lang="en-GB" sz="2000" b="1" dirty="0">
                <a:solidFill>
                  <a:srgbClr val="A99374"/>
                </a:solidFill>
                <a:latin typeface="Candara"/>
                <a:ea typeface="Candara"/>
                <a:cs typeface="Candara"/>
                <a:sym typeface="Candara"/>
              </a:rPr>
              <a:t> </a:t>
            </a:r>
            <a:r>
              <a:rPr lang="en-GB" sz="2000" b="1" dirty="0" err="1">
                <a:solidFill>
                  <a:srgbClr val="A99374"/>
                </a:solidFill>
                <a:latin typeface="Candara"/>
                <a:ea typeface="Candara"/>
                <a:cs typeface="Candara"/>
                <a:sym typeface="Candara"/>
              </a:rPr>
              <a:t>viešbučiai</a:t>
            </a:r>
            <a:endParaRPr lang="en-GB" sz="2000" b="1" dirty="0">
              <a:solidFill>
                <a:srgbClr val="A99374"/>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1057</Words>
  <Application>Microsoft Office PowerPoint</Application>
  <PresentationFormat>Προσαρμογή</PresentationFormat>
  <Paragraphs>47</Paragraphs>
  <Slides>8</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cp:revision>
  <dcterms:created xsi:type="dcterms:W3CDTF">2024-06-10T15:48:53Z</dcterms:created>
  <dcterms:modified xsi:type="dcterms:W3CDTF">2026-04-27T08:24:00Z</dcterms:modified>
</cp:coreProperties>
</file>