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metadata" ContentType="application/binary"/>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3"/>
  </p:notesMasterIdLst>
  <p:sldIdLst>
    <p:sldId id="256" r:id="rId2"/>
    <p:sldId id="257" r:id="rId3"/>
    <p:sldId id="263" r:id="rId4"/>
    <p:sldId id="264" r:id="rId5"/>
    <p:sldId id="265" r:id="rId6"/>
    <p:sldId id="266" r:id="rId7"/>
    <p:sldId id="267" r:id="rId8"/>
    <p:sldId id="268" r:id="rId9"/>
    <p:sldId id="269" r:id="rId10"/>
    <p:sldId id="270" r:id="rId11"/>
    <p:sldId id="271" r:id="rId12"/>
  </p:sldIdLst>
  <p:sldSz cx="12192000" cy="6858000"/>
  <p:notesSz cx="6858000" cy="9144000"/>
  <p:embeddedFontLst>
    <p:embeddedFont>
      <p:font typeface="Candara" pitchFamily="34" charset="0"/>
      <p:regular r:id="rId14"/>
      <p:bold r:id="rId15"/>
      <p:italic r:id="rId16"/>
      <p:boldItalic r:id="rId17"/>
    </p:embeddedFont>
    <p:embeddedFont>
      <p:font typeface="Calibri" pitchFamily="34" charset="0"/>
      <p:regular r:id="rId18"/>
      <p:bold r:id="rId19"/>
      <p:italic r:id="rId20"/>
      <p:boldItalic r:id="rId21"/>
    </p:embeddedFont>
    <p:embeddedFont>
      <p:font typeface="Inter"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8" roundtripDataSignature="AMtx7miYVJFqo/7zxqXdHKEqIQ+/XHJwQ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96" y="-18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jolė Butkevičienė" userId="71ab2797-8547-484b-bd93-0617b24d964c" providerId="ADAL" clId="{6F86FD42-C63E-43C3-AD3F-93F4AB532842}"/>
    <pc:docChg chg="undo custSel modSld">
      <pc:chgData name="Nijolė Butkevičienė" userId="71ab2797-8547-484b-bd93-0617b24d964c" providerId="ADAL" clId="{6F86FD42-C63E-43C3-AD3F-93F4AB532842}" dt="2026-01-16T18:15:08.432" v="3" actId="20577"/>
      <pc:docMkLst>
        <pc:docMk/>
      </pc:docMkLst>
      <pc:sldChg chg="modSp mod">
        <pc:chgData name="Nijolė Butkevičienė" userId="71ab2797-8547-484b-bd93-0617b24d964c" providerId="ADAL" clId="{6F86FD42-C63E-43C3-AD3F-93F4AB532842}" dt="2026-01-16T18:14:30.472" v="1" actId="6549"/>
        <pc:sldMkLst>
          <pc:docMk/>
          <pc:sldMk cId="0" sldId="258"/>
        </pc:sldMkLst>
        <pc:spChg chg="mod">
          <ac:chgData name="Nijolė Butkevičienė" userId="71ab2797-8547-484b-bd93-0617b24d964c" providerId="ADAL" clId="{6F86FD42-C63E-43C3-AD3F-93F4AB532842}" dt="2026-01-16T18:14:30.472" v="1" actId="6549"/>
          <ac:spMkLst>
            <pc:docMk/>
            <pc:sldMk cId="0" sldId="258"/>
            <ac:spMk id="105" creationId="{00000000-0000-0000-0000-000000000000}"/>
          </ac:spMkLst>
        </pc:spChg>
      </pc:sldChg>
      <pc:sldChg chg="modSp mod">
        <pc:chgData name="Nijolė Butkevičienė" userId="71ab2797-8547-484b-bd93-0617b24d964c" providerId="ADAL" clId="{6F86FD42-C63E-43C3-AD3F-93F4AB532842}" dt="2026-01-16T18:14:57.335" v="2" actId="20577"/>
        <pc:sldMkLst>
          <pc:docMk/>
          <pc:sldMk cId="0" sldId="261"/>
        </pc:sldMkLst>
        <pc:spChg chg="mod">
          <ac:chgData name="Nijolė Butkevičienė" userId="71ab2797-8547-484b-bd93-0617b24d964c" providerId="ADAL" clId="{6F86FD42-C63E-43C3-AD3F-93F4AB532842}" dt="2026-01-16T18:14:57.335" v="2" actId="20577"/>
          <ac:spMkLst>
            <pc:docMk/>
            <pc:sldMk cId="0" sldId="261"/>
            <ac:spMk id="135" creationId="{00000000-0000-0000-0000-000000000000}"/>
          </ac:spMkLst>
        </pc:spChg>
      </pc:sldChg>
      <pc:sldChg chg="modSp mod">
        <pc:chgData name="Nijolė Butkevičienė" userId="71ab2797-8547-484b-bd93-0617b24d964c" providerId="ADAL" clId="{6F86FD42-C63E-43C3-AD3F-93F4AB532842}" dt="2026-01-16T18:15:08.432" v="3" actId="20577"/>
        <pc:sldMkLst>
          <pc:docMk/>
          <pc:sldMk cId="0" sldId="262"/>
        </pc:sldMkLst>
        <pc:spChg chg="mod">
          <ac:chgData name="Nijolė Butkevičienė" userId="71ab2797-8547-484b-bd93-0617b24d964c" providerId="ADAL" clId="{6F86FD42-C63E-43C3-AD3F-93F4AB532842}" dt="2026-01-16T18:15:08.432" v="3" actId="20577"/>
          <ac:spMkLst>
            <pc:docMk/>
            <pc:sldMk cId="0" sldId="262"/>
            <ac:spMk id="1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3d60cf5bb2_0_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6" name="Google Shape;216;g33d60cf5bb2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a:extLst>
            <a:ext uri="{FF2B5EF4-FFF2-40B4-BE49-F238E27FC236}">
              <a16:creationId xmlns="" xmlns:a16="http://schemas.microsoft.com/office/drawing/2014/main" id="{7CE864AF-9100-B1E2-3CE1-A8F8264BAE83}"/>
            </a:ext>
          </a:extLst>
        </p:cNvPr>
        <p:cNvGrpSpPr/>
        <p:nvPr/>
      </p:nvGrpSpPr>
      <p:grpSpPr>
        <a:xfrm>
          <a:off x="0" y="0"/>
          <a:ext cx="0" cy="0"/>
          <a:chOff x="0" y="0"/>
          <a:chExt cx="0" cy="0"/>
        </a:xfrm>
      </p:grpSpPr>
      <p:sp>
        <p:nvSpPr>
          <p:cNvPr id="75" name="Google Shape;75;p5:notes">
            <a:extLst>
              <a:ext uri="{FF2B5EF4-FFF2-40B4-BE49-F238E27FC236}">
                <a16:creationId xmlns="" xmlns:a16="http://schemas.microsoft.com/office/drawing/2014/main" id="{E8E312FE-9819-45CA-287D-E609954F5821}"/>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76" name="Google Shape;76;p5:notes">
            <a:extLst>
              <a:ext uri="{FF2B5EF4-FFF2-40B4-BE49-F238E27FC236}">
                <a16:creationId xmlns="" xmlns:a16="http://schemas.microsoft.com/office/drawing/2014/main" id="{DDD2812F-56FD-D69C-07DB-C565E640668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 xmlns:p14="http://schemas.microsoft.com/office/powerpoint/2010/main" val="235278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0" name="Google Shape;150;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9" name="Google Shape;159;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8" name="Google Shape;168;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7" name="Google Shape;177;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6" name="Google Shape;186;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g33d60cf5bb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5" name="Google Shape;195;g33d60cf5bb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33d60cf5bb2_0_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g33d60cf5bb2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Google Shape;15;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6"/>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16"/>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7"/>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2"/>
          <p:cNvSpPr>
            <a:spLocks noGrp="1"/>
          </p:cNvSpPr>
          <p:nvPr>
            <p:ph type="pic" idx="2"/>
          </p:nvPr>
        </p:nvSpPr>
        <p:spPr>
          <a:xfrm>
            <a:off x="5183188" y="987425"/>
            <a:ext cx="6172200" cy="4873625"/>
          </a:xfrm>
          <a:prstGeom prst="rect">
            <a:avLst/>
          </a:prstGeom>
          <a:noFill/>
          <a:ln>
            <a:noFill/>
          </a:ln>
        </p:spPr>
      </p:sp>
      <p:sp>
        <p:nvSpPr>
          <p:cNvPr id="64" name="Google Shape;64;p2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png"/><Relationship Id="rId3" Type="http://schemas.openxmlformats.org/officeDocument/2006/relationships/notesSlide" Target="../notesSlides/notesSlide11.xml"/><Relationship Id="rId7" Type="http://schemas.openxmlformats.org/officeDocument/2006/relationships/image" Target="../media/image8.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hyperlink" Target="https://www.canva.com/design/DAGVNxN4Csk/LEiz2vIs0QVKHldz0a1njg/edit?utm_content=DAGVNxN4Csk&amp;utm_campaign=designshare&amp;utm_medium=link2&amp;utm_source=sharebutton"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25" descr="A logo with a tree in the middle&#10;&#10;Description automatically generated"/>
          <p:cNvPicPr preferRelativeResize="0"/>
          <p:nvPr/>
        </p:nvPicPr>
        <p:blipFill rotWithShape="1">
          <a:blip r:embed="rId3">
            <a:alphaModFix/>
          </a:blip>
          <a:srcRect/>
          <a:stretch/>
        </p:blipFill>
        <p:spPr>
          <a:xfrm>
            <a:off x="5117361" y="401642"/>
            <a:ext cx="1614744" cy="1625941"/>
          </a:xfrm>
          <a:prstGeom prst="rect">
            <a:avLst/>
          </a:prstGeom>
          <a:noFill/>
          <a:ln>
            <a:noFill/>
          </a:ln>
        </p:spPr>
      </p:pic>
      <p:sp>
        <p:nvSpPr>
          <p:cNvPr id="85" name="Google Shape;85;p25"/>
          <p:cNvSpPr txBox="1"/>
          <p:nvPr/>
        </p:nvSpPr>
        <p:spPr>
          <a:xfrm>
            <a:off x="-3" y="2724029"/>
            <a:ext cx="12192000" cy="1384954"/>
          </a:xfrm>
          <a:prstGeom prst="rect">
            <a:avLst/>
          </a:prstGeom>
          <a:solidFill>
            <a:srgbClr val="72BC59"/>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MOKYMŲ PROGRAMA</a:t>
            </a:r>
            <a:endParaRPr/>
          </a:p>
          <a:p>
            <a:pPr marL="0" marR="0" lvl="0" indent="0" algn="ctr" rtl="0">
              <a:lnSpc>
                <a:spcPct val="100000"/>
              </a:lnSpc>
              <a:spcBef>
                <a:spcPts val="0"/>
              </a:spcBef>
              <a:spcAft>
                <a:spcPts val="0"/>
              </a:spcAft>
              <a:buClr>
                <a:srgbClr val="000000"/>
              </a:buClr>
              <a:buSzPts val="2800"/>
              <a:buFont typeface="Arial"/>
              <a:buNone/>
            </a:pPr>
            <a:endParaRPr sz="2800" b="1" i="0" u="none" strike="noStrike" cap="none">
              <a:solidFill>
                <a:srgbClr val="FFFFFF"/>
              </a:solidFill>
              <a:latin typeface="Candara"/>
              <a:ea typeface="Candara"/>
              <a:cs typeface="Candara"/>
              <a:sym typeface="Candara"/>
            </a:endParaRPr>
          </a:p>
          <a:p>
            <a:pPr marL="0" marR="0" lvl="0" indent="0" algn="ctr" rtl="0">
              <a:lnSpc>
                <a:spcPct val="100000"/>
              </a:lnSpc>
              <a:spcBef>
                <a:spcPts val="0"/>
              </a:spcBef>
              <a:spcAft>
                <a:spcPts val="0"/>
              </a:spcAft>
              <a:buClr>
                <a:srgbClr val="000000"/>
              </a:buClr>
              <a:buSzPts val="2800"/>
              <a:buFont typeface="Arial"/>
              <a:buNone/>
            </a:pPr>
            <a:r>
              <a:rPr lang="tr-TR" sz="2800" b="1" i="0" u="none" strike="noStrike" cap="none">
                <a:solidFill>
                  <a:srgbClr val="FFFFFF"/>
                </a:solidFill>
                <a:latin typeface="Candara"/>
                <a:ea typeface="Candara"/>
                <a:cs typeface="Candara"/>
                <a:sym typeface="Candara"/>
              </a:rPr>
              <a:t>MOKYMOSI MODULIS 5: Tvarumas </a:t>
            </a:r>
            <a:endParaRPr/>
          </a:p>
        </p:txBody>
      </p:sp>
      <p:sp>
        <p:nvSpPr>
          <p:cNvPr id="86" name="Google Shape;86;p25"/>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tr-TR" sz="1600" b="1" i="0" u="none" strike="noStrike" cap="none">
                <a:solidFill>
                  <a:srgbClr val="7F7F7F"/>
                </a:solidFill>
                <a:latin typeface="Calibri"/>
                <a:ea typeface="Calibri"/>
                <a:cs typeface="Calibri"/>
                <a:sym typeface="Calibri"/>
              </a:rPr>
              <a:t>2023-1-EE01-KA220-ADU-000150753</a:t>
            </a:r>
            <a:endParaRPr sz="1400" b="0" i="0" u="none" strike="noStrike" cap="none">
              <a:solidFill>
                <a:schemeClr val="dk1"/>
              </a:solidFill>
              <a:latin typeface="Times New Roman"/>
              <a:ea typeface="Times New Roman"/>
              <a:cs typeface="Times New Roman"/>
              <a:sym typeface="Times New Roman"/>
            </a:endParaRPr>
          </a:p>
        </p:txBody>
      </p:sp>
      <p:sp>
        <p:nvSpPr>
          <p:cNvPr id="9"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0" name="9 - Εικόνα" descr="LT_Co-fundedbytheEU_RGB_POS.png"/>
          <p:cNvPicPr>
            <a:picLocks noChangeAspect="1"/>
          </p:cNvPicPr>
          <p:nvPr/>
        </p:nvPicPr>
        <p:blipFill>
          <a:blip r:embed="rId4"/>
          <a:stretch>
            <a:fillRect/>
          </a:stretch>
        </p:blipFill>
        <p:spPr>
          <a:xfrm>
            <a:off x="0" y="6229350"/>
            <a:ext cx="2628900" cy="628650"/>
          </a:xfrm>
          <a:prstGeom prst="rect">
            <a:avLst/>
          </a:prstGeom>
        </p:spPr>
      </p:pic>
      <p:pic>
        <p:nvPicPr>
          <p:cNvPr id="11" name="10 - Εικόνα" descr="cc-brand-1.png"/>
          <p:cNvPicPr>
            <a:picLocks noChangeAspect="1"/>
          </p:cNvPicPr>
          <p:nvPr/>
        </p:nvPicPr>
        <p:blipFill>
          <a:blip r:embed="rId5"/>
          <a:stretch>
            <a:fillRect/>
          </a:stretch>
        </p:blipFill>
        <p:spPr>
          <a:xfrm>
            <a:off x="10553700" y="6008759"/>
            <a:ext cx="1638300" cy="84924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g33d60cf5bb2_0_2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19" name="Google Shape;219;g33d60cf5bb2_0_21"/>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0" name="Google Shape;220;g33d60cf5bb2_0_21"/>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21" name="Google Shape;221;g33d60cf5bb2_0_21"/>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chemeClr val="dk1"/>
              </a:buClr>
              <a:buSzPts val="3600"/>
              <a:buFont typeface="Arial"/>
              <a:buNone/>
            </a:pPr>
            <a:r>
              <a:rPr lang="tr-TR" sz="3600" b="1" i="0" u="none" strike="noStrike" cap="none">
                <a:solidFill>
                  <a:schemeClr val="lt1"/>
                </a:solidFill>
                <a:latin typeface="Candara"/>
                <a:ea typeface="Candara"/>
                <a:cs typeface="Candara"/>
                <a:sym typeface="Candara"/>
              </a:rPr>
              <a:t>5 priedas – Atsiliepimų forma 2/2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22" name="Google Shape;222;g33d60cf5bb2_0_21"/>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23" name="Google Shape;223;g33d60cf5bb2_0_21"/>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rgbClr val="000000"/>
              </a:buClr>
              <a:buSzPts val="1800"/>
              <a:buFont typeface="Arial"/>
              <a:buNone/>
            </a:pPr>
            <a:r>
              <a:rPr lang="tr-TR" sz="1800" b="1" i="0" u="none" strike="noStrike" cap="none">
                <a:solidFill>
                  <a:schemeClr val="dk1"/>
                </a:solidFill>
                <a:latin typeface="Candara"/>
                <a:ea typeface="Candara"/>
                <a:cs typeface="Candara"/>
                <a:sym typeface="Candara"/>
              </a:rPr>
              <a:t>Refleksijos forma</a:t>
            </a:r>
            <a:endParaRPr sz="1800" b="1"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4. Ar buvo kažkas, kas jums atrodė sudėtinga?</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      Taip, buvo: _______________</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      Ne, man nieko nebuvo sudėtinga.</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5. Kaip vertintumėte šiandienos veiklą? (Apibraukite vieną variantą):</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Puikiai</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Gera</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Vidutiniška</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Ne taip gerai</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rgbClr val="000000"/>
              </a:buClr>
              <a:buSzPts val="1400"/>
              <a:buFont typeface="Arial"/>
              <a:buNone/>
            </a:pPr>
            <a:r>
              <a:rPr lang="tr-TR" sz="1400" b="0" i="0" u="none" strike="noStrike" cap="none">
                <a:solidFill>
                  <a:schemeClr val="dk1"/>
                </a:solidFill>
                <a:latin typeface="Candara"/>
                <a:ea typeface="Candara"/>
                <a:cs typeface="Candara"/>
                <a:sym typeface="Candara"/>
              </a:rPr>
              <a:t>6. Kaip pagerinti šią pamoką? Turite kokių nors pasiūlymų?</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rgbClr val="000000"/>
              </a:buClr>
              <a:buSzPts val="28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7">
          <a:extLst>
            <a:ext uri="{FF2B5EF4-FFF2-40B4-BE49-F238E27FC236}">
              <a16:creationId xmlns="" xmlns:a16="http://schemas.microsoft.com/office/drawing/2014/main" id="{9EA4C163-C377-5F3F-82D3-4A560710F417}"/>
            </a:ext>
          </a:extLst>
        </p:cNvPr>
        <p:cNvGrpSpPr/>
        <p:nvPr/>
      </p:nvGrpSpPr>
      <p:grpSpPr>
        <a:xfrm>
          <a:off x="0" y="0"/>
          <a:ext cx="0" cy="0"/>
          <a:chOff x="0" y="0"/>
          <a:chExt cx="0" cy="0"/>
        </a:xfrm>
      </p:grpSpPr>
      <p:pic>
        <p:nvPicPr>
          <p:cNvPr id="78" name="Google Shape;78;p5" descr="A logo with a tree in the middle&#10;&#10;Description automatically generated">
            <a:extLst>
              <a:ext uri="{FF2B5EF4-FFF2-40B4-BE49-F238E27FC236}">
                <a16:creationId xmlns="" xmlns:a16="http://schemas.microsoft.com/office/drawing/2014/main" id="{45074A1D-3119-10C1-BCB2-7F9F0E0F9826}"/>
              </a:ext>
            </a:extLst>
          </p:cNvPr>
          <p:cNvPicPr preferRelativeResize="0"/>
          <p:nvPr/>
        </p:nvPicPr>
        <p:blipFill rotWithShape="1">
          <a:blip r:embed="rId4">
            <a:alphaModFix/>
          </a:blip>
          <a:srcRect/>
          <a:stretch/>
        </p:blipFill>
        <p:spPr>
          <a:xfrm>
            <a:off x="5117361" y="401642"/>
            <a:ext cx="1614744" cy="1625941"/>
          </a:xfrm>
          <a:prstGeom prst="rect">
            <a:avLst/>
          </a:prstGeom>
          <a:noFill/>
          <a:ln>
            <a:noFill/>
          </a:ln>
        </p:spPr>
      </p:pic>
      <p:sp>
        <p:nvSpPr>
          <p:cNvPr id="79" name="Google Shape;79;p5">
            <a:extLst>
              <a:ext uri="{FF2B5EF4-FFF2-40B4-BE49-F238E27FC236}">
                <a16:creationId xmlns="" xmlns:a16="http://schemas.microsoft.com/office/drawing/2014/main" id="{BE77E335-EF72-CE4C-DC9F-3366EF8DE954}"/>
              </a:ext>
            </a:extLst>
          </p:cNvPr>
          <p:cNvSpPr txBox="1"/>
          <p:nvPr/>
        </p:nvSpPr>
        <p:spPr>
          <a:xfrm>
            <a:off x="0" y="2708872"/>
            <a:ext cx="12191999" cy="461624"/>
          </a:xfrm>
          <a:prstGeom prst="rect">
            <a:avLst/>
          </a:prstGeom>
          <a:solidFill>
            <a:srgbClr val="72BC59"/>
          </a:solidFill>
          <a:ln>
            <a:noFill/>
          </a:ln>
        </p:spPr>
        <p:txBody>
          <a:bodyPr spcFirstLastPara="1" wrap="square" lIns="91425" tIns="45700" rIns="91425" bIns="45700" anchor="t" anchorCtr="0">
            <a:spAutoFit/>
          </a:bodyPr>
          <a:lstStyle/>
          <a:p>
            <a:pPr algn="ctr"/>
            <a:r>
              <a:rPr lang="lt-LT" sz="2400" b="1" dirty="0" smtClean="0">
                <a:solidFill>
                  <a:schemeClr val="bg1"/>
                </a:solidFill>
                <a:latin typeface="Candara" pitchFamily="34" charset="0"/>
              </a:rPr>
              <a:t>Ačiū už jūsų dėmesį</a:t>
            </a:r>
          </a:p>
        </p:txBody>
      </p:sp>
      <p:sp>
        <p:nvSpPr>
          <p:cNvPr id="80" name="Google Shape;80;p5">
            <a:extLst>
              <a:ext uri="{FF2B5EF4-FFF2-40B4-BE49-F238E27FC236}">
                <a16:creationId xmlns="" xmlns:a16="http://schemas.microsoft.com/office/drawing/2014/main" id="{5BC8D6D7-24F3-A431-1DB9-07722AF93252}"/>
              </a:ext>
            </a:extLst>
          </p:cNvPr>
          <p:cNvSpPr txBox="1"/>
          <p:nvPr/>
        </p:nvSpPr>
        <p:spPr>
          <a:xfrm>
            <a:off x="3048000" y="2141384"/>
            <a:ext cx="6096000" cy="338514"/>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GB" sz="1600" b="1" i="0" u="none" strike="noStrike" cap="none" dirty="0">
                <a:solidFill>
                  <a:srgbClr val="7F7F7F"/>
                </a:solidFill>
                <a:latin typeface="Calibri"/>
                <a:ea typeface="Calibri"/>
                <a:cs typeface="Calibri"/>
                <a:sym typeface="Calibri"/>
              </a:rPr>
              <a:t>2023-1-EE01-KA220-ADU-000150753</a:t>
            </a:r>
            <a:endParaRPr sz="1400" b="0" i="0" u="none" strike="noStrike" cap="none" dirty="0">
              <a:solidFill>
                <a:schemeClr val="dk1"/>
              </a:solidFill>
              <a:latin typeface="Times New Roman"/>
              <a:ea typeface="Times New Roman"/>
              <a:cs typeface="Times New Roman"/>
              <a:sym typeface="Times New Roman"/>
            </a:endParaRPr>
          </a:p>
        </p:txBody>
      </p:sp>
      <p:pic>
        <p:nvPicPr>
          <p:cNvPr id="84" name="Google Shape;84;p5" descr="A logo of a person holding a pen&#10;&#10;Description automatically generated">
            <a:extLst>
              <a:ext uri="{FF2B5EF4-FFF2-40B4-BE49-F238E27FC236}">
                <a16:creationId xmlns="" xmlns:a16="http://schemas.microsoft.com/office/drawing/2014/main" id="{F9D1DA8D-D4C4-7907-0694-F8605C238371}"/>
              </a:ext>
            </a:extLst>
          </p:cNvPr>
          <p:cNvPicPr preferRelativeResize="0"/>
          <p:nvPr/>
        </p:nvPicPr>
        <p:blipFill rotWithShape="1">
          <a:blip r:embed="rId5">
            <a:alphaModFix/>
          </a:blip>
          <a:srcRect/>
          <a:stretch/>
        </p:blipFill>
        <p:spPr>
          <a:xfrm>
            <a:off x="506364" y="4406422"/>
            <a:ext cx="1018108" cy="1028604"/>
          </a:xfrm>
          <a:prstGeom prst="rect">
            <a:avLst/>
          </a:prstGeom>
          <a:noFill/>
          <a:ln>
            <a:noFill/>
          </a:ln>
        </p:spPr>
      </p:pic>
      <p:sp>
        <p:nvSpPr>
          <p:cNvPr id="2" name="Google Shape;80;p5">
            <a:extLst>
              <a:ext uri="{FF2B5EF4-FFF2-40B4-BE49-F238E27FC236}">
                <a16:creationId xmlns="" xmlns:a16="http://schemas.microsoft.com/office/drawing/2014/main" id="{60AE485B-6786-A879-4B54-0B8C00087AB2}"/>
              </a:ext>
            </a:extLst>
          </p:cNvPr>
          <p:cNvSpPr txBox="1"/>
          <p:nvPr/>
        </p:nvSpPr>
        <p:spPr>
          <a:xfrm>
            <a:off x="3218507" y="3480723"/>
            <a:ext cx="6096000" cy="523180"/>
          </a:xfrm>
          <a:prstGeom prst="rect">
            <a:avLst/>
          </a:prstGeom>
          <a:noFill/>
          <a:ln>
            <a:noFill/>
          </a:ln>
        </p:spPr>
        <p:txBody>
          <a:bodyPr spcFirstLastPara="1" wrap="square" lIns="91425" tIns="45700" rIns="91425" bIns="45700" anchor="t" anchorCtr="0">
            <a:spAutoFit/>
          </a:bodyPr>
          <a:lstStyle/>
          <a:p>
            <a:pPr algn="ctr">
              <a:buSzPts val="1600"/>
            </a:pPr>
            <a:r>
              <a:rPr lang="en-US" sz="2800" b="1" dirty="0" err="1" smtClean="0">
                <a:solidFill>
                  <a:schemeClr val="bg1">
                    <a:lumMod val="50000"/>
                  </a:schemeClr>
                </a:solidFill>
                <a:latin typeface="Candara" pitchFamily="34" charset="0"/>
              </a:rPr>
              <a:t>Partneriai</a:t>
            </a:r>
            <a:r>
              <a:rPr lang="en-GB" sz="2800" b="1" i="0" u="none" strike="noStrike" cap="none" dirty="0" smtClean="0">
                <a:solidFill>
                  <a:schemeClr val="bg1">
                    <a:lumMod val="50000"/>
                  </a:schemeClr>
                </a:solidFill>
                <a:latin typeface="Candara" pitchFamily="34" charset="0"/>
                <a:ea typeface="Calibri"/>
                <a:cs typeface="Calibri"/>
                <a:sym typeface="Calibri"/>
              </a:rPr>
              <a:t> </a:t>
            </a:r>
            <a:endParaRPr sz="2800" b="0" i="0" u="none" strike="noStrike" cap="none" dirty="0">
              <a:solidFill>
                <a:schemeClr val="bg1">
                  <a:lumMod val="50000"/>
                </a:schemeClr>
              </a:solidFill>
              <a:latin typeface="Candara" pitchFamily="34" charset="0"/>
              <a:ea typeface="Times New Roman"/>
              <a:cs typeface="Times New Roman"/>
              <a:sym typeface="Times New Roman"/>
            </a:endParaRPr>
          </a:p>
        </p:txBody>
      </p:sp>
      <p:pic>
        <p:nvPicPr>
          <p:cNvPr id="1026" name="Picture 2" descr="A green text on a black background&#10;&#10;Description automatically generated">
            <a:extLst>
              <a:ext uri="{FF2B5EF4-FFF2-40B4-BE49-F238E27FC236}">
                <a16:creationId xmlns="" xmlns:a16="http://schemas.microsoft.com/office/drawing/2014/main" id="{3B45D439-3297-79AA-CACA-7096D6D590B0}"/>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1962338" y="4752724"/>
            <a:ext cx="1676400" cy="400050"/>
          </a:xfrm>
          <a:prstGeom prst="rect">
            <a:avLst/>
          </a:prstGeom>
          <a:noFill/>
          <a:extLst>
            <a:ext uri="{909E8E84-426E-40DD-AFC4-6F175D3DCCD1}">
              <a14:hiddenFill xmlns="" xmlns:a14="http://schemas.microsoft.com/office/drawing/2010/main">
                <a:solidFill>
                  <a:srgbClr val="FFFFFF"/>
                </a:solidFill>
              </a14:hiddenFill>
            </a:ext>
          </a:extLst>
        </p:spPr>
      </p:pic>
      <p:pic>
        <p:nvPicPr>
          <p:cNvPr id="1028" name="Picture 4">
            <a:extLst>
              <a:ext uri="{FF2B5EF4-FFF2-40B4-BE49-F238E27FC236}">
                <a16:creationId xmlns="" xmlns:a16="http://schemas.microsoft.com/office/drawing/2014/main" id="{CEACFF9F-2E19-236D-B5DE-BA61F8D477D4}"/>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969614" y="4704157"/>
            <a:ext cx="866775" cy="5429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A red bird on a green leaf&#10;&#10;Description automatically generated">
            <a:extLst>
              <a:ext uri="{FF2B5EF4-FFF2-40B4-BE49-F238E27FC236}">
                <a16:creationId xmlns="" xmlns:a16="http://schemas.microsoft.com/office/drawing/2014/main" id="{64376610-9F6A-7D97-9F5A-E9A5DBD20FBE}"/>
              </a:ext>
            </a:extLst>
          </p:cNvPr>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167265" y="4723206"/>
            <a:ext cx="971550" cy="5048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2" name="Picture 8" descr="Icon&#10;&#10;Description automatically generated">
            <a:extLst>
              <a:ext uri="{FF2B5EF4-FFF2-40B4-BE49-F238E27FC236}">
                <a16:creationId xmlns="" xmlns:a16="http://schemas.microsoft.com/office/drawing/2014/main" id="{787E2769-AEC9-4756-9372-748CDF945564}"/>
              </a:ext>
            </a:extLst>
          </p:cNvPr>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6535659" y="4630211"/>
            <a:ext cx="1257300" cy="581025"/>
          </a:xfrm>
          <a:prstGeom prst="rect">
            <a:avLst/>
          </a:prstGeom>
          <a:noFill/>
          <a:extLst>
            <a:ext uri="{909E8E84-426E-40DD-AFC4-6F175D3DCCD1}">
              <a14:hiddenFill xmlns="" xmlns:a14="http://schemas.microsoft.com/office/drawing/2010/main">
                <a:solidFill>
                  <a:srgbClr val="FFFFFF"/>
                </a:solidFill>
              </a14:hiddenFill>
            </a:ext>
          </a:extLst>
        </p:spPr>
      </p:pic>
      <p:pic>
        <p:nvPicPr>
          <p:cNvPr id="1034" name="Picture 10" descr="A building with red lights&#10;&#10;Description automatically generated">
            <a:extLst>
              <a:ext uri="{FF2B5EF4-FFF2-40B4-BE49-F238E27FC236}">
                <a16:creationId xmlns="" xmlns:a16="http://schemas.microsoft.com/office/drawing/2014/main" id="{31B41789-03F6-70DF-6C37-3B809119B07B}"/>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8328717" y="4619374"/>
            <a:ext cx="771525" cy="533400"/>
          </a:xfrm>
          <a:prstGeom prst="rect">
            <a:avLst/>
          </a:prstGeom>
          <a:noFill/>
          <a:extLst>
            <a:ext uri="{909E8E84-426E-40DD-AFC4-6F175D3DCCD1}">
              <a14:hiddenFill xmlns="" xmlns:a14="http://schemas.microsoft.com/office/drawing/2010/main">
                <a:solidFill>
                  <a:srgbClr val="FFFFFF"/>
                </a:solidFill>
              </a14:hiddenFill>
            </a:ext>
          </a:extLst>
        </p:spPr>
      </p:pic>
      <p:pic>
        <p:nvPicPr>
          <p:cNvPr id="1036" name="Picture 12" descr="A blue and black logo&#10;&#10;Description automatically generated">
            <a:extLst>
              <a:ext uri="{FF2B5EF4-FFF2-40B4-BE49-F238E27FC236}">
                <a16:creationId xmlns="" xmlns:a16="http://schemas.microsoft.com/office/drawing/2014/main" id="{C9B3BA7D-83AB-3CA7-81BA-35DE5F9EB790}"/>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803732" y="4843604"/>
            <a:ext cx="1881904" cy="309170"/>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Google Shape;87;p1">
            <a:extLst>
              <a:ext uri="{FF2B5EF4-FFF2-40B4-BE49-F238E27FC236}">
                <a16:creationId xmlns="" xmlns:a16="http://schemas.microsoft.com/office/drawing/2014/main" id="{9FFF2E58-2E28-BE29-B86E-1A0B409A2824}"/>
              </a:ext>
            </a:extLst>
          </p:cNvPr>
          <p:cNvSpPr txBox="1"/>
          <p:nvPr/>
        </p:nvSpPr>
        <p:spPr>
          <a:xfrm>
            <a:off x="2667000" y="6257876"/>
            <a:ext cx="7781925" cy="646290"/>
          </a:xfrm>
          <a:prstGeom prst="rect">
            <a:avLst/>
          </a:prstGeom>
          <a:noFill/>
          <a:ln>
            <a:noFill/>
          </a:ln>
        </p:spPr>
        <p:txBody>
          <a:bodyPr spcFirstLastPara="1" wrap="square" lIns="91425" tIns="45700" rIns="91425" bIns="45700" anchor="t" anchorCtr="0">
            <a:spAutoFit/>
          </a:bodyPr>
          <a:lstStyle/>
          <a:p>
            <a:pPr lvl="0" algn="just">
              <a:buSzPts val="1050"/>
            </a:pPr>
            <a:r>
              <a:rPr lang="lt-LT" sz="1200" i="1" dirty="0" smtClean="0">
                <a:solidFill>
                  <a:schemeClr val="tx1"/>
                </a:solidFill>
                <a:latin typeface="Calibri" panose="020F0502020204030204" pitchFamily="34" charset="0"/>
              </a:rPr>
              <a:t>Finansuoja Europos Sąjunga. Taiau išreikštos nuomonės ir požiūriai yra tik autoriaus (-ių) nuomonės ir požiūriai, kurie nebūtinai atspindi Europos Sąjungos ar Estijos nacionalinės agentūros nuomonę. Nei Europos Sąjunga, nei finansavimą skirianti institucija negali būti laikomos atsakingomis už juos.</a:t>
            </a:r>
            <a:endParaRPr lang="lt-LT" sz="1200" i="1" dirty="0">
              <a:solidFill>
                <a:schemeClr val="tx1"/>
              </a:solidFill>
              <a:latin typeface="Calibri" panose="020F0502020204030204" pitchFamily="34" charset="0"/>
            </a:endParaRPr>
          </a:p>
        </p:txBody>
      </p:sp>
      <p:pic>
        <p:nvPicPr>
          <p:cNvPr id="17" name="16 - Εικόνα" descr="LT_Co-fundedbytheEU_RGB_POS.png"/>
          <p:cNvPicPr>
            <a:picLocks noChangeAspect="1"/>
          </p:cNvPicPr>
          <p:nvPr/>
        </p:nvPicPr>
        <p:blipFill>
          <a:blip r:embed="rId12"/>
          <a:stretch>
            <a:fillRect/>
          </a:stretch>
        </p:blipFill>
        <p:spPr>
          <a:xfrm>
            <a:off x="0" y="6229350"/>
            <a:ext cx="2628900" cy="628650"/>
          </a:xfrm>
          <a:prstGeom prst="rect">
            <a:avLst/>
          </a:prstGeom>
        </p:spPr>
      </p:pic>
      <p:pic>
        <p:nvPicPr>
          <p:cNvPr id="18" name="17 - Εικόνα" descr="cc-brand-1.png"/>
          <p:cNvPicPr>
            <a:picLocks noChangeAspect="1"/>
          </p:cNvPicPr>
          <p:nvPr/>
        </p:nvPicPr>
        <p:blipFill>
          <a:blip r:embed="rId13"/>
          <a:stretch>
            <a:fillRect/>
          </a:stretch>
        </p:blipFill>
        <p:spPr>
          <a:xfrm>
            <a:off x="10553700" y="6008759"/>
            <a:ext cx="1638300" cy="849241"/>
          </a:xfrm>
          <a:prstGeom prst="rect">
            <a:avLst/>
          </a:prstGeom>
        </p:spPr>
      </p:pic>
    </p:spTree>
    <p:custDataLst>
      <p:tags r:id="rId1"/>
    </p:custDataLst>
    <p:extLst>
      <p:ext uri="{BB962C8B-B14F-4D97-AF65-F5344CB8AC3E}">
        <p14:creationId xmlns="" xmlns:p14="http://schemas.microsoft.com/office/powerpoint/2010/main" val="1229119951"/>
      </p:ext>
    </p:extLst>
  </p:cSld>
  <p:clrMapOvr>
    <a:masterClrMapping/>
  </p:clrMapOvr>
  <mc:AlternateContent xmlns:mc="http://schemas.openxmlformats.org/markup-compatibility/2006">
    <mc:Choice xmlns="" xmlns:p14="http://schemas.microsoft.com/office/powerpoint/2010/main" Requires="p14">
      <p:transition spd="slow" p14:dur="3400" advClick="0" advTm="2000">
        <p14:reveal/>
      </p:transition>
    </mc:Choice>
    <mc:Fallback>
      <p:transition spd="slow" advClick="0" advTm="2000">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pic>
        <p:nvPicPr>
          <p:cNvPr id="95" name="Google Shape;95;p2" descr="A logo with a tree in the middle&#10;&#10;Description automatically generated"/>
          <p:cNvPicPr preferRelativeResize="0"/>
          <p:nvPr/>
        </p:nvPicPr>
        <p:blipFill rotWithShape="1">
          <a:blip r:embed="rId3">
            <a:alphaModFix/>
          </a:blip>
          <a:srcRect/>
          <a:stretch/>
        </p:blipFill>
        <p:spPr>
          <a:xfrm>
            <a:off x="105509" y="6258460"/>
            <a:ext cx="509952" cy="509952"/>
          </a:xfrm>
          <a:prstGeom prst="rect">
            <a:avLst/>
          </a:prstGeom>
          <a:noFill/>
          <a:ln>
            <a:noFill/>
          </a:ln>
        </p:spPr>
      </p:pic>
      <p:sp>
        <p:nvSpPr>
          <p:cNvPr id="96" name="Google Shape;96;p2"/>
          <p:cNvSpPr/>
          <p:nvPr/>
        </p:nvSpPr>
        <p:spPr>
          <a:xfrm>
            <a:off x="738554" y="1590682"/>
            <a:ext cx="10876084" cy="2858225"/>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97" name="Google Shape;97;p2"/>
          <p:cNvSpPr txBox="1"/>
          <p:nvPr/>
        </p:nvSpPr>
        <p:spPr>
          <a:xfrm>
            <a:off x="-79131" y="2074783"/>
            <a:ext cx="12192000" cy="163117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1200"/>
              </a:spcBef>
              <a:spcAft>
                <a:spcPts val="0"/>
              </a:spcAft>
              <a:buClr>
                <a:srgbClr val="000000"/>
              </a:buClr>
              <a:buSzPts val="4400"/>
              <a:buFont typeface="Arial"/>
              <a:buNone/>
            </a:pPr>
            <a:endParaRPr sz="4400" b="1" i="0" u="none" strike="noStrike" cap="none">
              <a:solidFill>
                <a:srgbClr val="FFFFFF"/>
              </a:solidFill>
              <a:latin typeface="Candara"/>
              <a:ea typeface="Candara"/>
              <a:cs typeface="Candara"/>
              <a:sym typeface="Candara"/>
            </a:endParaRPr>
          </a:p>
          <a:p>
            <a:pPr marL="0" marR="0" lvl="0" indent="0" algn="ctr" rtl="0">
              <a:lnSpc>
                <a:spcPct val="100000"/>
              </a:lnSpc>
              <a:spcBef>
                <a:spcPts val="1200"/>
              </a:spcBef>
              <a:spcAft>
                <a:spcPts val="0"/>
              </a:spcAft>
              <a:buClr>
                <a:srgbClr val="000000"/>
              </a:buClr>
              <a:buSzPts val="3600"/>
              <a:buFont typeface="Arial"/>
              <a:buNone/>
            </a:pPr>
            <a:r>
              <a:rPr lang="tr-TR" sz="3600" b="1" i="0" u="none" strike="noStrike" cap="none">
                <a:solidFill>
                  <a:srgbClr val="FFFFFF"/>
                </a:solidFill>
                <a:latin typeface="Candara"/>
                <a:ea typeface="Candara"/>
                <a:cs typeface="Candara"/>
                <a:sym typeface="Candara"/>
              </a:rPr>
              <a:t>2 PAMOKA: Gamtinis paveldas ir TVARUMAS</a:t>
            </a:r>
            <a:endParaRPr sz="3600" b="0" i="0" u="none" strike="noStrike" cap="none">
              <a:solidFill>
                <a:schemeClr val="dk1"/>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2" name="Google Shape;152;p8"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53" name="Google Shape;153;p8"/>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4" name="Google Shape;154;p8"/>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55" name="Google Shape;155;p8"/>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Interaktyvi veikla 1/3</a:t>
            </a:r>
            <a:endParaRPr sz="2400" b="0" i="0" u="none" strike="noStrike" cap="none">
              <a:solidFill>
                <a:schemeClr val="dk1"/>
              </a:solidFill>
              <a:latin typeface="Times New Roman"/>
              <a:ea typeface="Times New Roman"/>
              <a:cs typeface="Times New Roman"/>
              <a:sym typeface="Times New Roman"/>
            </a:endParaRPr>
          </a:p>
        </p:txBody>
      </p:sp>
      <p:sp>
        <p:nvSpPr>
          <p:cNvPr id="156" name="Google Shape;156;p8"/>
          <p:cNvSpPr txBox="1"/>
          <p:nvPr/>
        </p:nvSpPr>
        <p:spPr>
          <a:xfrm>
            <a:off x="449331" y="808892"/>
            <a:ext cx="10012500" cy="67263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Tikslas:</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Šios veiklos tikslas – suteikti mokiniams gilesnį supratimą apie gamtos paveldą, jo svarbą ir grėsmes, su kuriomis jis susiduria. Be to, skatinti mokinius analizuoti sudėtingas aplinkos problemas, vertinti galimus sprendimus ir siūlyti novatoriškas išsaugojimo strategijas. Be to, mokiniai gali dirbti komandose, dalytis idėjomis ir bendradarbiauti kurdami sprendimus realioms problemoms spręsti, taip pat aiškiai ir įtikinamai pristatyti savo išvadas ir idėjas įvairiomis priemonėmis. Taikydami projektinį mokymosi metodą, mokiniai įgyja praktinės patirties, ugdo būtinus įgūdžius ir prisideda prie mūsų planetos gamtos paveldo apsaugos.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Reikalingos medžiagos: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Spausdinti informaciniai lapeliai su informacija apie įvairias kultūros ir gamtos paveldo vietas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Žymekliai, spalvoti pieštukai, klijai, žirklės</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Spausdinti arba skaitmeniniai kultūros ir gamtos paveldo objektų vaizdai</a:t>
            </a: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0" i="0" u="none" strike="noStrike" cap="none">
                <a:solidFill>
                  <a:srgbClr val="000000"/>
                </a:solidFill>
                <a:latin typeface="Candara"/>
                <a:ea typeface="Candara"/>
                <a:cs typeface="Candara"/>
                <a:sym typeface="Candara"/>
              </a:rPr>
              <a:t>- Projektorius</a:t>
            </a:r>
            <a:endParaRPr sz="1400" b="0" i="0" u="none" strike="noStrike" cap="none">
              <a:solidFill>
                <a:srgbClr val="000000"/>
              </a:solidFill>
              <a:latin typeface="Arial"/>
              <a:ea typeface="Arial"/>
              <a:cs typeface="Arial"/>
              <a:sym typeface="Arial"/>
            </a:endParaRPr>
          </a:p>
          <a:p>
            <a:pPr marL="285750" marR="0" lvl="0" indent="-184150" algn="l" rtl="0">
              <a:lnSpc>
                <a:spcPct val="100000"/>
              </a:lnSpc>
              <a:spcBef>
                <a:spcPts val="600"/>
              </a:spcBef>
              <a:spcAft>
                <a:spcPts val="0"/>
              </a:spcAft>
              <a:buClr>
                <a:schemeClr val="dk1"/>
              </a:buClr>
              <a:buSzPts val="1600"/>
              <a:buFont typeface="Calibri"/>
              <a:buNone/>
            </a:pPr>
            <a:endParaRPr sz="1600" b="0" i="0" u="none" strike="noStrike" cap="none">
              <a:solidFill>
                <a:srgbClr val="000000"/>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Procedūra: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Candara"/>
              <a:buNone/>
            </a:pPr>
            <a:r>
              <a:rPr lang="tr-TR" sz="1600" b="0" i="0" u="none" strike="noStrike" cap="none">
                <a:solidFill>
                  <a:schemeClr val="dk1"/>
                </a:solidFill>
                <a:latin typeface="Candara"/>
                <a:ea typeface="Candara"/>
                <a:cs typeface="Candara"/>
                <a:sym typeface="Candara"/>
              </a:rPr>
              <a:t>Pradėkite pamoką aptardami gamtos paveldo sąvoką ir jo sudedamąsias dalis (biologinę įvairovę, geologines formacijas, kultūrinius kraštovaizdžius). Tada pabrėžkite gamtos paveldo išsaugojimo svarbą ateities kartoms. Pristatykite tvaraus elgesio idėją ir jos vaidmenį gamtos paveldo apsaugoje.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600"/>
              </a:spcBef>
              <a:spcAft>
                <a:spcPts val="0"/>
              </a:spcAft>
              <a:buClr>
                <a:schemeClr val="dk1"/>
              </a:buClr>
              <a:buSzPts val="1600"/>
              <a:buFont typeface="Calibri"/>
              <a:buNone/>
            </a:pPr>
            <a:endParaRPr sz="16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400"/>
              <a:buFont typeface="Arial"/>
              <a:buNone/>
            </a:pPr>
            <a:endParaRPr sz="1400" b="0" i="0" u="none" strike="noStrike" cap="none">
              <a:solidFill>
                <a:srgbClr val="212121"/>
              </a:solidFill>
              <a:latin typeface="Inter"/>
              <a:ea typeface="Inter"/>
              <a:cs typeface="Inter"/>
              <a:sym typeface="Inter"/>
            </a:endParaRPr>
          </a:p>
          <a:p>
            <a:pPr marL="0" marR="0" lvl="0" indent="0" algn="just" rtl="0">
              <a:lnSpc>
                <a:spcPct val="100000"/>
              </a:lnSpc>
              <a:spcBef>
                <a:spcPts val="600"/>
              </a:spcBef>
              <a:spcAft>
                <a:spcPts val="0"/>
              </a:spcAft>
              <a:buClr>
                <a:srgbClr val="000000"/>
              </a:buClr>
              <a:buSzPts val="1300"/>
              <a:buFont typeface="Arial"/>
              <a:buNone/>
            </a:pPr>
            <a:endParaRPr sz="1300" b="0" i="0" u="none" strike="noStrike" cap="none">
              <a:solidFill>
                <a:schemeClr val="dk1"/>
              </a:solidFill>
              <a:latin typeface="Candara"/>
              <a:ea typeface="Candara"/>
              <a:cs typeface="Candara"/>
              <a:sym typeface="Candar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9"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62" name="Google Shape;162;p9"/>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3" name="Google Shape;163;p9"/>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64" name="Google Shape;164;p9"/>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Interaktyvi veikla 2/3</a:t>
            </a:r>
            <a:endParaRPr sz="2400" b="0" i="0" u="none" strike="noStrike" cap="none">
              <a:solidFill>
                <a:schemeClr val="dk1"/>
              </a:solidFill>
              <a:latin typeface="Times New Roman"/>
              <a:ea typeface="Times New Roman"/>
              <a:cs typeface="Times New Roman"/>
              <a:sym typeface="Times New Roman"/>
            </a:endParaRPr>
          </a:p>
        </p:txBody>
      </p:sp>
      <p:sp>
        <p:nvSpPr>
          <p:cNvPr id="165" name="Google Shape;165;p9"/>
          <p:cNvSpPr txBox="1"/>
          <p:nvPr/>
        </p:nvSpPr>
        <p:spPr>
          <a:xfrm>
            <a:off x="106622" y="979960"/>
            <a:ext cx="10697771" cy="6032421"/>
          </a:xfrm>
          <a:prstGeom prst="rect">
            <a:avLst/>
          </a:prstGeom>
          <a:noFill/>
          <a:ln>
            <a:noFill/>
          </a:ln>
        </p:spPr>
        <p:txBody>
          <a:bodyPr spcFirstLastPara="1" wrap="square" lIns="91425" tIns="45700" rIns="91425" bIns="45700" anchor="t" anchorCtr="0">
            <a:spAutoFit/>
          </a:bodyPr>
          <a:lstStyle/>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Būtų naudinga paskatinti mokinius apmąstyti rūšių nykimo etines pasekmes, atsižvelgiant ne tik į poveikį gyvūnams, bet ir visai ekosistemai bei žmonių visuomenei. Rekomenduojama dalytis rezultatais su klase, kad būtų lengviau pristatyti įvairias perspektyvas šiuo klausimu.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Mokiniai atliks išsamų tyrimą apie tam tikrą nykstančią rūšį, išnagrinėdami jos būklę, veiksnius, keliančius grėsmę jos išlikimui, ir priemones, kurių imtasi ją apsaugoti. Tyrimo užduotis turi būti atlikta per 60 minučių. Mokiniai turi atlikti tyrimą apie konkrečią rūšį: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1 grupė: nykstančios rūšys</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2 grupė: kritiškai nykstančios rūšys</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3 grupė: pažeidžiamos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4 grupė: beveik nykstančios rūšys.</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Kiekviena grupė turi pasirinkti vieną iš šių gyvūnų ir parengti infografiką. Infografikoje turi būti pateikti atsakymai į šiuos klausimus ir trumpa informacija apie gyvūną.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Kokie yra pagrindiniai veiksniai, dėl kurių rūšis tapo nykstančia? Taip pat svarbu</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apsvarstyti rūšies vaidmenį ekosistemoje ir įvertinti jos išnykimo reikšmę.</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Kokios apsaugos iniciatyvos šiuo metu yra įgyvendinamos ir kokios priemonės yra taikomos rūšiai apsaugoti, pavyzdžiui, saugomų teritorijų paskyrimas, brakonieriavimo draudimo įstatymų priėmimas ir veisimo programų įgyvendinimas?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r>
              <a:rPr lang="tr-TR" sz="1600" b="0" i="0" u="none" strike="noStrike" cap="none">
                <a:solidFill>
                  <a:srgbClr val="262626"/>
                </a:solidFill>
                <a:latin typeface="Candara"/>
                <a:ea typeface="Candara"/>
                <a:cs typeface="Candara"/>
                <a:sym typeface="Candara"/>
              </a:rPr>
              <a:t>	- Kokios tvarios praktikos galėtų būti taikomos siekiant užtikrinti ilgalaikę rūšies apsaugą?</a:t>
            </a:r>
            <a:endParaRPr sz="1600" b="0" i="0" u="none" strike="noStrike" cap="none">
              <a:solidFill>
                <a:srgbClr val="262626"/>
              </a:solidFill>
              <a:latin typeface="Candara"/>
              <a:ea typeface="Candara"/>
              <a:cs typeface="Candara"/>
              <a:sym typeface="Candara"/>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0" name="Google Shape;170;p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71" name="Google Shape;171;p10"/>
          <p:cNvSpPr/>
          <p:nvPr/>
        </p:nvSpPr>
        <p:spPr>
          <a:xfrm>
            <a:off x="360486" y="-1"/>
            <a:ext cx="10698811" cy="808893"/>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2" name="Google Shape;172;p10"/>
          <p:cNvSpPr/>
          <p:nvPr/>
        </p:nvSpPr>
        <p:spPr>
          <a:xfrm>
            <a:off x="0" y="1"/>
            <a:ext cx="10911016" cy="808892"/>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73" name="Google Shape;173;p10"/>
          <p:cNvSpPr txBox="1"/>
          <p:nvPr/>
        </p:nvSpPr>
        <p:spPr>
          <a:xfrm>
            <a:off x="-148281" y="89587"/>
            <a:ext cx="10911016" cy="461665"/>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2400"/>
              <a:buFont typeface="Arial"/>
              <a:buNone/>
            </a:pPr>
            <a:r>
              <a:rPr lang="tr-TR" sz="2400" b="1" i="0" u="none" strike="noStrike" cap="none">
                <a:solidFill>
                  <a:srgbClr val="FFFFFF"/>
                </a:solidFill>
                <a:latin typeface="Candara"/>
                <a:ea typeface="Candara"/>
                <a:cs typeface="Candara"/>
                <a:sym typeface="Candara"/>
              </a:rPr>
              <a:t>Interaktyvi veikla 3/3</a:t>
            </a:r>
            <a:endParaRPr sz="2400" b="0" i="0" u="none" strike="noStrike" cap="none">
              <a:solidFill>
                <a:schemeClr val="dk1"/>
              </a:solidFill>
              <a:latin typeface="Times New Roman"/>
              <a:ea typeface="Times New Roman"/>
              <a:cs typeface="Times New Roman"/>
              <a:sym typeface="Times New Roman"/>
            </a:endParaRPr>
          </a:p>
        </p:txBody>
      </p:sp>
      <p:sp>
        <p:nvSpPr>
          <p:cNvPr id="174" name="Google Shape;174;p10"/>
          <p:cNvSpPr txBox="1"/>
          <p:nvPr/>
        </p:nvSpPr>
        <p:spPr>
          <a:xfrm>
            <a:off x="-41659" y="1006597"/>
            <a:ext cx="10697771" cy="4555093"/>
          </a:xfrm>
          <a:prstGeom prst="rect">
            <a:avLst/>
          </a:prstGeom>
          <a:noFill/>
          <a:ln>
            <a:noFill/>
          </a:ln>
        </p:spPr>
        <p:txBody>
          <a:bodyPr spcFirstLastPara="1" wrap="square" lIns="91425" tIns="45700" rIns="91425" bIns="45700" anchor="t" anchorCtr="0">
            <a:spAutoFit/>
          </a:bodyPr>
          <a:lstStyle/>
          <a:p>
            <a:pPr marL="1200150" marR="0" lvl="2"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Kokios yra pagrindinės jų nykimo priežastys? Tai gali būti buveinių nykimas, brakonieriavimas ir klimato kaita. Kokį vaidmenį šie gyvūnai atlieka savo ekosistemose? Kokios priemonės yra taikomos siekiant užtikrinti jų apsaugą? </a:t>
            </a:r>
            <a:endParaRPr sz="1400" b="0" i="0" u="none" strike="noStrike" cap="none">
              <a:solidFill>
                <a:srgbClr val="000000"/>
              </a:solidFill>
              <a:latin typeface="Arial"/>
              <a:ea typeface="Arial"/>
              <a:cs typeface="Arial"/>
              <a:sym typeface="Arial"/>
            </a:endParaRPr>
          </a:p>
          <a:p>
            <a:pPr marL="1200150" marR="0" lvl="2"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Kokias priemones žmonės gali imtis, kad suteiktų pagalbą, įskaitant išsaugojimo pastangas ir tvarių gyvenimo būdų įgyvendinimą? Rekomenduojama, kad mokiniai naudotų patikimus internetinius išteklius, knygas ir vaizdo įrašus, kad surinktų informaciją. </a:t>
            </a:r>
            <a:endParaRPr sz="1400" b="0" i="0" u="none" strike="noStrike" cap="none">
              <a:solidFill>
                <a:srgbClr val="000000"/>
              </a:solidFill>
              <a:latin typeface="Arial"/>
              <a:ea typeface="Arial"/>
              <a:cs typeface="Arial"/>
              <a:sym typeface="Arial"/>
            </a:endParaRPr>
          </a:p>
          <a:p>
            <a:pPr marL="457200" marR="0" lvl="1" indent="0" algn="just" rtl="0">
              <a:lnSpc>
                <a:spcPct val="100000"/>
              </a:lnSpc>
              <a:spcBef>
                <a:spcPts val="0"/>
              </a:spcBef>
              <a:spcAft>
                <a:spcPts val="0"/>
              </a:spcAft>
              <a:buClr>
                <a:srgbClr val="000000"/>
              </a:buClr>
              <a:buSzPts val="1600"/>
              <a:buFont typeface="Arial"/>
              <a:buNone/>
            </a:pPr>
            <a:endParaRPr sz="1600" b="0" i="0" u="none" strike="noStrike" cap="none">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Grupės tada susistemins savo išvadas ir pradės ruošti pristatymą. Tai gali apimti atitinkamų rūšių vaizdinį pateikimą, pvz., piešinį, skaitmeninį vaizdą ar infografiką, kartu su trumpu gyvūno vaidmens ekosistemoje aprašymu. </a:t>
            </a:r>
            <a:endParaRPr sz="1400" b="0" i="0" u="none" strike="noStrike" cap="none">
              <a:solidFill>
                <a:srgbClr val="000000"/>
              </a:solidFill>
              <a:latin typeface="Arial"/>
              <a:ea typeface="Arial"/>
              <a:cs typeface="Arial"/>
              <a:sym typeface="Arial"/>
            </a:endParaRPr>
          </a:p>
          <a:p>
            <a:pPr marL="742950" marR="0" lvl="1" indent="-184150" algn="just" rtl="0">
              <a:lnSpc>
                <a:spcPct val="100000"/>
              </a:lnSpc>
              <a:spcBef>
                <a:spcPts val="0"/>
              </a:spcBef>
              <a:spcAft>
                <a:spcPts val="0"/>
              </a:spcAft>
              <a:buClr>
                <a:schemeClr val="dk1"/>
              </a:buClr>
              <a:buSzPts val="1600"/>
              <a:buFont typeface="Calibri"/>
              <a:buNone/>
            </a:pPr>
            <a:endParaRPr sz="1600" b="0" i="0" u="none" strike="noStrike" cap="none">
              <a:solidFill>
                <a:srgbClr val="262626"/>
              </a:solidFill>
              <a:latin typeface="Candara"/>
              <a:ea typeface="Candara"/>
              <a:cs typeface="Candara"/>
              <a:sym typeface="Candara"/>
            </a:endParaRPr>
          </a:p>
          <a:p>
            <a:pPr marL="742950" marR="0" lvl="1" indent="-285750" algn="just" rtl="0">
              <a:lnSpc>
                <a:spcPct val="100000"/>
              </a:lnSpc>
              <a:spcBef>
                <a:spcPts val="0"/>
              </a:spcBef>
              <a:spcAft>
                <a:spcPts val="0"/>
              </a:spcAft>
              <a:buClr>
                <a:srgbClr val="262626"/>
              </a:buClr>
              <a:buSzPts val="1600"/>
              <a:buFont typeface="Candara"/>
              <a:buChar char="-"/>
            </a:pPr>
            <a:r>
              <a:rPr lang="tr-TR" sz="1600" b="0" i="0" u="none" strike="noStrike" cap="none">
                <a:solidFill>
                  <a:srgbClr val="262626"/>
                </a:solidFill>
                <a:latin typeface="Candara"/>
                <a:ea typeface="Candara"/>
                <a:cs typeface="Candara"/>
                <a:sym typeface="Candara"/>
              </a:rPr>
              <a:t>Po to vyks penkiolikos minučių diskusija apie tvarumą. Reikėtų pristatyti tvarumo sąvoką, apibrėžiamą kaip dabartinių poreikių tenkinimą nepažeidžiant ateities kartų gebėjimo tenkinti savo poreikius. Diskusijoje turėtų būti aptariami būdai, kaip tvarūs veiksmai, įskaitant, bet neapsiribojant anglies dioksido išmetimo mažinimu, buveinių apsauga ir tvaria žemės ūkio veikla, gali prisidėti prie nykstančių rūšių apsaugos. Mokiniai turėtų būti skatinami apmąstyti savo veiksmų poveikį biologinei įvairovei, ypač atsižvelgiant į šias sritis: atliekas, energijos suvartojimą ir plastikų naudojimą.</a:t>
            </a:r>
            <a:endParaRPr sz="1600" b="0" i="0" u="none" strike="noStrike" cap="none">
              <a:solidFill>
                <a:srgbClr val="262626"/>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ndara"/>
              <a:ea typeface="Candara"/>
              <a:cs typeface="Candara"/>
              <a:sym typeface="Candar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1"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0" name="Google Shape;180;p11"/>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1" name="Google Shape;181;p11"/>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82" name="Google Shape;182;p11"/>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Diskusija ir apmąstymai 1/2</a:t>
            </a:r>
            <a:endParaRPr sz="3600" b="0" i="0" u="none" strike="noStrike" cap="none">
              <a:solidFill>
                <a:schemeClr val="lt1"/>
              </a:solidFill>
              <a:latin typeface="Candara"/>
              <a:ea typeface="Candara"/>
              <a:cs typeface="Candara"/>
              <a:sym typeface="Candara"/>
            </a:endParaRPr>
          </a:p>
        </p:txBody>
      </p:sp>
      <p:sp>
        <p:nvSpPr>
          <p:cNvPr id="183" name="Google Shape;183;p11"/>
          <p:cNvSpPr txBox="1"/>
          <p:nvPr/>
        </p:nvSpPr>
        <p:spPr>
          <a:xfrm>
            <a:off x="567522" y="896293"/>
            <a:ext cx="10284600" cy="5649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tr-TR" sz="1800" b="1" i="0" u="none" strike="noStrike" cap="none">
                <a:solidFill>
                  <a:srgbClr val="000000"/>
                </a:solidFill>
                <a:latin typeface="Candara"/>
                <a:ea typeface="Candara"/>
                <a:cs typeface="Candara"/>
                <a:sym typeface="Candara"/>
              </a:rPr>
              <a:t>Klausimai grupės diskusijai:</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Kokios priemonės galėtų būti taikomos individualiu, bendruomenės ar vyriausybės lygmeniu, siekiant užtikrinti paveldo vietų tvarumą? Kokie metodai galėtų būti taikomi siekiant panaudoti technologijas paveldo išsaugojimui ir apsaugai, pvz., skaitmeninių archyvų kūrimas, virtualių ekskursijų kūrimas ir atsinaujinančių energijos šaltinių naudojimas konservavimo tikslais?</a:t>
            </a:r>
            <a:endParaRPr sz="1600" b="0" i="0" u="none" strike="noStrike" cap="none">
              <a:solidFill>
                <a:schemeClr val="dk1"/>
              </a:solidFill>
              <a:latin typeface="Candara"/>
              <a:ea typeface="Candara"/>
              <a:cs typeface="Candara"/>
              <a:sym typeface="Candara"/>
            </a:endParaRPr>
          </a:p>
          <a:p>
            <a:pPr marL="914400" marR="0" lvl="0" indent="0" algn="just" rtl="0">
              <a:lnSpc>
                <a:spcPct val="100000"/>
              </a:lnSpc>
              <a:spcBef>
                <a:spcPts val="600"/>
              </a:spcBef>
              <a:spcAft>
                <a:spcPts val="0"/>
              </a:spcAft>
              <a:buClr>
                <a:srgbClr val="000000"/>
              </a:buClr>
              <a:buSzPts val="1400"/>
              <a:buFont typeface="Arial"/>
              <a:buNone/>
            </a:pPr>
            <a:r>
              <a:rPr lang="tr-TR" sz="1400" b="0" i="1" u="none" strike="noStrike" cap="none">
                <a:solidFill>
                  <a:schemeClr val="dk1"/>
                </a:solidFill>
                <a:latin typeface="Candara"/>
                <a:ea typeface="Candara"/>
                <a:cs typeface="Candara"/>
                <a:sym typeface="Candara"/>
              </a:rPr>
              <a:t>Atsakymas: Vyriausybės gali priimti įstatymus, siekdamos apsaugoti paveldą nuo tokių grėsmių kaip miestų plėtra, tarša ir vandalizmas. Vyriausybės turėtų skirti lėšų paveldo priežiūrai, restauravimui ir išsaugojimui. Reikėtų įgyvendinti politiką, skatinančią atsakingą turizmą, ir teikti paskatas įmonėms, kurios taiko tvarias praktikas. Individualiomis pastangomis galima prisidėti prie vietos tvarumo, lankytojai turėtų laikytis gairių, vengti žalingos veiklos ir remti aplinkai nekenksmingas turizmo galimybes. Seminarų, parodų ir švietimo programų organizavimas gali būti būdas stiprinti ryšį tarp bendruomenės ir paveldo vietų. Bendruomenės gali taikyti aplinkai nekenksmingas praktikas, pvz., perdirbimo programas, atliekų tvarkymą ir tvarų išteklių naudojimą, paveldo vietų apylinkėse.</a:t>
            </a:r>
            <a:endParaRPr sz="1400" b="0" i="1"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60350" algn="l" rtl="0">
              <a:lnSpc>
                <a:spcPct val="100000"/>
              </a:lnSpc>
              <a:spcBef>
                <a:spcPts val="600"/>
              </a:spcBef>
              <a:spcAft>
                <a:spcPts val="0"/>
              </a:spcAft>
              <a:buClr>
                <a:schemeClr val="dk1"/>
              </a:buClr>
              <a:buSzPts val="1200"/>
              <a:buFont typeface="Candara"/>
              <a:buChar char="-"/>
            </a:pPr>
            <a:r>
              <a:rPr lang="tr-TR" sz="1200" b="0" i="0" u="none" strike="noStrike" cap="none">
                <a:solidFill>
                  <a:schemeClr val="dk1"/>
                </a:solidFill>
                <a:latin typeface="Candara"/>
                <a:ea typeface="Candara"/>
                <a:cs typeface="Candara"/>
                <a:sym typeface="Candara"/>
              </a:rPr>
              <a:t> </a:t>
            </a:r>
            <a:r>
              <a:rPr lang="tr-TR" sz="1600" b="0" i="0" u="none" strike="noStrike" cap="none">
                <a:solidFill>
                  <a:schemeClr val="dk1"/>
                </a:solidFill>
                <a:latin typeface="Candara"/>
                <a:ea typeface="Candara"/>
                <a:cs typeface="Candara"/>
                <a:sym typeface="Candara"/>
              </a:rPr>
              <a:t>Kodėl gamtinis paveldas yra svarbus ir kaip tvarumas gali padėti šiuose pastangose?</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0"/>
              </a:spcBef>
              <a:spcAft>
                <a:spcPts val="0"/>
              </a:spcAft>
              <a:buClr>
                <a:srgbClr val="000000"/>
              </a:buClr>
              <a:buSzPts val="1200"/>
              <a:buFont typeface="Arial"/>
              <a:buNone/>
            </a:pPr>
            <a:endParaRPr sz="1200" b="0" i="1" u="none" strike="noStrike" cap="none">
              <a:solidFill>
                <a:schemeClr val="dk1"/>
              </a:solidFill>
              <a:latin typeface="Candara"/>
              <a:ea typeface="Candara"/>
              <a:cs typeface="Candara"/>
              <a:sym typeface="Candara"/>
            </a:endParaRPr>
          </a:p>
          <a:p>
            <a:pPr marL="228600" marR="0" lvl="0" indent="0" algn="just" rtl="0">
              <a:lnSpc>
                <a:spcPct val="100000"/>
              </a:lnSpc>
              <a:spcBef>
                <a:spcPts val="0"/>
              </a:spcBef>
              <a:spcAft>
                <a:spcPts val="0"/>
              </a:spcAft>
              <a:buClr>
                <a:srgbClr val="000000"/>
              </a:buClr>
              <a:buSzPts val="1200"/>
              <a:buFont typeface="Arial"/>
              <a:buNone/>
            </a:pPr>
            <a:endParaRPr sz="1200" b="0" i="1" u="sng" strike="noStrike" cap="none">
              <a:solidFill>
                <a:srgbClr val="366091"/>
              </a:solidFill>
              <a:latin typeface="Candara"/>
              <a:ea typeface="Candara"/>
              <a:cs typeface="Candara"/>
              <a:sym typeface="Candara"/>
            </a:endParaRPr>
          </a:p>
          <a:p>
            <a:pPr marL="914400" marR="0" lvl="0" indent="0" algn="just" rtl="0">
              <a:lnSpc>
                <a:spcPct val="100000"/>
              </a:lnSpc>
              <a:spcBef>
                <a:spcPts val="0"/>
              </a:spcBef>
              <a:spcAft>
                <a:spcPts val="0"/>
              </a:spcAft>
              <a:buClr>
                <a:srgbClr val="000000"/>
              </a:buClr>
              <a:buSzPts val="1400"/>
              <a:buFont typeface="Arial"/>
              <a:buNone/>
            </a:pPr>
            <a:r>
              <a:rPr lang="tr-TR" sz="1400" b="0" i="1" u="none" strike="noStrike" cap="none">
                <a:solidFill>
                  <a:schemeClr val="dk1"/>
                </a:solidFill>
                <a:latin typeface="Candara"/>
                <a:ea typeface="Candara"/>
                <a:cs typeface="Candara"/>
                <a:sym typeface="Candara"/>
              </a:rPr>
              <a:t>Atsakymas: Gamtos paveldo vietovės, įskaitant miškus, šlapžemes ir koralų rifus, yra daugybės rūšių ir ekosistemų, prisidedančių prie ekologinės pusiausvyros palaikymo, buveinės. Biologinė įvairovė didina atsparumą, leidžia ekosistemoms prisitaikyti prie pokyčių ir atsigauti po sutrikimų. Tvaraus naudojimo praktikos įgyvendinimas padeda išsaugoti biologinę įvairovę, mažindamas buveinių naikinimą, taršą ir neigiamą klimato kaitos poveikį. Pavyzdžiui, tvaraus žemės ūkio praktikos turi dvigubą naudą – mažina žemės degradaciją ir saugo vietinių rūšių buveines.</a:t>
            </a:r>
            <a:endParaRPr sz="1400" b="0" i="0" u="none" strike="noStrike" cap="none">
              <a:solidFill>
                <a:schemeClr val="dk1"/>
              </a:solidFill>
              <a:latin typeface="Candara"/>
              <a:ea typeface="Candara"/>
              <a:cs typeface="Candara"/>
              <a:sym typeface="Candara"/>
            </a:endParaRPr>
          </a:p>
          <a:p>
            <a:pPr marL="0" marR="0" lvl="0" indent="0" algn="l"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pic>
        <p:nvPicPr>
          <p:cNvPr id="188" name="Google Shape;188;p12"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89" name="Google Shape;189;p12"/>
          <p:cNvSpPr/>
          <p:nvPr/>
        </p:nvSpPr>
        <p:spPr>
          <a:xfrm>
            <a:off x="360486" y="0"/>
            <a:ext cx="10698811" cy="735918"/>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0" name="Google Shape;190;p12"/>
          <p:cNvSpPr/>
          <p:nvPr/>
        </p:nvSpPr>
        <p:spPr>
          <a:xfrm>
            <a:off x="0" y="1"/>
            <a:ext cx="10911016" cy="735918"/>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1" name="Google Shape;191;p12"/>
          <p:cNvSpPr txBox="1"/>
          <p:nvPr/>
        </p:nvSpPr>
        <p:spPr>
          <a:xfrm>
            <a:off x="0" y="89588"/>
            <a:ext cx="10911016" cy="646331"/>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Diskusija ir apmąstymai 2/2</a:t>
            </a:r>
            <a:endParaRPr sz="3600" b="0" i="0" u="none" strike="noStrike" cap="none">
              <a:solidFill>
                <a:schemeClr val="lt1"/>
              </a:solidFill>
              <a:latin typeface="Candara"/>
              <a:ea typeface="Candara"/>
              <a:cs typeface="Candara"/>
              <a:sym typeface="Candara"/>
            </a:endParaRPr>
          </a:p>
        </p:txBody>
      </p:sp>
      <p:sp>
        <p:nvSpPr>
          <p:cNvPr id="192" name="Google Shape;192;p12"/>
          <p:cNvSpPr txBox="1"/>
          <p:nvPr/>
        </p:nvSpPr>
        <p:spPr>
          <a:xfrm>
            <a:off x="148292" y="959444"/>
            <a:ext cx="10911000" cy="5141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Candara"/>
              <a:buNone/>
            </a:pPr>
            <a:r>
              <a:rPr lang="tr-TR" sz="1600" b="1" i="0" u="none" strike="noStrike" cap="none">
                <a:solidFill>
                  <a:srgbClr val="000000"/>
                </a:solidFill>
                <a:latin typeface="Candara"/>
                <a:ea typeface="Candara"/>
                <a:cs typeface="Candara"/>
                <a:sym typeface="Candara"/>
              </a:rPr>
              <a:t>Išvada: </a:t>
            </a:r>
            <a:endParaRPr sz="1600" b="1" i="0" u="none" strike="noStrike" cap="none">
              <a:solidFill>
                <a:srgbClr val="000000"/>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Nesant tvarių praktikų, kyla didelis pavojus, kad šios vietos bus suniokotos, prarastos ar netgi išnyks.  </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Šio tyrimo tikslas – giliau suprasti paveldo sąvoką. Projekto tikslas buvo ištirti kultūrinio ir gamtinio paveldo reikšmę, pripažįstant jų vaidmenį formuojant mūsų kolektyvinę tapatybę, istorinę naratyvą ir aplinkos kontekstą. </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Mokiniai buvo supažindinti su įvairiomis paveldo vietomis ir priežastimis, kodėl jos yra svarbios ne tik vietos, bet ir pasauliniu mastu. Be to, mokiniai suprato, kad šių vertingų paveldo vietų ir tradicijų išsaugojimas ateities kartoms priklauso nuo tvarių praktikų įgyvendinimo.</a:t>
            </a:r>
            <a:endParaRPr sz="1600" b="0" i="0" u="none" strike="noStrike" cap="none">
              <a:solidFill>
                <a:schemeClr val="dk1"/>
              </a:solidFill>
              <a:latin typeface="Candara"/>
              <a:ea typeface="Candara"/>
              <a:cs typeface="Candara"/>
              <a:sym typeface="Candara"/>
            </a:endParaRPr>
          </a:p>
          <a:p>
            <a:pPr marL="0" marR="0" lvl="0" indent="0" algn="just" rtl="0">
              <a:lnSpc>
                <a:spcPct val="100000"/>
              </a:lnSpc>
              <a:spcBef>
                <a:spcPts val="60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 </a:t>
            </a:r>
            <a:endParaRPr sz="1600" b="0" i="0" u="none" strike="noStrike" cap="none">
              <a:solidFill>
                <a:schemeClr val="dk1"/>
              </a:solidFill>
              <a:latin typeface="Candara"/>
              <a:ea typeface="Candara"/>
              <a:cs typeface="Candara"/>
              <a:sym typeface="Candara"/>
            </a:endParaRPr>
          </a:p>
          <a:p>
            <a:pPr marL="285750" marR="0" lvl="0" indent="-285750" algn="just" rtl="0">
              <a:lnSpc>
                <a:spcPct val="100000"/>
              </a:lnSpc>
              <a:spcBef>
                <a:spcPts val="600"/>
              </a:spcBef>
              <a:spcAft>
                <a:spcPts val="0"/>
              </a:spcAft>
              <a:buClr>
                <a:schemeClr val="dk1"/>
              </a:buClr>
              <a:buSzPts val="1600"/>
              <a:buFont typeface="Candara"/>
              <a:buChar char="-"/>
            </a:pPr>
            <a:r>
              <a:rPr lang="tr-TR" sz="1600" b="0" i="0" u="none" strike="noStrike" cap="none">
                <a:solidFill>
                  <a:schemeClr val="dk1"/>
                </a:solidFill>
                <a:latin typeface="Candara"/>
                <a:ea typeface="Candara"/>
                <a:cs typeface="Candara"/>
                <a:sym typeface="Candara"/>
              </a:rPr>
              <a:t>Mokiniai pristatė kūrybingus plakatus, kuriuose pabrėžė pasirinktų paveldo vietų problemas ir pasiūlė apgalvotus ir realistiškus sprendimus. Jie parodė, kad supranta, kaip klimato kaita, per didelis turizmas, tarša ir sąmoningumo stoka gali paveikti paveldo išsaugojimą. </a:t>
            </a:r>
            <a:endParaRPr sz="1600" b="0" i="0" u="none" strike="noStrike" cap="none">
              <a:solidFill>
                <a:schemeClr val="dk1"/>
              </a:solidFill>
              <a:latin typeface="Candara"/>
              <a:ea typeface="Candara"/>
              <a:cs typeface="Candara"/>
              <a:sym typeface="Candara"/>
            </a:endParaRPr>
          </a:p>
          <a:p>
            <a:pPr marL="285750" marR="0" lvl="0" indent="-184150" algn="just" rtl="0">
              <a:lnSpc>
                <a:spcPct val="100000"/>
              </a:lnSpc>
              <a:spcBef>
                <a:spcPts val="600"/>
              </a:spcBef>
              <a:spcAft>
                <a:spcPts val="0"/>
              </a:spcAft>
              <a:buClr>
                <a:schemeClr val="dk1"/>
              </a:buClr>
              <a:buSzPts val="1600"/>
              <a:buFont typeface="Candara"/>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1" i="0" u="none" strike="noStrike" cap="none">
                <a:solidFill>
                  <a:schemeClr val="dk1"/>
                </a:solidFill>
                <a:latin typeface="Candara"/>
                <a:ea typeface="Candara"/>
                <a:cs typeface="Candara"/>
                <a:sym typeface="Candara"/>
              </a:rPr>
              <a:t>Atsiliepimai: </a:t>
            </a:r>
            <a:endParaRPr sz="1600" b="1"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a:p>
            <a:pPr marL="0" marR="0" lvl="0" indent="0" algn="l" rtl="0">
              <a:lnSpc>
                <a:spcPct val="100000"/>
              </a:lnSpc>
              <a:spcBef>
                <a:spcPts val="0"/>
              </a:spcBef>
              <a:spcAft>
                <a:spcPts val="0"/>
              </a:spcAft>
              <a:buClr>
                <a:srgbClr val="000000"/>
              </a:buClr>
              <a:buSzPts val="1600"/>
              <a:buFont typeface="Arial"/>
              <a:buNone/>
            </a:pPr>
            <a:r>
              <a:rPr lang="tr-TR" sz="1600" b="0" i="0" u="none" strike="noStrike" cap="none">
                <a:solidFill>
                  <a:schemeClr val="dk1"/>
                </a:solidFill>
                <a:latin typeface="Candara"/>
                <a:ea typeface="Candara"/>
                <a:cs typeface="Candara"/>
                <a:sym typeface="Candara"/>
              </a:rPr>
              <a:t>Refleksijos sesijai naudokite 5 priedą. Jį galite išdalinti mokiniams, išspausdinę arba pritaikę „Google“ formoje. </a:t>
            </a:r>
            <a:endParaRPr sz="1600" b="0" i="0" u="none" strike="noStrike" cap="none">
              <a:solidFill>
                <a:schemeClr val="dk1"/>
              </a:solidFill>
              <a:latin typeface="Candara"/>
              <a:ea typeface="Candara"/>
              <a:cs typeface="Candara"/>
              <a:sym typeface="Candar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g33d60cf5bb2_0_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198" name="Google Shape;198;g33d60cf5bb2_0_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199" name="Google Shape;199;g33d60cf5bb2_0_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00" name="Google Shape;200;g33d60cf5bb2_0_0"/>
          <p:cNvSpPr txBox="1"/>
          <p:nvPr/>
        </p:nvSpPr>
        <p:spPr>
          <a:xfrm>
            <a:off x="0" y="89588"/>
            <a:ext cx="10911000" cy="6465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4 priedas</a:t>
            </a:r>
            <a:endParaRPr sz="3600" b="0" i="0" u="none" strike="noStrike" cap="none">
              <a:solidFill>
                <a:schemeClr val="lt1"/>
              </a:solidFill>
              <a:latin typeface="Candara"/>
              <a:ea typeface="Candara"/>
              <a:cs typeface="Candara"/>
              <a:sym typeface="Candara"/>
            </a:endParaRPr>
          </a:p>
        </p:txBody>
      </p:sp>
      <p:sp>
        <p:nvSpPr>
          <p:cNvPr id="201" name="Google Shape;201;g33d60cf5bb2_0_0"/>
          <p:cNvSpPr txBox="1"/>
          <p:nvPr/>
        </p:nvSpPr>
        <p:spPr>
          <a:xfrm>
            <a:off x="495142" y="5177519"/>
            <a:ext cx="10911000" cy="3231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r>
              <a:rPr lang="tr-TR" sz="1500" u="sng">
                <a:solidFill>
                  <a:schemeClr val="hlink"/>
                </a:solidFill>
                <a:latin typeface="Candara"/>
                <a:ea typeface="Candara"/>
                <a:cs typeface="Candara"/>
                <a:sym typeface="Candara"/>
                <a:hlinkClick r:id="rId4"/>
              </a:rPr>
              <a:t>Canva nuoroda yra čia. </a:t>
            </a:r>
            <a:endParaRPr sz="1500" b="0" i="0" u="none" strike="noStrike" cap="none">
              <a:solidFill>
                <a:schemeClr val="dk1"/>
              </a:solidFill>
              <a:latin typeface="Candara"/>
              <a:ea typeface="Candara"/>
              <a:cs typeface="Candara"/>
              <a:sym typeface="Candara"/>
            </a:endParaRPr>
          </a:p>
        </p:txBody>
      </p:sp>
      <p:pic>
        <p:nvPicPr>
          <p:cNvPr id="202" name="Google Shape;202;g33d60cf5bb2_0_0"/>
          <p:cNvPicPr preferRelativeResize="0"/>
          <p:nvPr/>
        </p:nvPicPr>
        <p:blipFill rotWithShape="1">
          <a:blip r:embed="rId5">
            <a:alphaModFix/>
          </a:blip>
          <a:srcRect/>
          <a:stretch/>
        </p:blipFill>
        <p:spPr>
          <a:xfrm>
            <a:off x="495150" y="1049975"/>
            <a:ext cx="5092975" cy="3694674"/>
          </a:xfrm>
          <a:prstGeom prst="rect">
            <a:avLst/>
          </a:prstGeom>
          <a:noFill/>
          <a:ln>
            <a:noFill/>
          </a:ln>
        </p:spPr>
      </p:pic>
      <p:pic>
        <p:nvPicPr>
          <p:cNvPr id="203" name="Google Shape;203;g33d60cf5bb2_0_0"/>
          <p:cNvPicPr preferRelativeResize="0"/>
          <p:nvPr/>
        </p:nvPicPr>
        <p:blipFill rotWithShape="1">
          <a:blip r:embed="rId6">
            <a:alphaModFix/>
          </a:blip>
          <a:srcRect/>
          <a:stretch/>
        </p:blipFill>
        <p:spPr>
          <a:xfrm>
            <a:off x="5938025" y="1962175"/>
            <a:ext cx="5380350" cy="38352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g33d60cf5bb2_0_10" descr="A logo with a tree in the middle&#10;&#10;Description automatically generated"/>
          <p:cNvPicPr preferRelativeResize="0"/>
          <p:nvPr/>
        </p:nvPicPr>
        <p:blipFill rotWithShape="1">
          <a:blip r:embed="rId3">
            <a:alphaModFix/>
          </a:blip>
          <a:srcRect/>
          <a:stretch/>
        </p:blipFill>
        <p:spPr>
          <a:xfrm>
            <a:off x="11271502" y="46712"/>
            <a:ext cx="689206" cy="689206"/>
          </a:xfrm>
          <a:prstGeom prst="rect">
            <a:avLst/>
          </a:prstGeom>
          <a:noFill/>
          <a:ln>
            <a:noFill/>
          </a:ln>
        </p:spPr>
      </p:pic>
      <p:sp>
        <p:nvSpPr>
          <p:cNvPr id="209" name="Google Shape;209;g33d60cf5bb2_0_10"/>
          <p:cNvSpPr/>
          <p:nvPr/>
        </p:nvSpPr>
        <p:spPr>
          <a:xfrm>
            <a:off x="360486" y="0"/>
            <a:ext cx="10698900" cy="735900"/>
          </a:xfrm>
          <a:prstGeom prst="rect">
            <a:avLst/>
          </a:prstGeom>
          <a:solidFill>
            <a:srgbClr val="A9937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0" name="Google Shape;210;g33d60cf5bb2_0_10"/>
          <p:cNvSpPr/>
          <p:nvPr/>
        </p:nvSpPr>
        <p:spPr>
          <a:xfrm>
            <a:off x="0" y="1"/>
            <a:ext cx="10911000" cy="735900"/>
          </a:xfrm>
          <a:prstGeom prst="rect">
            <a:avLst/>
          </a:prstGeom>
          <a:solidFill>
            <a:srgbClr val="72BC5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11" name="Google Shape;211;g33d60cf5bb2_0_10"/>
          <p:cNvSpPr txBox="1"/>
          <p:nvPr/>
        </p:nvSpPr>
        <p:spPr>
          <a:xfrm>
            <a:off x="0" y="89588"/>
            <a:ext cx="10911000" cy="1200600"/>
          </a:xfrm>
          <a:prstGeom prst="rect">
            <a:avLst/>
          </a:prstGeom>
          <a:noFill/>
          <a:ln>
            <a:noFill/>
          </a:ln>
        </p:spPr>
        <p:txBody>
          <a:bodyPr spcFirstLastPara="1" wrap="square" lIns="91425" tIns="45700" rIns="91425" bIns="45700" anchor="t" anchorCtr="0">
            <a:spAutoFit/>
          </a:bodyPr>
          <a:lstStyle/>
          <a:p>
            <a:pPr marL="457200" marR="0" lvl="1" indent="0" algn="l" rtl="0">
              <a:lnSpc>
                <a:spcPct val="100000"/>
              </a:lnSpc>
              <a:spcBef>
                <a:spcPts val="0"/>
              </a:spcBef>
              <a:spcAft>
                <a:spcPts val="0"/>
              </a:spcAft>
              <a:buClr>
                <a:srgbClr val="000000"/>
              </a:buClr>
              <a:buSzPts val="3600"/>
              <a:buFont typeface="Arial"/>
              <a:buNone/>
            </a:pPr>
            <a:r>
              <a:rPr lang="tr-TR" sz="3600" b="1" i="0" u="none" strike="noStrike" cap="none">
                <a:solidFill>
                  <a:schemeClr val="lt1"/>
                </a:solidFill>
                <a:latin typeface="Candara"/>
                <a:ea typeface="Candara"/>
                <a:cs typeface="Candara"/>
                <a:sym typeface="Candara"/>
              </a:rPr>
              <a:t>5 priedas – Atsiliepimų forma 1/2</a:t>
            </a:r>
            <a:endParaRPr sz="3600" b="1" i="0" u="none" strike="noStrike" cap="none">
              <a:solidFill>
                <a:schemeClr val="lt1"/>
              </a:solidFill>
              <a:latin typeface="Candara"/>
              <a:ea typeface="Candara"/>
              <a:cs typeface="Candara"/>
              <a:sym typeface="Candara"/>
            </a:endParaRPr>
          </a:p>
          <a:p>
            <a:pPr marL="457200" marR="0" lvl="1" indent="0" algn="l" rtl="0">
              <a:lnSpc>
                <a:spcPct val="100000"/>
              </a:lnSpc>
              <a:spcBef>
                <a:spcPts val="0"/>
              </a:spcBef>
              <a:spcAft>
                <a:spcPts val="0"/>
              </a:spcAft>
              <a:buClr>
                <a:srgbClr val="000000"/>
              </a:buClr>
              <a:buSzPts val="3600"/>
              <a:buFont typeface="Arial"/>
              <a:buNone/>
            </a:pPr>
            <a:endParaRPr sz="3600" b="1" i="0" u="none" strike="noStrike" cap="none">
              <a:solidFill>
                <a:schemeClr val="lt1"/>
              </a:solidFill>
              <a:latin typeface="Candara"/>
              <a:ea typeface="Candara"/>
              <a:cs typeface="Candara"/>
              <a:sym typeface="Candara"/>
            </a:endParaRPr>
          </a:p>
        </p:txBody>
      </p:sp>
      <p:sp>
        <p:nvSpPr>
          <p:cNvPr id="212" name="Google Shape;212;g33d60cf5bb2_0_10"/>
          <p:cNvSpPr txBox="1"/>
          <p:nvPr/>
        </p:nvSpPr>
        <p:spPr>
          <a:xfrm>
            <a:off x="640492" y="1266869"/>
            <a:ext cx="10911000" cy="338700"/>
          </a:xfrm>
          <a:prstGeom prst="rect">
            <a:avLst/>
          </a:prstGeom>
          <a:noFill/>
          <a:ln>
            <a:noFill/>
          </a:ln>
        </p:spPr>
        <p:txBody>
          <a:bodyPr spcFirstLastPara="1" wrap="square" lIns="91425" tIns="45700" rIns="91425" bIns="45700" anchor="t" anchorCtr="0">
            <a:spAutoFit/>
          </a:bodyPr>
          <a:lstStyle/>
          <a:p>
            <a:pPr marL="457200" marR="0" lvl="0" indent="0" algn="just" rtl="0">
              <a:lnSpc>
                <a:spcPct val="100000"/>
              </a:lnSpc>
              <a:spcBef>
                <a:spcPts val="600"/>
              </a:spcBef>
              <a:spcAft>
                <a:spcPts val="0"/>
              </a:spcAft>
              <a:buClr>
                <a:srgbClr val="000000"/>
              </a:buClr>
              <a:buSzPts val="1600"/>
              <a:buFont typeface="Arial"/>
              <a:buNone/>
            </a:pPr>
            <a:endParaRPr sz="1600" b="0" i="0" u="none" strike="noStrike" cap="none">
              <a:solidFill>
                <a:schemeClr val="dk1"/>
              </a:solidFill>
              <a:latin typeface="Candara"/>
              <a:ea typeface="Candara"/>
              <a:cs typeface="Candara"/>
              <a:sym typeface="Candara"/>
            </a:endParaRPr>
          </a:p>
        </p:txBody>
      </p:sp>
      <p:sp>
        <p:nvSpPr>
          <p:cNvPr id="213" name="Google Shape;213;g33d60cf5bb2_0_10"/>
          <p:cNvSpPr txBox="1"/>
          <p:nvPr/>
        </p:nvSpPr>
        <p:spPr>
          <a:xfrm>
            <a:off x="781575" y="924725"/>
            <a:ext cx="10129500" cy="5474400"/>
          </a:xfrm>
          <a:prstGeom prst="rect">
            <a:avLst/>
          </a:prstGeom>
          <a:noFill/>
          <a:ln>
            <a:noFill/>
          </a:ln>
        </p:spPr>
        <p:txBody>
          <a:bodyPr spcFirstLastPara="1" wrap="square" lIns="91425" tIns="91425" rIns="91425" bIns="91425" anchor="t" anchorCtr="0">
            <a:noAutofit/>
          </a:bodyPr>
          <a:lstStyle/>
          <a:p>
            <a:pPr marL="0" marR="0" lvl="0" indent="0" algn="ctr" rtl="0">
              <a:lnSpc>
                <a:spcPct val="115833"/>
              </a:lnSpc>
              <a:spcBef>
                <a:spcPts val="0"/>
              </a:spcBef>
              <a:spcAft>
                <a:spcPts val="0"/>
              </a:spcAft>
              <a:buClr>
                <a:schemeClr val="dk1"/>
              </a:buClr>
              <a:buSzPts val="1100"/>
              <a:buFont typeface="Arial"/>
              <a:buNone/>
            </a:pPr>
            <a:r>
              <a:rPr lang="tr-TR" sz="1800" b="1" i="0" u="none" strike="noStrike" cap="none">
                <a:solidFill>
                  <a:schemeClr val="dk1"/>
                </a:solidFill>
                <a:latin typeface="Candara"/>
                <a:ea typeface="Candara"/>
                <a:cs typeface="Candara"/>
                <a:sym typeface="Candara"/>
              </a:rPr>
              <a:t>Refleksijos forma</a:t>
            </a:r>
            <a:endParaRPr sz="1800" b="1"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1. Ką šiandien sužinojote apie Wachau kultūrinį kraštovaizdį?</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2. Kaip vertintumėte savo supratimą apie šiandienos veiklą? Apibraukite tinkamą atsakymą. </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Labai gerai</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Gana</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Ne labai</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r>
              <a:rPr lang="tr-TR" sz="1400" b="0" i="0" u="none" strike="noStrike" cap="none">
                <a:solidFill>
                  <a:schemeClr val="dk1"/>
                </a:solidFill>
                <a:latin typeface="Candara"/>
                <a:ea typeface="Candara"/>
                <a:cs typeface="Candara"/>
                <a:sym typeface="Candara"/>
              </a:rPr>
              <a:t>3. Kuris užsiėmimas jums patiko labiausiai? (Apibraukite vieną ar kelis variantus):</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80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Pažintis su Wachau kraštovaizdžiu</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Įvairių Wachau žmonių vaidmenų žaidimas</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Klausytis klasės draugų idėjų</a:t>
            </a:r>
            <a:endParaRPr sz="1400" b="0" i="0" u="none" strike="noStrike" cap="none">
              <a:solidFill>
                <a:schemeClr val="dk1"/>
              </a:solidFill>
              <a:latin typeface="Candara"/>
              <a:ea typeface="Candara"/>
              <a:cs typeface="Candara"/>
              <a:sym typeface="Candara"/>
            </a:endParaRPr>
          </a:p>
          <a:p>
            <a:pPr marL="457200" marR="0" lvl="0" indent="-317500" algn="l" rtl="0">
              <a:lnSpc>
                <a:spcPct val="115833"/>
              </a:lnSpc>
              <a:spcBef>
                <a:spcPts val="0"/>
              </a:spcBef>
              <a:spcAft>
                <a:spcPts val="0"/>
              </a:spcAft>
              <a:buClr>
                <a:schemeClr val="dk1"/>
              </a:buClr>
              <a:buSzPts val="1400"/>
              <a:buFont typeface="Candara"/>
              <a:buAutoNum type="alphaLcPeriod"/>
            </a:pPr>
            <a:r>
              <a:rPr lang="tr-TR" sz="1400" b="0" i="0" u="none" strike="noStrike" cap="none">
                <a:solidFill>
                  <a:schemeClr val="dk1"/>
                </a:solidFill>
                <a:latin typeface="Candara"/>
                <a:ea typeface="Candara"/>
                <a:cs typeface="Candara"/>
                <a:sym typeface="Candara"/>
              </a:rPr>
              <a:t>Kažkas kitas: _______________</a:t>
            </a:r>
            <a:endParaRPr sz="14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0"/>
              </a:spcAft>
              <a:buClr>
                <a:schemeClr val="dk1"/>
              </a:buClr>
              <a:buSzPts val="1100"/>
              <a:buFont typeface="Arial"/>
              <a:buNone/>
            </a:pPr>
            <a:endParaRPr sz="1200" b="0" i="0" u="none" strike="noStrike" cap="none">
              <a:solidFill>
                <a:schemeClr val="dk1"/>
              </a:solidFill>
              <a:latin typeface="Candara"/>
              <a:ea typeface="Candara"/>
              <a:cs typeface="Candara"/>
              <a:sym typeface="Candara"/>
            </a:endParaRPr>
          </a:p>
          <a:p>
            <a:pPr marL="0" marR="0" lvl="0" indent="0" algn="l" rtl="0">
              <a:lnSpc>
                <a:spcPct val="115833"/>
              </a:lnSpc>
              <a:spcBef>
                <a:spcPts val="800"/>
              </a:spcBef>
              <a:spcAft>
                <a:spcPts val="800"/>
              </a:spcAft>
              <a:buClr>
                <a:schemeClr val="dk1"/>
              </a:buClr>
              <a:buSzPts val="1100"/>
              <a:buFont typeface="Arial"/>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LIDE_INDENT_LEVEL" val="1"/>
  <p:tag name="ISPRING_CUSTOM_TIMING_USED" val="0"/>
  <p:tag name="GENSWF_SLIDE_UID" val="{566D9898-A9F0-4ABE-A76C-E164E5C73CE1}:274"/>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1146</Words>
  <Application>Microsoft Office PowerPoint</Application>
  <PresentationFormat>Προσαρμογή</PresentationFormat>
  <Paragraphs>101</Paragraphs>
  <Slides>11</Slides>
  <Notes>11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11</vt:i4>
      </vt:variant>
    </vt:vector>
  </HeadingPairs>
  <TitlesOfParts>
    <vt:vector size="17" baseType="lpstr">
      <vt:lpstr>Arial</vt:lpstr>
      <vt:lpstr>Candara</vt:lpstr>
      <vt:lpstr>Calibri</vt:lpstr>
      <vt:lpstr>Times New Roman</vt:lpstr>
      <vt:lpstr>Inter</vt:lpstr>
      <vt:lpstr>Office Theme</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Maria Fernandez</dc:creator>
  <cp:keywords>, docId:21E9667B1060F3E99B8478F9DB2CDD36</cp:keywords>
  <cp:lastModifiedBy>Νικολέττα</cp:lastModifiedBy>
  <cp:revision>2</cp:revision>
  <dcterms:created xsi:type="dcterms:W3CDTF">2024-06-10T15:48:53Z</dcterms:created>
  <dcterms:modified xsi:type="dcterms:W3CDTF">2026-04-27T08:36:19Z</dcterms:modified>
</cp:coreProperties>
</file>