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75" r:id="rId2"/>
    <p:sldId id="257" r:id="rId3"/>
    <p:sldId id="267" r:id="rId4"/>
    <p:sldId id="268" r:id="rId5"/>
    <p:sldId id="269" r:id="rId6"/>
    <p:sldId id="270" r:id="rId7"/>
    <p:sldId id="276" r:id="rId8"/>
  </p:sldIdLst>
  <p:sldSz cx="12192000" cy="6858000"/>
  <p:notesSz cx="6858000" cy="9144000"/>
  <p:embeddedFontLst>
    <p:embeddedFont>
      <p:font typeface="Candara" pitchFamily="34" charset="0"/>
      <p:regular r:id="rId10"/>
      <p:bold r:id="rId11"/>
      <p:italic r:id="rId12"/>
      <p:boldItalic r:id="rId13"/>
    </p:embeddedFont>
    <p:embeddedFont>
      <p:font typeface="Calibri"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6" roundtripDataSignature="AMtx7mjDWdSIV67FRi31FuNYUdJ/vkVxe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font" Target="fonts/font1.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jolė Butkevičienė" userId="71ab2797-8547-484b-bd93-0617b24d964c" providerId="ADAL" clId="{6F86FD42-C63E-43C3-AD3F-93F4AB532842}"/>
    <pc:docChg chg="modSld">
      <pc:chgData name="Nijolė Butkevičienė" userId="71ab2797-8547-484b-bd93-0617b24d964c" providerId="ADAL" clId="{6F86FD42-C63E-43C3-AD3F-93F4AB532842}" dt="2026-01-18T15:32:24.089" v="29" actId="6549"/>
      <pc:docMkLst>
        <pc:docMk/>
      </pc:docMkLst>
      <pc:sldChg chg="modSp mod">
        <pc:chgData name="Nijolė Butkevičienė" userId="71ab2797-8547-484b-bd93-0617b24d964c" providerId="ADAL" clId="{6F86FD42-C63E-43C3-AD3F-93F4AB532842}" dt="2026-01-16T18:17:22.463" v="11" actId="6549"/>
        <pc:sldMkLst>
          <pc:docMk/>
          <pc:sldMk cId="0" sldId="257"/>
        </pc:sldMkLst>
        <pc:spChg chg="mod">
          <ac:chgData name="Nijolė Butkevičienė" userId="71ab2797-8547-484b-bd93-0617b24d964c" providerId="ADAL" clId="{6F86FD42-C63E-43C3-AD3F-93F4AB532842}" dt="2026-01-16T18:17:22.463" v="11" actId="6549"/>
          <ac:spMkLst>
            <pc:docMk/>
            <pc:sldMk cId="0" sldId="257"/>
            <ac:spMk id="95" creationId="{00000000-0000-0000-0000-000000000000}"/>
          </ac:spMkLst>
        </pc:spChg>
      </pc:sldChg>
      <pc:sldChg chg="modSp mod">
        <pc:chgData name="Nijolė Butkevičienė" userId="71ab2797-8547-484b-bd93-0617b24d964c" providerId="ADAL" clId="{6F86FD42-C63E-43C3-AD3F-93F4AB532842}" dt="2026-01-16T18:19:44.296" v="23" actId="1076"/>
        <pc:sldMkLst>
          <pc:docMk/>
          <pc:sldMk cId="0" sldId="260"/>
        </pc:sldMkLst>
        <pc:spChg chg="mod">
          <ac:chgData name="Nijolė Butkevičienė" userId="71ab2797-8547-484b-bd93-0617b24d964c" providerId="ADAL" clId="{6F86FD42-C63E-43C3-AD3F-93F4AB532842}" dt="2026-01-16T18:19:44.296" v="23" actId="1076"/>
          <ac:spMkLst>
            <pc:docMk/>
            <pc:sldMk cId="0" sldId="260"/>
            <ac:spMk id="126" creationId="{00000000-0000-0000-0000-000000000000}"/>
          </ac:spMkLst>
        </pc:spChg>
        <pc:spChg chg="mod">
          <ac:chgData name="Nijolė Butkevičienė" userId="71ab2797-8547-484b-bd93-0617b24d964c" providerId="ADAL" clId="{6F86FD42-C63E-43C3-AD3F-93F4AB532842}" dt="2026-01-16T18:19:31.098" v="22" actId="20577"/>
          <ac:spMkLst>
            <pc:docMk/>
            <pc:sldMk cId="0" sldId="260"/>
            <ac:spMk id="127" creationId="{00000000-0000-0000-0000-000000000000}"/>
          </ac:spMkLst>
        </pc:spChg>
      </pc:sldChg>
      <pc:sldChg chg="modSp mod">
        <pc:chgData name="Nijolė Butkevičienė" userId="71ab2797-8547-484b-bd93-0617b24d964c" providerId="ADAL" clId="{6F86FD42-C63E-43C3-AD3F-93F4AB532842}" dt="2026-01-16T18:20:09.147" v="25" actId="6549"/>
        <pc:sldMkLst>
          <pc:docMk/>
          <pc:sldMk cId="0" sldId="264"/>
        </pc:sldMkLst>
        <pc:spChg chg="mod">
          <ac:chgData name="Nijolė Butkevičienė" userId="71ab2797-8547-484b-bd93-0617b24d964c" providerId="ADAL" clId="{6F86FD42-C63E-43C3-AD3F-93F4AB532842}" dt="2026-01-16T18:20:09.147" v="25" actId="6549"/>
          <ac:spMkLst>
            <pc:docMk/>
            <pc:sldMk cId="0" sldId="264"/>
            <ac:spMk id="169" creationId="{00000000-0000-0000-0000-000000000000}"/>
          </ac:spMkLst>
        </pc:spChg>
      </pc:sldChg>
      <pc:sldChg chg="modSp mod">
        <pc:chgData name="Nijolė Butkevičienė" userId="71ab2797-8547-484b-bd93-0617b24d964c" providerId="ADAL" clId="{6F86FD42-C63E-43C3-AD3F-93F4AB532842}" dt="2026-01-18T15:32:24.089" v="29" actId="6549"/>
        <pc:sldMkLst>
          <pc:docMk/>
          <pc:sldMk cId="0" sldId="275"/>
        </pc:sldMkLst>
        <pc:spChg chg="mod">
          <ac:chgData name="Nijolė Butkevičienė" userId="71ab2797-8547-484b-bd93-0617b24d964c" providerId="ADAL" clId="{6F86FD42-C63E-43C3-AD3F-93F4AB532842}" dt="2026-01-18T15:32:24.089" v="29" actId="6549"/>
          <ac:spMkLst>
            <pc:docMk/>
            <pc:sldMk cId="0" sldId="275"/>
            <ac:spMk id="8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7.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FFFFFF"/>
                </a:solidFill>
                <a:latin typeface="Candara"/>
                <a:ea typeface="Times New Roman"/>
                <a:cs typeface="Times New Roman"/>
                <a:sym typeface="Candara"/>
              </a:rPr>
              <a:t>MOKYMŲ PROGRAMA</a:t>
            </a: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marL="0" marR="0" lvl="0" indent="0" algn="ctr" rtl="0">
              <a:spcBef>
                <a:spcPts val="0"/>
              </a:spcBef>
              <a:spcAft>
                <a:spcPts val="0"/>
              </a:spcAft>
              <a:buNone/>
            </a:pPr>
            <a:r>
              <a:rPr lang="lt-LT" sz="2800" b="1" i="0" u="none" strike="noStrike" cap="none" dirty="0">
                <a:solidFill>
                  <a:srgbClr val="FFFFFF"/>
                </a:solidFill>
                <a:latin typeface="Candara"/>
                <a:ea typeface="Candara"/>
                <a:cs typeface="Candara"/>
                <a:sym typeface="Candara"/>
              </a:rPr>
              <a:t>6 </a:t>
            </a:r>
            <a:r>
              <a:rPr lang="en-US" sz="2800" b="1" i="0" u="none" strike="noStrike" cap="none">
                <a:solidFill>
                  <a:srgbClr val="FFFFFF"/>
                </a:solidFill>
                <a:latin typeface="Candara"/>
                <a:ea typeface="Candara"/>
                <a:cs typeface="Candara"/>
                <a:sym typeface="Candara"/>
              </a:rPr>
              <a:t>MOKYMOSI MODULIS: </a:t>
            </a:r>
            <a:r>
              <a:rPr lang="en-US" sz="2800" b="1" i="0" u="none" strike="noStrike" cap="none" dirty="0">
                <a:solidFill>
                  <a:srgbClr val="FFFFFF"/>
                </a:solidFill>
                <a:latin typeface="Candara"/>
                <a:ea typeface="Candara"/>
                <a:cs typeface="Candara"/>
                <a:sym typeface="Candara"/>
              </a:rPr>
              <a:t>Tinklų kūrimas </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0" name="9 - Εικόνα" descr="LT_Co-fundedbytheEU_RGB_POS.png"/>
          <p:cNvPicPr>
            <a:picLocks noChangeAspect="1"/>
          </p:cNvPicPr>
          <p:nvPr/>
        </p:nvPicPr>
        <p:blipFill>
          <a:blip r:embed="rId4"/>
          <a:stretch>
            <a:fillRect/>
          </a:stretch>
        </p:blipFill>
        <p:spPr>
          <a:xfrm>
            <a:off x="0" y="6229350"/>
            <a:ext cx="2628900" cy="628650"/>
          </a:xfrm>
          <a:prstGeom prst="rect">
            <a:avLst/>
          </a:prstGeom>
        </p:spPr>
      </p:pic>
      <p:pic>
        <p:nvPicPr>
          <p:cNvPr id="11" name="10 - Εικόνα" descr="cc-brand-1.png"/>
          <p:cNvPicPr>
            <a:picLocks noChangeAspect="1"/>
          </p:cNvPicPr>
          <p:nvPr/>
        </p:nvPicPr>
        <p:blipFill>
          <a:blip r:embed="rId5"/>
          <a:stretch>
            <a:fillRect/>
          </a:stretch>
        </p:blipFill>
        <p:spPr>
          <a:xfrm>
            <a:off x="10553700" y="6008759"/>
            <a:ext cx="1638300" cy="8492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79131" y="2074783"/>
            <a:ext cx="12192000"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None/>
            </a:pPr>
            <a:r>
              <a:rPr lang="en-GB" sz="3200" b="1" i="0" u="none" strike="noStrike" cap="none" dirty="0">
                <a:solidFill>
                  <a:srgbClr val="FFFFFF"/>
                </a:solidFill>
                <a:latin typeface="Candara"/>
                <a:ea typeface="Candara"/>
                <a:cs typeface="Candara"/>
                <a:sym typeface="Candara"/>
              </a:rPr>
              <a:t>2 PAMOKA: </a:t>
            </a:r>
            <a:r>
              <a:rPr lang="en-GB" sz="3200" b="1" i="0" u="none" strike="noStrike" cap="none" dirty="0">
                <a:solidFill>
                  <a:schemeClr val="lt1"/>
                </a:solidFill>
                <a:latin typeface="Candara"/>
                <a:ea typeface="Candara"/>
                <a:cs typeface="Candara"/>
                <a:sym typeface="Candara"/>
              </a:rPr>
              <a:t>Paveldas ir </a:t>
            </a:r>
            <a:r>
              <a:rPr lang="en-GB" sz="3200" b="1" i="0" u="none" strike="noStrike" cap="none" dirty="0" err="1">
                <a:solidFill>
                  <a:schemeClr val="lt1"/>
                </a:solidFill>
                <a:latin typeface="Candara"/>
                <a:ea typeface="Candara"/>
                <a:cs typeface="Candara"/>
                <a:sym typeface="Candara"/>
              </a:rPr>
              <a:t>tinklų</a:t>
            </a:r>
            <a:r>
              <a:rPr lang="en-GB" sz="3200" b="1" i="0" u="none" strike="noStrike" cap="none" dirty="0">
                <a:solidFill>
                  <a:schemeClr val="lt1"/>
                </a:solidFill>
                <a:latin typeface="Candara"/>
                <a:ea typeface="Candara"/>
                <a:cs typeface="Candara"/>
                <a:sym typeface="Candara"/>
              </a:rPr>
              <a:t> </a:t>
            </a:r>
            <a:r>
              <a:rPr lang="en-GB" sz="3200" b="1" i="0" u="none" strike="noStrike" cap="none" dirty="0" err="1">
                <a:solidFill>
                  <a:schemeClr val="lt1"/>
                </a:solidFill>
                <a:latin typeface="Candara"/>
                <a:ea typeface="Candara"/>
                <a:cs typeface="Candara"/>
                <a:sym typeface="Candara"/>
              </a:rPr>
              <a:t>kūrim</a:t>
            </a:r>
            <a:r>
              <a:rPr lang="lt-LT" sz="3200" b="1" i="0" u="none" strike="noStrike" cap="none" dirty="0">
                <a:solidFill>
                  <a:schemeClr val="lt1"/>
                </a:solidFill>
                <a:latin typeface="Candara"/>
                <a:ea typeface="Candara"/>
                <a:cs typeface="Candara"/>
                <a:sym typeface="Candara"/>
              </a:rPr>
              <a:t>o</a:t>
            </a:r>
            <a:r>
              <a:rPr lang="en-GB" sz="3200" b="1" i="0" u="none" strike="noStrike" cap="none" dirty="0">
                <a:solidFill>
                  <a:schemeClr val="lt1"/>
                </a:solidFill>
                <a:latin typeface="Candara"/>
                <a:ea typeface="Candara"/>
                <a:cs typeface="Candara"/>
                <a:sym typeface="Candara"/>
              </a:rPr>
              <a:t> </a:t>
            </a:r>
            <a:r>
              <a:rPr lang="en-GB" sz="3200" b="1" i="0" u="none" strike="noStrike" cap="none" dirty="0" err="1">
                <a:solidFill>
                  <a:schemeClr val="lt1"/>
                </a:solidFill>
                <a:latin typeface="Candara"/>
                <a:ea typeface="Candara"/>
                <a:cs typeface="Candara"/>
                <a:sym typeface="Candara"/>
              </a:rPr>
              <a:t>pilietinė</a:t>
            </a:r>
            <a:r>
              <a:rPr lang="en-GB" sz="3200" b="1" i="0" u="none" strike="noStrike" cap="none" dirty="0">
                <a:solidFill>
                  <a:schemeClr val="lt1"/>
                </a:solidFill>
                <a:latin typeface="Candara"/>
                <a:ea typeface="Candara"/>
                <a:cs typeface="Candara"/>
                <a:sym typeface="Candara"/>
              </a:rPr>
              <a:t> </a:t>
            </a:r>
            <a:r>
              <a:rPr lang="en-GB" sz="3200" b="1" i="0" u="none" strike="noStrike" cap="none" dirty="0" err="1">
                <a:solidFill>
                  <a:schemeClr val="lt1"/>
                </a:solidFill>
                <a:latin typeface="Candara"/>
                <a:ea typeface="Candara"/>
                <a:cs typeface="Candara"/>
                <a:sym typeface="Candara"/>
              </a:rPr>
              <a:t>naud</a:t>
            </a:r>
            <a:r>
              <a:rPr lang="lt-LT" sz="3200" b="1" i="0" u="none" strike="noStrike" cap="none" dirty="0">
                <a:solidFill>
                  <a:schemeClr val="lt1"/>
                </a:solidFill>
                <a:latin typeface="Candara"/>
                <a:ea typeface="Candara"/>
                <a:cs typeface="Candara"/>
                <a:sym typeface="Candara"/>
              </a:rPr>
              <a:t>a</a:t>
            </a:r>
            <a:endParaRPr sz="3200" b="1" i="0" u="none" strike="noStrike" cap="none" dirty="0">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00" name="Google Shape;200;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1" name="Google Shape;201;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2" name="Google Shape;202;p9"/>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600" b="1" i="0" u="none" strike="noStrike" cap="none">
                <a:solidFill>
                  <a:schemeClr val="lt1"/>
                </a:solidFill>
                <a:latin typeface="Candara"/>
                <a:ea typeface="Candara"/>
                <a:cs typeface="Candara"/>
                <a:sym typeface="Candara"/>
              </a:rPr>
              <a:t>Veikla: PRATIMAS „SOCIAL CAFE“ METODAS</a:t>
            </a:r>
            <a:endParaRPr sz="3600" b="0" i="0" u="none" strike="noStrike" cap="none">
              <a:solidFill>
                <a:schemeClr val="lt1"/>
              </a:solidFill>
              <a:latin typeface="Candara"/>
              <a:ea typeface="Candara"/>
              <a:cs typeface="Candara"/>
              <a:sym typeface="Candara"/>
            </a:endParaRPr>
          </a:p>
        </p:txBody>
      </p:sp>
      <p:sp>
        <p:nvSpPr>
          <p:cNvPr id="203" name="Google Shape;203;p9"/>
          <p:cNvSpPr txBox="1"/>
          <p:nvPr/>
        </p:nvSpPr>
        <p:spPr>
          <a:xfrm>
            <a:off x="4151784" y="1556792"/>
            <a:ext cx="6907514" cy="465251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ndara"/>
                <a:ea typeface="Candara"/>
                <a:cs typeface="Candara"/>
                <a:sym typeface="Candara"/>
              </a:rPr>
              <a:t>Tikslas</a:t>
            </a:r>
            <a:r>
              <a:rPr lang="en-GB" sz="1800" b="1" i="0" u="none" strike="noStrike" cap="none">
                <a:solidFill>
                  <a:srgbClr val="000000"/>
                </a:solidFill>
                <a:latin typeface="Candara"/>
                <a:ea typeface="Candara"/>
                <a:cs typeface="Candara"/>
                <a:sym typeface="Candara"/>
              </a:rPr>
              <a:t>: </a:t>
            </a:r>
            <a:r>
              <a:rPr lang="en-GB" sz="1600" b="0" i="0" u="none" strike="noStrike" cap="none">
                <a:solidFill>
                  <a:srgbClr val="040C28"/>
                </a:solidFill>
                <a:latin typeface="Candara"/>
                <a:ea typeface="Candara"/>
                <a:cs typeface="Candara"/>
                <a:sym typeface="Candara"/>
              </a:rPr>
              <a:t>metodas, kuriuo naudojantis neformalios kavinės aplinka, dalyviai gali nagrinėti tam tikrą klausimą, aptardami jį mažose stalų grupėse. </a:t>
            </a:r>
            <a:endParaRPr sz="1600" b="0" i="0" u="none" strike="noStrike" cap="none">
              <a:solidFill>
                <a:srgbClr val="040C28"/>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40C28"/>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chemeClr val="dk1"/>
                </a:solidFill>
                <a:latin typeface="Candara"/>
                <a:ea typeface="Candara"/>
                <a:cs typeface="Candara"/>
                <a:sym typeface="Candara"/>
              </a:rPr>
              <a:t>„Social Café“ filosofija suteikia saugią, neutralią erdvę įvairioms bendruomenėms dalytis informacija apie savo įsitikinimus, susijusius su vietos gyventojų pasirinktomis temomis.</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800"/>
              <a:buFont typeface="Noto Sans Symbols"/>
              <a:buChar char="⮚"/>
            </a:pPr>
            <a:r>
              <a:rPr lang="en-GB" sz="1800" b="0" i="0" u="none" strike="noStrike" cap="none">
                <a:solidFill>
                  <a:srgbClr val="000000"/>
                </a:solidFill>
                <a:latin typeface="Candara"/>
                <a:ea typeface="Candara"/>
                <a:cs typeface="Candara"/>
                <a:sym typeface="Candara"/>
              </a:rPr>
              <a:t>Reikalingos medžiagos: </a:t>
            </a:r>
            <a:r>
              <a:rPr lang="en-GB" sz="1600" b="0" i="0" u="none" strike="noStrike" cap="none">
                <a:solidFill>
                  <a:srgbClr val="000000"/>
                </a:solidFill>
                <a:latin typeface="Candara"/>
                <a:ea typeface="Candara"/>
                <a:cs typeface="Candara"/>
                <a:sym typeface="Candara"/>
              </a:rPr>
              <a:t>informaciniai lapeliai, interneto prieiga, projektorius ir ekranas, popierius, prireikus teorinė medžiaga</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800"/>
              </a:spcBef>
              <a:spcAft>
                <a:spcPts val="800"/>
              </a:spcAft>
              <a:buClr>
                <a:srgbClr val="000000"/>
              </a:buClr>
              <a:buSzPts val="1800"/>
              <a:buFont typeface="Noto Sans Symbols"/>
              <a:buChar char="⮚"/>
            </a:pPr>
            <a:r>
              <a:rPr lang="en-GB" sz="1800" b="0" i="0" u="none" strike="noStrike" cap="none">
                <a:solidFill>
                  <a:srgbClr val="000000"/>
                </a:solidFill>
                <a:latin typeface="Candara"/>
                <a:ea typeface="Candara"/>
                <a:cs typeface="Candara"/>
                <a:sym typeface="Candara"/>
              </a:rPr>
              <a:t>Metodo paaiškinimas</a:t>
            </a:r>
            <a:r>
              <a:rPr lang="en-GB" sz="1600" b="0" i="0" u="none" strike="noStrike" cap="none">
                <a:solidFill>
                  <a:srgbClr val="000000"/>
                </a:solidFill>
                <a:latin typeface="Candara"/>
                <a:ea typeface="Candara"/>
                <a:cs typeface="Candara"/>
                <a:sym typeface="Candara"/>
              </a:rPr>
              <a:t>: „Social Cafe“ yra struktūrizuotas pokalbių procesas, skirtas dalytis žiniomis, kurio metu žmonių grupės aptaria tam tikrą temą prie kelių mažų stalelių, panašių į kavinės stalelius. Gali būti išlaikytas tam tikras formalumas, kad kiekvienas turėtų galimybę pasisakyti. Nors iš anksto nustatyti klausimai turėtų būti suderinti pradžioje, rezultatai ar sprendimai nėra nusprendžiami iš anksto. Daroma prielaida, kad kolektyvinė diskusija gali pakeisti žmonių sampratas ir paskatinti kolektyvinius veiksmus. Renginiuose turi dalyvauti mažiausiai dvylika dalyvių, bet nėra viršutinės ribos. </a:t>
            </a:r>
            <a:endParaRPr sz="1600" b="0" i="0" u="none" strike="noStrike" cap="none">
              <a:solidFill>
                <a:srgbClr val="000000"/>
              </a:solidFill>
              <a:latin typeface="Candara"/>
              <a:ea typeface="Candara"/>
              <a:cs typeface="Candara"/>
              <a:sym typeface="Candara"/>
            </a:endParaRPr>
          </a:p>
        </p:txBody>
      </p:sp>
      <p:pic>
        <p:nvPicPr>
          <p:cNvPr id="204" name="Google Shape;204;p9"/>
          <p:cNvPicPr preferRelativeResize="0"/>
          <p:nvPr/>
        </p:nvPicPr>
        <p:blipFill rotWithShape="1">
          <a:blip r:embed="rId4">
            <a:alphaModFix/>
          </a:blip>
          <a:srcRect/>
          <a:stretch/>
        </p:blipFill>
        <p:spPr>
          <a:xfrm>
            <a:off x="695400" y="3717032"/>
            <a:ext cx="2880320" cy="20828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10" name="Google Shape;210;p10"/>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p10"/>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p10"/>
          <p:cNvSpPr txBox="1"/>
          <p:nvPr/>
        </p:nvSpPr>
        <p:spPr>
          <a:xfrm>
            <a:off x="0" y="89588"/>
            <a:ext cx="10911016"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600" b="1" i="0" u="none" strike="noStrike" cap="none">
                <a:solidFill>
                  <a:schemeClr val="lt1"/>
                </a:solidFill>
                <a:latin typeface="Candara"/>
                <a:ea typeface="Candara"/>
                <a:cs typeface="Candara"/>
                <a:sym typeface="Candara"/>
              </a:rPr>
              <a:t>Veikla: PRATIMAS „SOCIAL CAFE“ METODAS</a:t>
            </a:r>
            <a:endParaRPr sz="3600" b="0" i="0" u="none" strike="noStrike" cap="none">
              <a:solidFill>
                <a:schemeClr val="lt1"/>
              </a:solidFill>
              <a:latin typeface="Candara"/>
              <a:ea typeface="Candara"/>
              <a:cs typeface="Candara"/>
              <a:sym typeface="Candara"/>
            </a:endParaRPr>
          </a:p>
        </p:txBody>
      </p:sp>
      <p:sp>
        <p:nvSpPr>
          <p:cNvPr id="213" name="Google Shape;213;p10"/>
          <p:cNvSpPr txBox="1"/>
          <p:nvPr/>
        </p:nvSpPr>
        <p:spPr>
          <a:xfrm>
            <a:off x="6528048" y="1556792"/>
            <a:ext cx="4531249" cy="378561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Norėdami žaisti „Social Cafe“, suskirstykite visą žaidėjų grupę į mažesnes grupes po tris ar keturis narius. Tada kiekvienai grupei paskirkite konkretų aptarti temą ar spręsti problemą. Tai gali būti sąvoka, susijusi su tinklų kūrimu, hipotetinis scenarijus ar klausimas apie asmeninę patirtį. Kai kiekviena grupė turės pokalbio temą, skirkite 20 minučių grupių diskusijoms.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Pasibaigus laikui, paprašykite žaidėjų susimaišyti ir prisėsti prie kitų žmonių, tada pakartokite procesą tiek kartų, kiek norite, kad žaidėjai galėtų susipažinti su visais dalyviais.</a:t>
            </a:r>
            <a:endParaRPr sz="1600" b="0" i="0" u="none" strike="noStrike" cap="none">
              <a:solidFill>
                <a:srgbClr val="000000"/>
              </a:solidFill>
              <a:latin typeface="Candara"/>
              <a:ea typeface="Candara"/>
              <a:cs typeface="Candara"/>
              <a:sym typeface="Candara"/>
            </a:endParaRPr>
          </a:p>
        </p:txBody>
      </p:sp>
      <p:pic>
        <p:nvPicPr>
          <p:cNvPr id="214" name="Google Shape;214;p10"/>
          <p:cNvPicPr preferRelativeResize="0"/>
          <p:nvPr/>
        </p:nvPicPr>
        <p:blipFill rotWithShape="1">
          <a:blip r:embed="rId4">
            <a:alphaModFix/>
          </a:blip>
          <a:srcRect/>
          <a:stretch/>
        </p:blipFill>
        <p:spPr>
          <a:xfrm>
            <a:off x="839416" y="2060848"/>
            <a:ext cx="4968552" cy="35928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20" name="Google Shape;220;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Diskusija ir apmąstymai</a:t>
            </a:r>
            <a:endParaRPr sz="3600" b="0" i="0" u="none" strike="noStrike" cap="none">
              <a:solidFill>
                <a:schemeClr val="lt1"/>
              </a:solidFill>
              <a:latin typeface="Candara"/>
              <a:ea typeface="Candara"/>
              <a:cs typeface="Candara"/>
              <a:sym typeface="Candara"/>
            </a:endParaRPr>
          </a:p>
        </p:txBody>
      </p:sp>
      <p:sp>
        <p:nvSpPr>
          <p:cNvPr id="223" name="Google Shape;223;p11"/>
          <p:cNvSpPr txBox="1"/>
          <p:nvPr/>
        </p:nvSpPr>
        <p:spPr>
          <a:xfrm>
            <a:off x="4511824" y="1628800"/>
            <a:ext cx="6547473" cy="46781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None/>
            </a:pPr>
            <a:r>
              <a:rPr lang="en-GB" sz="1800" b="1" i="0" u="none" strike="noStrike" cap="none">
                <a:solidFill>
                  <a:srgbClr val="C55A11"/>
                </a:solidFill>
                <a:latin typeface="Candara"/>
                <a:ea typeface="Candara"/>
                <a:cs typeface="Candara"/>
                <a:sym typeface="Candara"/>
              </a:rPr>
              <a:t>Klausimai grupinei diskusijai:</a:t>
            </a:r>
            <a:endParaRPr sz="1800" b="1" i="0" u="none" strike="noStrike" cap="none">
              <a:solidFill>
                <a:srgbClr val="C55A11"/>
              </a:solidFill>
              <a:latin typeface="Candara"/>
              <a:ea typeface="Candara"/>
              <a:cs typeface="Candara"/>
              <a:sym typeface="Candara"/>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342900" marR="0" lvl="0" indent="-342900" algn="just" rtl="0">
              <a:lnSpc>
                <a:spcPct val="100000"/>
              </a:lnSpc>
              <a:spcBef>
                <a:spcPts val="60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Kokios priemonės galėtų būti taikomos individualiu, bendruomenės ar vyriausybės lygmeniu, siekiant užtikrinti paveldo vietų tvarumą? </a:t>
            </a: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None/>
            </a:pPr>
            <a:r>
              <a:rPr lang="en-GB" sz="1600" b="0" i="0" u="none" strike="noStrike" cap="none">
                <a:solidFill>
                  <a:srgbClr val="000000"/>
                </a:solidFill>
                <a:latin typeface="Candara"/>
                <a:ea typeface="Candara"/>
                <a:cs typeface="Candara"/>
                <a:sym typeface="Candara"/>
              </a:rPr>
              <a:t>2. Kokius metodus galima taikyti siekiant panaudoti technologijas paveldo išsaugojimui ir apsaugai.</a:t>
            </a:r>
            <a:endParaRPr/>
          </a:p>
          <a:p>
            <a:pPr marL="0" marR="0" lvl="0" indent="0" algn="just" rtl="0">
              <a:lnSpc>
                <a:spcPct val="100000"/>
              </a:lnSpc>
              <a:spcBef>
                <a:spcPts val="60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None/>
            </a:pPr>
            <a:r>
              <a:rPr lang="en-GB" sz="1600" b="0" i="0" u="none" strike="noStrike" cap="none">
                <a:solidFill>
                  <a:schemeClr val="dk1"/>
                </a:solidFill>
                <a:latin typeface="Candara"/>
                <a:ea typeface="Candara"/>
                <a:cs typeface="Candara"/>
                <a:sym typeface="Candara"/>
              </a:rPr>
              <a:t>3. </a:t>
            </a:r>
            <a:r>
              <a:rPr lang="en-GB" sz="1600" b="0" i="0" u="none" strike="noStrike" cap="none">
                <a:solidFill>
                  <a:srgbClr val="1F1F1F"/>
                </a:solidFill>
                <a:latin typeface="Candara"/>
                <a:ea typeface="Candara"/>
                <a:cs typeface="Candara"/>
                <a:sym typeface="Candara"/>
              </a:rPr>
              <a:t>Koks turėtų būti bendruomenių ir valstybinių institucijų santykis kuriant ir skatinant paveldo vertę?</a:t>
            </a:r>
            <a:endParaRPr/>
          </a:p>
          <a:p>
            <a:pPr marL="0" marR="0" lvl="0" indent="0" algn="just" rtl="0">
              <a:lnSpc>
                <a:spcPct val="100000"/>
              </a:lnSpc>
              <a:spcBef>
                <a:spcPts val="600"/>
              </a:spcBef>
              <a:spcAft>
                <a:spcPts val="0"/>
              </a:spcAft>
              <a:buNone/>
            </a:pPr>
            <a:endParaRPr sz="1600" b="0" i="0" u="none" strike="noStrike" cap="none">
              <a:solidFill>
                <a:srgbClr val="1F1F1F"/>
              </a:solidFill>
              <a:latin typeface="Candara"/>
              <a:ea typeface="Candara"/>
              <a:cs typeface="Candara"/>
              <a:sym typeface="Candara"/>
            </a:endParaRPr>
          </a:p>
          <a:p>
            <a:pPr marL="0" marR="0" lvl="0" indent="0" algn="just" rtl="0">
              <a:lnSpc>
                <a:spcPct val="100000"/>
              </a:lnSpc>
              <a:spcBef>
                <a:spcPts val="600"/>
              </a:spcBef>
              <a:spcAft>
                <a:spcPts val="0"/>
              </a:spcAft>
              <a:buNone/>
            </a:pPr>
            <a:r>
              <a:rPr lang="en-GB" sz="1600" b="0" i="0" u="none" strike="noStrike" cap="none">
                <a:solidFill>
                  <a:srgbClr val="1F1F1F"/>
                </a:solidFill>
                <a:latin typeface="Candara"/>
                <a:ea typeface="Candara"/>
                <a:cs typeface="Candara"/>
                <a:sym typeface="Candara"/>
              </a:rPr>
              <a:t>Apibendrinkite pagrindinius šio užsiėmimo punktus.</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None/>
            </a:pP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None/>
            </a:pPr>
            <a:endParaRPr sz="1200" b="0"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600"/>
              </a:spcAft>
              <a:buNone/>
            </a:pPr>
            <a:endParaRPr sz="1600" b="0" i="0" u="none" strike="noStrike" cap="none">
              <a:solidFill>
                <a:srgbClr val="C00000"/>
              </a:solidFill>
              <a:latin typeface="Candara"/>
              <a:ea typeface="Candara"/>
              <a:cs typeface="Candara"/>
              <a:sym typeface="Candara"/>
            </a:endParaRPr>
          </a:p>
        </p:txBody>
      </p:sp>
      <p:pic>
        <p:nvPicPr>
          <p:cNvPr id="224" name="Google Shape;224;p11"/>
          <p:cNvPicPr preferRelativeResize="0"/>
          <p:nvPr/>
        </p:nvPicPr>
        <p:blipFill rotWithShape="1">
          <a:blip r:embed="rId4">
            <a:alphaModFix/>
          </a:blip>
          <a:srcRect/>
          <a:stretch/>
        </p:blipFill>
        <p:spPr>
          <a:xfrm>
            <a:off x="983432" y="3068960"/>
            <a:ext cx="1801372" cy="25938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3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30" name="Google Shape;230;p3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1" name="Google Shape;231;p3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p3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Diskusija ir apmąstymai</a:t>
            </a:r>
            <a:endParaRPr sz="3600" b="0" i="0" u="none" strike="noStrike" cap="none">
              <a:solidFill>
                <a:schemeClr val="lt1"/>
              </a:solidFill>
              <a:latin typeface="Candara"/>
              <a:ea typeface="Candara"/>
              <a:cs typeface="Candara"/>
              <a:sym typeface="Candara"/>
            </a:endParaRPr>
          </a:p>
        </p:txBody>
      </p:sp>
      <p:sp>
        <p:nvSpPr>
          <p:cNvPr id="233" name="Google Shape;233;p31"/>
          <p:cNvSpPr txBox="1"/>
          <p:nvPr/>
        </p:nvSpPr>
        <p:spPr>
          <a:xfrm>
            <a:off x="4583832" y="973651"/>
            <a:ext cx="6475464" cy="55861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2000"/>
              <a:buFont typeface="Arial"/>
              <a:buNone/>
            </a:pPr>
            <a:r>
              <a:rPr lang="en-GB" sz="2000" b="1" i="0" u="none" strike="noStrike" cap="none">
                <a:solidFill>
                  <a:srgbClr val="833C0B"/>
                </a:solidFill>
                <a:latin typeface="Candara"/>
                <a:ea typeface="Candara"/>
                <a:cs typeface="Candara"/>
                <a:sym typeface="Candara"/>
              </a:rPr>
              <a:t>Išvados</a:t>
            </a:r>
            <a:endParaRPr sz="2000" b="0" i="0" u="none" strike="noStrike" cap="none">
              <a:solidFill>
                <a:srgbClr val="833C0B"/>
              </a:solidFill>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Šio pristatymo tikslas – supažindinti su paveldo sąvoka, ištirti etnokultūrinio ir gamtinio paveldo reikšmę, pabrėžiant jų vaidmenį formuojant regionų kolektyvinę tapatybę, išsaugant istorinį ir aplinkos kontekstą.</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Mokiniai suprato, kad vertingų paveldo vietų ir tradicijų išsaugojimas ateities kartoms priklauso nuo tvarių praktikų įgyvendinimo kuriant ryšius tarp bendruomenės narių ir su kitomis bendruomenėmis.</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Mokiniai pristatė kūrybinius darbus, kuriuose pabrėžė pasirinktų paveldo vietų problemas ir pasiūlė apgalvotus ir realistiškus sprendimus. Jie parodė, kad supranta, kaip tokios problemos kaip bendruomenės narių tarpusavio bendravimo stoka, ryšių tarp skirtingų kartų, skirtingų socialinių sluoksnių ir etninių bendruomenių stoka bei sąmoningumo stoka gali paveikti paveldo išsaugojimą.</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 Be tvarių praktikų kyla didelis pavojus, kad paveldo vietos nebesivystys, nyks ar net išnyks.</a:t>
            </a:r>
            <a:endParaRPr/>
          </a:p>
          <a:p>
            <a:pPr marL="285750" marR="0" lvl="0" indent="-184150" algn="l" rtl="0">
              <a:lnSpc>
                <a:spcPct val="100000"/>
              </a:lnSpc>
              <a:spcBef>
                <a:spcPts val="600"/>
              </a:spcBef>
              <a:spcAft>
                <a:spcPts val="0"/>
              </a:spcAft>
              <a:buClr>
                <a:srgbClr val="000000"/>
              </a:buClr>
              <a:buSzPts val="1600"/>
              <a:buFont typeface="Noto Sans Symbols"/>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4" name="Google Shape;234;p31"/>
          <p:cNvPicPr preferRelativeResize="0"/>
          <p:nvPr/>
        </p:nvPicPr>
        <p:blipFill rotWithShape="1">
          <a:blip r:embed="rId4">
            <a:alphaModFix/>
          </a:blip>
          <a:srcRect/>
          <a:stretch/>
        </p:blipFill>
        <p:spPr>
          <a:xfrm>
            <a:off x="1631504" y="1916832"/>
            <a:ext cx="1303107" cy="33008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461624"/>
          </a:xfrm>
          <a:prstGeom prst="rect">
            <a:avLst/>
          </a:prstGeom>
          <a:solidFill>
            <a:srgbClr val="72BC59"/>
          </a:solidFill>
          <a:ln>
            <a:noFill/>
          </a:ln>
        </p:spPr>
        <p:txBody>
          <a:bodyPr spcFirstLastPara="1" wrap="square" lIns="91425" tIns="45700" rIns="91425" bIns="45700" anchor="t" anchorCtr="0">
            <a:spAutoFit/>
          </a:bodyPr>
          <a:lstStyle/>
          <a:p>
            <a:pPr algn="ctr"/>
            <a:r>
              <a:rPr lang="lt-LT" sz="2400" b="1" dirty="0" smtClean="0">
                <a:solidFill>
                  <a:schemeClr val="bg1"/>
                </a:solidFill>
                <a:latin typeface="Candara" pitchFamily="34" charset="0"/>
              </a:rPr>
              <a:t>Ačiū už jūsų dėmesį</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Partneriai</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7" name="16 - Εικόνα" descr="LT_Co-fundedbytheEU_RGB_POS.png"/>
          <p:cNvPicPr>
            <a:picLocks noChangeAspect="1"/>
          </p:cNvPicPr>
          <p:nvPr/>
        </p:nvPicPr>
        <p:blipFill>
          <a:blip r:embed="rId12"/>
          <a:stretch>
            <a:fillRect/>
          </a:stretch>
        </p:blipFill>
        <p:spPr>
          <a:xfrm>
            <a:off x="0" y="6229350"/>
            <a:ext cx="2628900" cy="628650"/>
          </a:xfrm>
          <a:prstGeom prst="rect">
            <a:avLst/>
          </a:prstGeom>
        </p:spPr>
      </p:pic>
      <p:pic>
        <p:nvPicPr>
          <p:cNvPr id="18" name="17 - Εικόνα" descr="cc-brand-1.png"/>
          <p:cNvPicPr>
            <a:picLocks noChangeAspect="1"/>
          </p:cNvPicPr>
          <p:nvPr/>
        </p:nvPicPr>
        <p:blipFill>
          <a:blip r:embed="rId13"/>
          <a:stretch>
            <a:fillRect/>
          </a:stretch>
        </p:blipFill>
        <p:spPr>
          <a:xfrm>
            <a:off x="10553700" y="6008759"/>
            <a:ext cx="1638300" cy="849241"/>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574</Words>
  <Application>Microsoft Office PowerPoint</Application>
  <PresentationFormat>Προσαρμογή</PresentationFormat>
  <Paragraphs>37</Paragraphs>
  <Slides>7</Slides>
  <Notes>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7</vt:i4>
      </vt:variant>
    </vt:vector>
  </HeadingPairs>
  <TitlesOfParts>
    <vt:vector size="13" baseType="lpstr">
      <vt:lpstr>Arial</vt:lpstr>
      <vt:lpstr>Candara</vt:lpstr>
      <vt:lpstr>Times New Roman</vt:lpstr>
      <vt:lpstr>Calibri</vt:lpstr>
      <vt:lpstr>Noto Sans Symbols</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keywords>, docId:0270A12D72099863E49DDB670EBAEEBE</cp:keywords>
  <cp:lastModifiedBy>Νικολέττα</cp:lastModifiedBy>
  <cp:revision>2</cp:revision>
  <dcterms:created xsi:type="dcterms:W3CDTF">2024-06-10T15:48:53Z</dcterms:created>
  <dcterms:modified xsi:type="dcterms:W3CDTF">2026-04-27T08:34:36Z</dcterms:modified>
</cp:coreProperties>
</file>