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74" r:id="rId2"/>
    <p:sldId id="275" r:id="rId3"/>
    <p:sldId id="283" r:id="rId4"/>
    <p:sldId id="284" r:id="rId5"/>
    <p:sldId id="285" r:id="rId6"/>
    <p:sldId id="286"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2" roundtripDataSignature="AMtx7mhQ2PIllWblmVsEqk8PO1hWMDAx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42" Type="http://customschemas.google.com/relationships/presentationmetadata" Target="metadata"/><Relationship Id="rId3" Type="http://schemas.openxmlformats.org/officeDocument/2006/relationships/slide" Target="slides/slide2.xml"/><Relationship Id="rId14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14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14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0805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25850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3867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1289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5688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freepik.com/free-vector/aerial-view-people-working-light-bulb_38346952.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freepik.com/free-vector/aerial-view-people-working-light-bulb_38346952.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ww.freepik.com/free-vector/people-talking-arguing_9176206.ht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1569620"/>
          </a:xfrm>
          <a:prstGeom prst="rect">
            <a:avLst/>
          </a:prstGeom>
          <a:solidFill>
            <a:srgbClr val="72BC59"/>
          </a:solidFill>
          <a:ln>
            <a:noFill/>
          </a:ln>
        </p:spPr>
        <p:txBody>
          <a:bodyPr spcFirstLastPara="1" wrap="square" lIns="91425" tIns="45700" rIns="91425" bIns="45700" anchor="t" anchorCtr="0">
            <a:spAutoFit/>
          </a:bodyPr>
          <a:lstStyle/>
          <a:p>
            <a:pPr lvl="0" algn="ctr"/>
            <a:r>
              <a:rPr lang="fr-FR" sz="3200" b="1" dirty="0">
                <a:solidFill>
                  <a:srgbClr val="FFFFFF"/>
                </a:solidFill>
                <a:latin typeface="Candara"/>
                <a:ea typeface="Candara"/>
                <a:cs typeface="Candara"/>
                <a:sym typeface="Candara"/>
              </a:rPr>
              <a:t>PROGRAMME DE FORMATION</a:t>
            </a:r>
          </a:p>
          <a:p>
            <a:pPr lvl="0" algn="ctr"/>
            <a:endParaRPr lang="fr-FR" sz="3200" b="1" dirty="0">
              <a:solidFill>
                <a:srgbClr val="FFFFFF"/>
              </a:solidFill>
              <a:latin typeface="Candara"/>
              <a:ea typeface="Candara"/>
              <a:cs typeface="Candara"/>
              <a:sym typeface="Candara"/>
            </a:endParaRPr>
          </a:p>
          <a:p>
            <a:pPr lvl="0" algn="ctr"/>
            <a:r>
              <a:rPr lang="fr-FR" sz="3200" b="1" dirty="0">
                <a:solidFill>
                  <a:srgbClr val="FFFFFF"/>
                </a:solidFill>
                <a:latin typeface="Candara"/>
                <a:ea typeface="Candara"/>
                <a:cs typeface="Candara"/>
                <a:sym typeface="Candara"/>
              </a:rPr>
              <a:t>UNITÉ </a:t>
            </a:r>
            <a:r>
              <a:rPr lang="fr-FR" sz="3200" b="1" dirty="0" smtClean="0">
                <a:solidFill>
                  <a:srgbClr val="FFFFFF"/>
                </a:solidFill>
                <a:latin typeface="Candara"/>
                <a:ea typeface="Candara"/>
                <a:cs typeface="Candara"/>
                <a:sym typeface="Candara"/>
              </a:rPr>
              <a:t>D'APPRENTISSAGE 1: </a:t>
            </a:r>
            <a:r>
              <a:rPr lang="fr-FR" sz="3200" b="1" dirty="0">
                <a:solidFill>
                  <a:srgbClr val="FFFFFF"/>
                </a:solidFill>
                <a:latin typeface="Candara"/>
                <a:ea typeface="Candara"/>
                <a:cs typeface="Candara"/>
                <a:sym typeface="Candara"/>
              </a:rPr>
              <a:t>Sentiment d'appartenance </a:t>
            </a:r>
            <a:endParaRPr sz="3200" b="0" i="0" u="none" strike="noStrike" cap="none" dirty="0">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7" name="Google Shape;87;p1"/>
          <p:cNvSpPr txBox="1"/>
          <p:nvPr/>
        </p:nvSpPr>
        <p:spPr>
          <a:xfrm>
            <a:off x="2503716" y="6240914"/>
            <a:ext cx="9111342"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050" b="0" i="1" u="none" strike="noStrike" cap="none">
                <a:solidFill>
                  <a:schemeClr val="dk1"/>
                </a:solidFill>
                <a:latin typeface="Arial"/>
                <a:ea typeface="Arial"/>
                <a:cs typeface="Arial"/>
                <a:sym typeface="Arial"/>
              </a:rPr>
              <a:t>Ce projet a été financé avec le soutien de la Commission européenne. Le contenu reflète uniquement les opinions de l'auteur et la Commission ne peut être tenue responsable de l'utilisation qui pourrait être faite des informations contenues dans ce document.</a:t>
            </a:r>
            <a:endParaRPr sz="1800" b="0" i="0" u="none" strike="noStrike" cap="none">
              <a:solidFill>
                <a:schemeClr val="dk1"/>
              </a:solidFill>
              <a:latin typeface="Times New Roman"/>
              <a:ea typeface="Times New Roman"/>
              <a:cs typeface="Times New Roman"/>
              <a:sym typeface="Times New Roman"/>
            </a:endParaRPr>
          </a:p>
        </p:txBody>
      </p:sp>
      <p:pic>
        <p:nvPicPr>
          <p:cNvPr id="88" name="Google Shape;88;p1" descr="Blue text on a black background&#10;&#10;Description automatically generated"/>
          <p:cNvPicPr preferRelativeResize="0"/>
          <p:nvPr/>
        </p:nvPicPr>
        <p:blipFill rotWithShape="1">
          <a:blip r:embed="rId4">
            <a:alphaModFix/>
          </a:blip>
          <a:srcRect/>
          <a:stretch/>
        </p:blipFill>
        <p:spPr>
          <a:xfrm>
            <a:off x="413658" y="6211657"/>
            <a:ext cx="2090057" cy="465397"/>
          </a:xfrm>
          <a:prstGeom prst="rect">
            <a:avLst/>
          </a:prstGeom>
          <a:noFill/>
          <a:ln>
            <a:noFill/>
          </a:ln>
        </p:spPr>
      </p:pic>
    </p:spTree>
    <p:extLst>
      <p:ext uri="{BB962C8B-B14F-4D97-AF65-F5344CB8AC3E}">
        <p14:creationId xmlns:p14="http://schemas.microsoft.com/office/powerpoint/2010/main" xmlns="" val="167063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3"/>
            <a:ext cx="10876084" cy="159178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0" y="1945341"/>
            <a:ext cx="12192000"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2800" b="1" i="0" u="none" strike="noStrike" cap="none" dirty="0" smtClean="0">
                <a:solidFill>
                  <a:srgbClr val="FFFFFF"/>
                </a:solidFill>
                <a:latin typeface="Candara"/>
                <a:ea typeface="Candara"/>
                <a:cs typeface="Candara"/>
                <a:sym typeface="Candara"/>
              </a:rPr>
              <a:t>LEÇON </a:t>
            </a:r>
            <a:r>
              <a:rPr lang="en-US" sz="2800" b="1" i="0" u="none" strike="noStrike" cap="none" dirty="0">
                <a:solidFill>
                  <a:srgbClr val="FFFFFF"/>
                </a:solidFill>
                <a:latin typeface="Candara"/>
                <a:ea typeface="Candara"/>
                <a:cs typeface="Candara"/>
                <a:sym typeface="Candara"/>
              </a:rPr>
              <a:t>2 : Engager les </a:t>
            </a:r>
            <a:r>
              <a:rPr lang="en-US" sz="2800" b="1" i="0" u="none" strike="noStrike" cap="none" dirty="0" err="1">
                <a:solidFill>
                  <a:srgbClr val="FFFFFF"/>
                </a:solidFill>
                <a:latin typeface="Candara"/>
                <a:ea typeface="Candara"/>
                <a:cs typeface="Candara"/>
                <a:sym typeface="Candara"/>
              </a:rPr>
              <a:t>communautés</a:t>
            </a:r>
            <a:r>
              <a:rPr lang="en-US" sz="2800" b="1" i="0" u="none" strike="noStrike" cap="none" dirty="0">
                <a:solidFill>
                  <a:srgbClr val="FFFFFF"/>
                </a:solidFill>
                <a:latin typeface="Candara"/>
                <a:ea typeface="Candara"/>
                <a:cs typeface="Candara"/>
                <a:sym typeface="Candara"/>
              </a:rPr>
              <a:t> à travers le </a:t>
            </a:r>
            <a:r>
              <a:rPr lang="en-US" sz="2800" b="1" i="0" u="none" strike="noStrike" cap="none" dirty="0" err="1">
                <a:solidFill>
                  <a:srgbClr val="FFFFFF"/>
                </a:solidFill>
                <a:latin typeface="Candara"/>
                <a:ea typeface="Candara"/>
                <a:cs typeface="Candara"/>
                <a:sym typeface="Candara"/>
              </a:rPr>
              <a:t>patrimoine</a:t>
            </a:r>
            <a:endParaRPr sz="2800" b="0" i="0" u="none" strike="noStrike" cap="none" dirty="0">
              <a:solidFill>
                <a:schemeClr val="dk1"/>
              </a:solidFill>
              <a:latin typeface="Times New Roman"/>
              <a:ea typeface="Times New Roman"/>
              <a:cs typeface="Times New Roman"/>
              <a:sym typeface="Times New Roman"/>
            </a:endParaRPr>
          </a:p>
        </p:txBody>
      </p:sp>
      <p:pic>
        <p:nvPicPr>
          <p:cNvPr id="5" name="Google Shape;96;p2"/>
          <p:cNvPicPr preferRelativeResize="0"/>
          <p:nvPr/>
        </p:nvPicPr>
        <p:blipFill>
          <a:blip r:embed="rId4">
            <a:alphaModFix/>
          </a:blip>
          <a:stretch>
            <a:fillRect/>
          </a:stretch>
        </p:blipFill>
        <p:spPr>
          <a:xfrm>
            <a:off x="4193282" y="3642403"/>
            <a:ext cx="4100245" cy="2317526"/>
          </a:xfrm>
          <a:prstGeom prst="rect">
            <a:avLst/>
          </a:prstGeom>
          <a:noFill/>
          <a:ln>
            <a:noFill/>
          </a:ln>
        </p:spPr>
      </p:pic>
    </p:spTree>
    <p:extLst>
      <p:ext uri="{BB962C8B-B14F-4D97-AF65-F5344CB8AC3E}">
        <p14:creationId xmlns:p14="http://schemas.microsoft.com/office/powerpoint/2010/main" xmlns="" val="142262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4" name="Google Shape;174;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0"/>
          <p:cNvSpPr txBox="1"/>
          <p:nvPr/>
        </p:nvSpPr>
        <p:spPr>
          <a:xfrm>
            <a:off x="-338113" y="114336"/>
            <a:ext cx="11609615" cy="55395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000" b="1" i="0" u="none" strike="noStrike" cap="none" dirty="0" err="1">
                <a:solidFill>
                  <a:schemeClr val="lt1"/>
                </a:solidFill>
                <a:latin typeface="Candara"/>
                <a:ea typeface="Candara"/>
                <a:cs typeface="Candara"/>
                <a:sym typeface="Candara"/>
              </a:rPr>
              <a:t>Activité</a:t>
            </a:r>
            <a:r>
              <a:rPr lang="en-US" sz="3000" b="1" i="0" u="none" strike="noStrike" cap="none" dirty="0">
                <a:solidFill>
                  <a:schemeClr val="lt1"/>
                </a:solidFill>
                <a:latin typeface="Candara"/>
                <a:ea typeface="Candara"/>
                <a:cs typeface="Candara"/>
                <a:sym typeface="Candara"/>
              </a:rPr>
              <a:t> interactive : </a:t>
            </a:r>
            <a:r>
              <a:rPr lang="en-US" sz="2000" b="1" i="0" u="none" strike="noStrike" cap="none" dirty="0" err="1">
                <a:solidFill>
                  <a:schemeClr val="lt1"/>
                </a:solidFill>
                <a:latin typeface="Candara"/>
                <a:ea typeface="Candara"/>
                <a:cs typeface="Candara"/>
                <a:sym typeface="Candara"/>
              </a:rPr>
              <a:t>Concevoir</a:t>
            </a:r>
            <a:r>
              <a:rPr lang="en-US" sz="2000" b="1" i="0" u="none" strike="noStrike" cap="none" dirty="0">
                <a:solidFill>
                  <a:schemeClr val="lt1"/>
                </a:solidFill>
                <a:latin typeface="Candara"/>
                <a:ea typeface="Candara"/>
                <a:cs typeface="Candara"/>
                <a:sym typeface="Candara"/>
              </a:rPr>
              <a:t> </a:t>
            </a:r>
            <a:r>
              <a:rPr lang="en-US" sz="2000" b="1" i="0" u="none" strike="noStrike" cap="none" dirty="0" err="1">
                <a:solidFill>
                  <a:schemeClr val="lt1"/>
                </a:solidFill>
                <a:latin typeface="Candara"/>
                <a:ea typeface="Candara"/>
                <a:cs typeface="Candara"/>
                <a:sym typeface="Candara"/>
              </a:rPr>
              <a:t>une</a:t>
            </a:r>
            <a:r>
              <a:rPr lang="en-US" sz="2000" b="1" i="0" u="none" strike="noStrike" cap="none" dirty="0">
                <a:solidFill>
                  <a:schemeClr val="lt1"/>
                </a:solidFill>
                <a:latin typeface="Candara"/>
                <a:ea typeface="Candara"/>
                <a:cs typeface="Candara"/>
                <a:sym typeface="Candara"/>
              </a:rPr>
              <a:t> </a:t>
            </a:r>
            <a:r>
              <a:rPr lang="en-US" sz="2000" b="1" i="0" u="none" strike="noStrike" cap="none" dirty="0" err="1">
                <a:solidFill>
                  <a:schemeClr val="lt1"/>
                </a:solidFill>
                <a:latin typeface="Candara"/>
                <a:ea typeface="Candara"/>
                <a:cs typeface="Candara"/>
                <a:sym typeface="Candara"/>
              </a:rPr>
              <a:t>campagne</a:t>
            </a:r>
            <a:r>
              <a:rPr lang="en-US" sz="2000" b="1" i="0" u="none" strike="noStrike" cap="none" dirty="0">
                <a:solidFill>
                  <a:schemeClr val="lt1"/>
                </a:solidFill>
                <a:latin typeface="Candara"/>
                <a:ea typeface="Candara"/>
                <a:cs typeface="Candara"/>
                <a:sym typeface="Candara"/>
              </a:rPr>
              <a:t> </a:t>
            </a:r>
            <a:r>
              <a:rPr lang="en-US" sz="2000" b="1" i="0" u="none" strike="noStrike" cap="none" dirty="0" err="1">
                <a:solidFill>
                  <a:schemeClr val="lt1"/>
                </a:solidFill>
                <a:latin typeface="Candara"/>
                <a:ea typeface="Candara"/>
                <a:cs typeface="Candara"/>
                <a:sym typeface="Candara"/>
              </a:rPr>
              <a:t>d'engagement</a:t>
            </a:r>
            <a:r>
              <a:rPr lang="en-US" sz="2000" b="1" i="0" u="none" strike="noStrike" cap="none" dirty="0">
                <a:solidFill>
                  <a:schemeClr val="lt1"/>
                </a:solidFill>
                <a:latin typeface="Candara"/>
                <a:ea typeface="Candara"/>
                <a:cs typeface="Candara"/>
                <a:sym typeface="Candara"/>
              </a:rPr>
              <a:t> </a:t>
            </a:r>
            <a:r>
              <a:rPr lang="en-US" sz="2000" b="1" i="0" u="none" strike="noStrike" cap="none" dirty="0" err="1">
                <a:solidFill>
                  <a:schemeClr val="lt1"/>
                </a:solidFill>
                <a:latin typeface="Candara"/>
                <a:ea typeface="Candara"/>
                <a:cs typeface="Candara"/>
                <a:sym typeface="Candara"/>
              </a:rPr>
              <a:t>en</a:t>
            </a:r>
            <a:r>
              <a:rPr lang="en-US" sz="2000" b="1" i="0" u="none" strike="noStrike" cap="none" dirty="0">
                <a:solidFill>
                  <a:schemeClr val="lt1"/>
                </a:solidFill>
                <a:latin typeface="Candara"/>
                <a:ea typeface="Candara"/>
                <a:cs typeface="Candara"/>
                <a:sym typeface="Candara"/>
              </a:rPr>
              <a:t> </a:t>
            </a:r>
            <a:r>
              <a:rPr lang="en-US" sz="2000" b="1" i="0" u="none" strike="noStrike" cap="none" dirty="0" err="1">
                <a:solidFill>
                  <a:schemeClr val="lt1"/>
                </a:solidFill>
                <a:latin typeface="Candara"/>
                <a:ea typeface="Candara"/>
                <a:cs typeface="Candara"/>
                <a:sym typeface="Candara"/>
              </a:rPr>
              <a:t>faveur</a:t>
            </a:r>
            <a:r>
              <a:rPr lang="en-US" sz="2000" b="1" i="0" u="none" strike="noStrike" cap="none" dirty="0">
                <a:solidFill>
                  <a:schemeClr val="lt1"/>
                </a:solidFill>
                <a:latin typeface="Candara"/>
                <a:ea typeface="Candara"/>
                <a:cs typeface="Candara"/>
                <a:sym typeface="Candara"/>
              </a:rPr>
              <a:t> du </a:t>
            </a:r>
            <a:r>
              <a:rPr lang="en-US" sz="2000" b="1" i="0" u="none" strike="noStrike" cap="none" dirty="0" err="1">
                <a:solidFill>
                  <a:schemeClr val="lt1"/>
                </a:solidFill>
                <a:latin typeface="Candara"/>
                <a:ea typeface="Candara"/>
                <a:cs typeface="Candara"/>
                <a:sym typeface="Candara"/>
              </a:rPr>
              <a:t>patrimoine</a:t>
            </a:r>
            <a:r>
              <a:rPr lang="en-US" sz="2000" b="1" i="0" u="none" strike="noStrike" cap="none" dirty="0">
                <a:solidFill>
                  <a:schemeClr val="lt1"/>
                </a:solidFill>
                <a:latin typeface="Candara"/>
                <a:ea typeface="Candara"/>
                <a:cs typeface="Candara"/>
                <a:sym typeface="Candara"/>
              </a:rPr>
              <a:t> 1/2</a:t>
            </a:r>
            <a:endParaRPr sz="2000" b="0" i="0" u="none" strike="noStrike" cap="none" dirty="0">
              <a:solidFill>
                <a:schemeClr val="lt1"/>
              </a:solidFill>
              <a:latin typeface="Candara"/>
              <a:ea typeface="Candara"/>
              <a:cs typeface="Candara"/>
              <a:sym typeface="Candara"/>
            </a:endParaRPr>
          </a:p>
        </p:txBody>
      </p:sp>
      <p:sp>
        <p:nvSpPr>
          <p:cNvPr id="177" name="Google Shape;177;p10"/>
          <p:cNvSpPr txBox="1"/>
          <p:nvPr/>
        </p:nvSpPr>
        <p:spPr>
          <a:xfrm>
            <a:off x="212516" y="850253"/>
            <a:ext cx="10479484" cy="57707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i="0" u="none" strike="noStrike" dirty="0" err="1">
                <a:solidFill>
                  <a:srgbClr val="000000"/>
                </a:solidFill>
                <a:latin typeface="Candara"/>
                <a:ea typeface="Candara"/>
                <a:cs typeface="Candara"/>
                <a:sym typeface="Candara"/>
              </a:rPr>
              <a:t>Objectif</a:t>
            </a:r>
            <a:r>
              <a:rPr lang="en-US" sz="1600" b="1" i="0" u="none" strike="noStrike" dirty="0">
                <a:solidFill>
                  <a:srgbClr val="000000"/>
                </a:solidFill>
                <a:latin typeface="Candara"/>
                <a:ea typeface="Candara"/>
                <a:cs typeface="Candara"/>
                <a:sym typeface="Candara"/>
              </a:rPr>
              <a:t> :</a:t>
            </a:r>
            <a:endParaRPr dirty="0"/>
          </a:p>
          <a:p>
            <a:pPr marL="0" marR="0" lvl="0" indent="0" algn="just" rtl="0">
              <a:spcBef>
                <a:spcPts val="600"/>
              </a:spcBef>
              <a:spcAft>
                <a:spcPts val="0"/>
              </a:spcAft>
              <a:buNone/>
            </a:pPr>
            <a:r>
              <a:rPr lang="en-US" sz="1600" dirty="0" err="1">
                <a:solidFill>
                  <a:srgbClr val="000000"/>
                </a:solidFill>
                <a:latin typeface="Candara"/>
                <a:ea typeface="Candara"/>
                <a:cs typeface="Candara"/>
                <a:sym typeface="Candara"/>
              </a:rPr>
              <a:t>L'objectif</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cette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activité</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est</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permettre</a:t>
            </a:r>
            <a:r>
              <a:rPr lang="en-US" sz="1600" dirty="0">
                <a:solidFill>
                  <a:srgbClr val="000000"/>
                </a:solidFill>
                <a:latin typeface="Candara"/>
                <a:ea typeface="Candara"/>
                <a:cs typeface="Candara"/>
                <a:sym typeface="Candara"/>
              </a:rPr>
              <a:t> aux participants de </a:t>
            </a:r>
            <a:r>
              <a:rPr lang="en-US" sz="1600" dirty="0" err="1">
                <a:solidFill>
                  <a:srgbClr val="000000"/>
                </a:solidFill>
                <a:latin typeface="Candara"/>
                <a:ea typeface="Candara"/>
                <a:cs typeface="Candara"/>
                <a:sym typeface="Candara"/>
              </a:rPr>
              <a:t>développer</a:t>
            </a:r>
            <a:r>
              <a:rPr lang="en-US" sz="1600" dirty="0">
                <a:solidFill>
                  <a:srgbClr val="000000"/>
                </a:solidFill>
                <a:latin typeface="Candara"/>
                <a:ea typeface="Candara"/>
                <a:cs typeface="Candara"/>
                <a:sym typeface="Candara"/>
              </a:rPr>
              <a:t> des </a:t>
            </a:r>
            <a:r>
              <a:rPr lang="en-US" sz="1600" dirty="0" err="1">
                <a:solidFill>
                  <a:srgbClr val="000000"/>
                </a:solidFill>
                <a:latin typeface="Candara"/>
                <a:ea typeface="Candara"/>
                <a:cs typeface="Candara"/>
                <a:sym typeface="Candara"/>
              </a:rPr>
              <a:t>stratégies</a:t>
            </a:r>
            <a:r>
              <a:rPr lang="en-US" sz="1600" dirty="0">
                <a:solidFill>
                  <a:srgbClr val="000000"/>
                </a:solidFill>
                <a:latin typeface="Candara"/>
                <a:ea typeface="Candara"/>
                <a:cs typeface="Candara"/>
                <a:sym typeface="Candara"/>
              </a:rPr>
              <a:t> pour engager des </a:t>
            </a:r>
            <a:r>
              <a:rPr lang="en-US" sz="1600" dirty="0" err="1">
                <a:solidFill>
                  <a:srgbClr val="000000"/>
                </a:solidFill>
                <a:latin typeface="Candara"/>
                <a:ea typeface="Candara"/>
                <a:cs typeface="Candara"/>
                <a:sym typeface="Candara"/>
              </a:rPr>
              <a:t>groupes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démographiques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spécifiques</a:t>
            </a:r>
            <a:r>
              <a:rPr lang="en-US" sz="1600" dirty="0">
                <a:solidFill>
                  <a:srgbClr val="000000"/>
                </a:solidFill>
                <a:latin typeface="Candara"/>
                <a:ea typeface="Candara"/>
                <a:cs typeface="Candara"/>
                <a:sym typeface="Candara"/>
              </a:rPr>
              <a:t> à travers le </a:t>
            </a:r>
            <a:r>
              <a:rPr lang="en-US" sz="1600" dirty="0" err="1">
                <a:solidFill>
                  <a:srgbClr val="000000"/>
                </a:solidFill>
                <a:latin typeface="Candara"/>
                <a:ea typeface="Candara"/>
                <a:cs typeface="Candara"/>
                <a:sym typeface="Candara"/>
              </a:rPr>
              <a:t>patrimoine</a:t>
            </a:r>
            <a:r>
              <a:rPr lang="en-US" sz="1600" dirty="0">
                <a:solidFill>
                  <a:srgbClr val="000000"/>
                </a:solidFill>
                <a:latin typeface="Candara"/>
                <a:ea typeface="Candara"/>
                <a:cs typeface="Candara"/>
                <a:sym typeface="Candara"/>
              </a:rPr>
              <a:t> local. Encourager </a:t>
            </a:r>
            <a:r>
              <a:rPr lang="en-US" sz="1600" dirty="0" err="1">
                <a:solidFill>
                  <a:srgbClr val="000000"/>
                </a:solidFill>
                <a:latin typeface="Candara"/>
                <a:ea typeface="Candara"/>
                <a:cs typeface="Candara"/>
                <a:sym typeface="Candara"/>
              </a:rPr>
              <a:t>l'utilisation</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créative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d'outils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numériques</a:t>
            </a:r>
            <a:r>
              <a:rPr lang="en-US" sz="1600" dirty="0">
                <a:solidFill>
                  <a:srgbClr val="000000"/>
                </a:solidFill>
                <a:latin typeface="Candara"/>
                <a:ea typeface="Candara"/>
                <a:cs typeface="Candara"/>
                <a:sym typeface="Candara"/>
              </a:rPr>
              <a:t> pour </a:t>
            </a:r>
            <a:r>
              <a:rPr lang="en-US" sz="1600" dirty="0" err="1">
                <a:solidFill>
                  <a:srgbClr val="000000"/>
                </a:solidFill>
                <a:latin typeface="Candara"/>
                <a:ea typeface="Candara"/>
                <a:cs typeface="Candara"/>
                <a:sym typeface="Candara"/>
              </a:rPr>
              <a:t>promouvoir</a:t>
            </a:r>
            <a:r>
              <a:rPr lang="en-US" sz="1600" dirty="0">
                <a:solidFill>
                  <a:srgbClr val="000000"/>
                </a:solidFill>
                <a:latin typeface="Candara"/>
                <a:ea typeface="Candara"/>
                <a:cs typeface="Candara"/>
                <a:sym typeface="Candara"/>
              </a:rPr>
              <a:t> des </a:t>
            </a:r>
            <a:r>
              <a:rPr lang="en-US" sz="1600" dirty="0" err="1">
                <a:solidFill>
                  <a:srgbClr val="000000"/>
                </a:solidFill>
                <a:latin typeface="Candara"/>
                <a:ea typeface="Candara"/>
                <a:cs typeface="Candara"/>
                <a:sym typeface="Candara"/>
              </a:rPr>
              <a:t>projets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d'engagement</a:t>
            </a:r>
            <a:r>
              <a:rPr lang="en-US" sz="1600" dirty="0">
                <a:solidFill>
                  <a:srgbClr val="000000"/>
                </a:solidFill>
                <a:latin typeface="Candara"/>
                <a:ea typeface="Candara"/>
                <a:cs typeface="Candara"/>
                <a:sym typeface="Candara"/>
              </a:rPr>
              <a:t> patrimonial. </a:t>
            </a:r>
            <a:r>
              <a:rPr lang="en-US" sz="1600" dirty="0" err="1">
                <a:solidFill>
                  <a:srgbClr val="000000"/>
                </a:solidFill>
                <a:latin typeface="Candara"/>
                <a:ea typeface="Candara"/>
                <a:cs typeface="Candara"/>
                <a:sym typeface="Candara"/>
              </a:rPr>
              <a:t>Favoriser</a:t>
            </a:r>
            <a:r>
              <a:rPr lang="en-US" sz="1600" dirty="0">
                <a:solidFill>
                  <a:srgbClr val="000000"/>
                </a:solidFill>
                <a:latin typeface="Candara"/>
                <a:ea typeface="Candara"/>
                <a:cs typeface="Candara"/>
                <a:sym typeface="Candara"/>
              </a:rPr>
              <a:t> le travail </a:t>
            </a:r>
            <a:r>
              <a:rPr lang="en-US" sz="1600" dirty="0" err="1">
                <a:solidFill>
                  <a:srgbClr val="000000"/>
                </a:solidFill>
                <a:latin typeface="Candara"/>
                <a:ea typeface="Candara"/>
                <a:cs typeface="Candara"/>
                <a:sym typeface="Candara"/>
              </a:rPr>
              <a:t>d'équipe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l'innovation</a:t>
            </a:r>
            <a:r>
              <a:rPr lang="en-US" sz="1600" dirty="0">
                <a:solidFill>
                  <a:srgbClr val="000000"/>
                </a:solidFill>
                <a:latin typeface="Candara"/>
                <a:ea typeface="Candara"/>
                <a:cs typeface="Candara"/>
                <a:sym typeface="Candara"/>
              </a:rPr>
              <a:t> et </a:t>
            </a:r>
            <a:r>
              <a:rPr lang="en-US" sz="1600" dirty="0" err="1">
                <a:solidFill>
                  <a:srgbClr val="000000"/>
                </a:solidFill>
                <a:latin typeface="Candara"/>
                <a:ea typeface="Candara"/>
                <a:cs typeface="Candara"/>
                <a:sym typeface="Candara"/>
              </a:rPr>
              <a:t>l'application</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pratique</a:t>
            </a:r>
            <a:r>
              <a:rPr lang="en-US" sz="1600" dirty="0">
                <a:solidFill>
                  <a:srgbClr val="000000"/>
                </a:solidFill>
                <a:latin typeface="Candara"/>
                <a:ea typeface="Candara"/>
                <a:cs typeface="Candara"/>
                <a:sym typeface="Candara"/>
              </a:rPr>
              <a:t> des </a:t>
            </a:r>
            <a:r>
              <a:rPr lang="en-US" sz="1600" dirty="0" err="1">
                <a:solidFill>
                  <a:srgbClr val="000000"/>
                </a:solidFill>
                <a:latin typeface="Candara"/>
                <a:ea typeface="Candara"/>
                <a:cs typeface="Candara"/>
                <a:sym typeface="Candara"/>
              </a:rPr>
              <a:t>principes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d'engagement</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communautaire</a:t>
            </a:r>
            <a:r>
              <a:rPr lang="en-US" sz="1600" dirty="0">
                <a:solidFill>
                  <a:srgbClr val="000000"/>
                </a:solidFill>
                <a:latin typeface="Candara"/>
                <a:ea typeface="Candara"/>
                <a:cs typeface="Candara"/>
                <a:sym typeface="Candara"/>
              </a:rPr>
              <a:t>.</a:t>
            </a:r>
            <a:endParaRPr sz="1600" i="0" u="none" strike="noStrike" dirty="0">
              <a:solidFill>
                <a:srgbClr val="000000"/>
              </a:solidFill>
              <a:latin typeface="Candara"/>
              <a:ea typeface="Candara"/>
              <a:cs typeface="Candara"/>
              <a:sym typeface="Candara"/>
            </a:endParaRPr>
          </a:p>
          <a:p>
            <a:pPr marL="0" marR="0" lvl="0" indent="0" algn="just" rtl="0">
              <a:spcBef>
                <a:spcPts val="600"/>
              </a:spcBef>
              <a:spcAft>
                <a:spcPts val="0"/>
              </a:spcAft>
              <a:buNone/>
            </a:pPr>
            <a:endParaRPr sz="1600" b="1" i="0" u="none" strike="noStrike" dirty="0">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b="1" i="0" u="none" strike="noStrike" dirty="0" err="1">
                <a:solidFill>
                  <a:srgbClr val="000000"/>
                </a:solidFill>
                <a:latin typeface="Candara"/>
                <a:ea typeface="Candara"/>
                <a:cs typeface="Candara"/>
                <a:sym typeface="Candara"/>
              </a:rPr>
              <a:t>Matériel</a:t>
            </a:r>
            <a:r>
              <a:rPr lang="en-US" sz="1600" b="1" i="0" u="none" strike="noStrike" dirty="0">
                <a:solidFill>
                  <a:srgbClr val="000000"/>
                </a:solidFill>
                <a:latin typeface="Candara"/>
                <a:ea typeface="Candara"/>
                <a:cs typeface="Candara"/>
                <a:sym typeface="Candara"/>
              </a:rPr>
              <a:t> </a:t>
            </a:r>
            <a:r>
              <a:rPr lang="en-US" sz="1600" b="1" i="0" u="none" strike="noStrike" dirty="0" err="1">
                <a:solidFill>
                  <a:srgbClr val="000000"/>
                </a:solidFill>
                <a:latin typeface="Candara"/>
                <a:ea typeface="Candara"/>
                <a:cs typeface="Candara"/>
                <a:sym typeface="Candara"/>
              </a:rPr>
              <a:t>nécessaire</a:t>
            </a:r>
            <a:r>
              <a:rPr lang="en-US" sz="1600" b="1" i="0" u="none" strike="noStrike" dirty="0">
                <a:solidFill>
                  <a:srgbClr val="000000"/>
                </a:solidFill>
                <a:latin typeface="Candara"/>
                <a:ea typeface="Candara"/>
                <a:cs typeface="Candara"/>
                <a:sym typeface="Candara"/>
              </a:rPr>
              <a:t> :</a:t>
            </a:r>
            <a:endParaRPr dirty="0"/>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Accès</a:t>
            </a:r>
            <a:r>
              <a:rPr lang="en-US" sz="1600" dirty="0">
                <a:solidFill>
                  <a:srgbClr val="000000"/>
                </a:solidFill>
                <a:latin typeface="Candara"/>
                <a:ea typeface="Candara"/>
                <a:cs typeface="Candara"/>
                <a:sym typeface="Candara"/>
              </a:rPr>
              <a:t> aux </a:t>
            </a:r>
            <a:r>
              <a:rPr lang="en-US" sz="1600" dirty="0" err="1">
                <a:solidFill>
                  <a:srgbClr val="000000"/>
                </a:solidFill>
                <a:latin typeface="Candara"/>
                <a:ea typeface="Candara"/>
                <a:cs typeface="Candara"/>
                <a:sym typeface="Candara"/>
              </a:rPr>
              <a:t>outils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numériques</a:t>
            </a:r>
            <a:r>
              <a:rPr lang="en-US" sz="1600" dirty="0">
                <a:solidFill>
                  <a:srgbClr val="000000"/>
                </a:solidFill>
                <a:latin typeface="Candara"/>
                <a:ea typeface="Candara"/>
                <a:cs typeface="Candara"/>
                <a:sym typeface="Candara"/>
              </a:rPr>
              <a:t> : </a:t>
            </a:r>
            <a:r>
              <a:rPr lang="en-US" sz="1600" dirty="0" err="1">
                <a:solidFill>
                  <a:srgbClr val="000000"/>
                </a:solidFill>
                <a:latin typeface="Candara"/>
                <a:ea typeface="Candara"/>
                <a:cs typeface="Candara"/>
                <a:sym typeface="Candara"/>
              </a:rPr>
              <a:t>ordinateurs</a:t>
            </a:r>
            <a:r>
              <a:rPr lang="en-US" sz="1600" dirty="0">
                <a:solidFill>
                  <a:srgbClr val="000000"/>
                </a:solidFill>
                <a:latin typeface="Candara"/>
                <a:ea typeface="Candara"/>
                <a:cs typeface="Candara"/>
                <a:sym typeface="Candara"/>
              </a:rPr>
              <a:t> portables, smartphones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tablettes</a:t>
            </a:r>
            <a:r>
              <a:rPr lang="en-US" sz="1600" dirty="0">
                <a:solidFill>
                  <a:srgbClr val="000000"/>
                </a:solidFill>
                <a:latin typeface="Candara"/>
                <a:ea typeface="Candara"/>
                <a:cs typeface="Candara"/>
                <a:sym typeface="Candara"/>
              </a:rPr>
              <a:t>.</a:t>
            </a:r>
            <a:endParaRPr dirty="0"/>
          </a:p>
          <a:p>
            <a:pPr marL="285750" marR="0" lvl="0" indent="-285750" algn="just" rtl="0">
              <a:spcBef>
                <a:spcPts val="600"/>
              </a:spcBef>
              <a:spcAft>
                <a:spcPts val="0"/>
              </a:spcAft>
              <a:buFontTx/>
              <a:buChar char="-"/>
            </a:pPr>
            <a:r>
              <a:rPr lang="en-US" sz="1600" dirty="0" err="1" smtClean="0">
                <a:solidFill>
                  <a:srgbClr val="000000"/>
                </a:solidFill>
                <a:latin typeface="Candara"/>
                <a:ea typeface="Candara"/>
                <a:cs typeface="Candara"/>
                <a:sym typeface="Candara"/>
              </a:rPr>
              <a:t>Plateformes</a:t>
            </a:r>
            <a:r>
              <a:rPr lang="en-US" sz="1600" dirty="0" smtClean="0">
                <a:solidFill>
                  <a:srgbClr val="000000"/>
                </a:solidFill>
                <a:latin typeface="Candara"/>
                <a:ea typeface="Candara"/>
                <a:cs typeface="Candara"/>
                <a:sym typeface="Candara"/>
              </a:rPr>
              <a:t> </a:t>
            </a:r>
            <a:r>
              <a:rPr lang="en-US" sz="1600" dirty="0">
                <a:solidFill>
                  <a:srgbClr val="000000"/>
                </a:solidFill>
                <a:latin typeface="Candara"/>
                <a:ea typeface="Candara"/>
                <a:cs typeface="Candara"/>
                <a:sym typeface="Candara"/>
              </a:rPr>
              <a:t>de conception </a:t>
            </a:r>
            <a:r>
              <a:rPr lang="en-US" sz="1600" dirty="0" err="1">
                <a:solidFill>
                  <a:srgbClr val="000000"/>
                </a:solidFill>
                <a:latin typeface="Candara"/>
                <a:ea typeface="Candara"/>
                <a:cs typeface="Candara"/>
                <a:sym typeface="Candara"/>
              </a:rPr>
              <a:t>graphique</a:t>
            </a:r>
            <a:r>
              <a:rPr lang="en-US" sz="1600" dirty="0">
                <a:solidFill>
                  <a:srgbClr val="000000"/>
                </a:solidFill>
                <a:latin typeface="Candara"/>
                <a:ea typeface="Candara"/>
                <a:cs typeface="Candara"/>
                <a:sym typeface="Candara"/>
              </a:rPr>
              <a:t> (par </a:t>
            </a:r>
            <a:r>
              <a:rPr lang="en-US" sz="1600" dirty="0" err="1">
                <a:solidFill>
                  <a:srgbClr val="000000"/>
                </a:solidFill>
                <a:latin typeface="Candara"/>
                <a:ea typeface="Candara"/>
                <a:cs typeface="Candara"/>
                <a:sym typeface="Candara"/>
              </a:rPr>
              <a:t>exemple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Canva</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plateformes</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médias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sociaux</a:t>
            </a:r>
            <a:r>
              <a:rPr lang="en-US" sz="1600" dirty="0">
                <a:solidFill>
                  <a:srgbClr val="000000"/>
                </a:solidFill>
                <a:latin typeface="Candara"/>
                <a:ea typeface="Candara"/>
                <a:cs typeface="Candara"/>
                <a:sym typeface="Candara"/>
              </a:rPr>
              <a:t> et </a:t>
            </a:r>
            <a:r>
              <a:rPr lang="en-US" sz="1600" dirty="0" err="1">
                <a:solidFill>
                  <a:srgbClr val="000000"/>
                </a:solidFill>
                <a:latin typeface="Candara"/>
                <a:ea typeface="Candara"/>
                <a:cs typeface="Candara"/>
                <a:sym typeface="Candara"/>
              </a:rPr>
              <a:t>outils</a:t>
            </a:r>
            <a:r>
              <a:rPr lang="en-US" sz="1600" dirty="0">
                <a:solidFill>
                  <a:srgbClr val="000000"/>
                </a:solidFill>
                <a:latin typeface="Candara"/>
                <a:ea typeface="Candara"/>
                <a:cs typeface="Candara"/>
                <a:sym typeface="Candara"/>
              </a:rPr>
              <a:t> </a:t>
            </a:r>
            <a:endParaRPr lang="en-US" sz="1600" dirty="0" smtClean="0">
              <a:solidFill>
                <a:srgbClr val="000000"/>
              </a:solidFill>
              <a:latin typeface="Candara"/>
              <a:ea typeface="Candara"/>
              <a:cs typeface="Candara"/>
              <a:sym typeface="Candara"/>
            </a:endParaRPr>
          </a:p>
          <a:p>
            <a:pPr marR="0" lvl="0" algn="just" rtl="0">
              <a:spcBef>
                <a:spcPts val="600"/>
              </a:spcBef>
              <a:spcAft>
                <a:spcPts val="0"/>
              </a:spcAft>
            </a:pPr>
            <a:r>
              <a:rPr lang="en-US" sz="1600" dirty="0" err="1" smtClean="0">
                <a:solidFill>
                  <a:srgbClr val="000000"/>
                </a:solidFill>
                <a:latin typeface="Candara"/>
                <a:ea typeface="Candara"/>
                <a:cs typeface="Candara"/>
                <a:sym typeface="Candara"/>
              </a:rPr>
              <a:t>d'édition</a:t>
            </a:r>
            <a:r>
              <a:rPr lang="en-US" sz="1600" dirty="0" smtClean="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vidéo</a:t>
            </a:r>
            <a:r>
              <a:rPr lang="en-US" sz="1600" dirty="0">
                <a:solidFill>
                  <a:srgbClr val="000000"/>
                </a:solidFill>
                <a:latin typeface="Candara"/>
                <a:ea typeface="Candara"/>
                <a:cs typeface="Candara"/>
                <a:sym typeface="Candara"/>
              </a:rPr>
              <a:t>.</a:t>
            </a:r>
            <a:endParaRPr dirty="0"/>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Informations</a:t>
            </a:r>
            <a:r>
              <a:rPr lang="en-US" sz="1600" dirty="0">
                <a:solidFill>
                  <a:srgbClr val="000000"/>
                </a:solidFill>
                <a:latin typeface="Candara"/>
                <a:ea typeface="Candara"/>
                <a:cs typeface="Candara"/>
                <a:sym typeface="Candara"/>
              </a:rPr>
              <a:t> sur le site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l'événement</a:t>
            </a:r>
            <a:r>
              <a:rPr lang="en-US" sz="1600" dirty="0">
                <a:solidFill>
                  <a:srgbClr val="000000"/>
                </a:solidFill>
                <a:latin typeface="Candara"/>
                <a:ea typeface="Candara"/>
                <a:cs typeface="Candara"/>
                <a:sym typeface="Candara"/>
              </a:rPr>
              <a:t> patrimonial local.</a:t>
            </a:r>
            <a:endParaRPr dirty="0"/>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 Des documents </a:t>
            </a:r>
            <a:r>
              <a:rPr lang="en-US" sz="1600" dirty="0" err="1">
                <a:solidFill>
                  <a:srgbClr val="000000"/>
                </a:solidFill>
                <a:latin typeface="Candara"/>
                <a:ea typeface="Candara"/>
                <a:cs typeface="Candara"/>
                <a:sym typeface="Candara"/>
              </a:rPr>
              <a:t>présentant</a:t>
            </a:r>
            <a:r>
              <a:rPr lang="en-US" sz="1600" dirty="0">
                <a:solidFill>
                  <a:srgbClr val="000000"/>
                </a:solidFill>
                <a:latin typeface="Candara"/>
                <a:ea typeface="Candara"/>
                <a:cs typeface="Candara"/>
                <a:sym typeface="Candara"/>
              </a:rPr>
              <a:t> les </a:t>
            </a:r>
            <a:r>
              <a:rPr lang="en-US" sz="1600" dirty="0" err="1">
                <a:solidFill>
                  <a:srgbClr val="000000"/>
                </a:solidFill>
                <a:latin typeface="Candara"/>
                <a:ea typeface="Candara"/>
                <a:cs typeface="Candara"/>
                <a:sym typeface="Candara"/>
              </a:rPr>
              <a:t>principales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stratégies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d'engagement</a:t>
            </a:r>
            <a:r>
              <a:rPr lang="en-US" sz="1600" dirty="0">
                <a:solidFill>
                  <a:srgbClr val="000000"/>
                </a:solidFill>
                <a:latin typeface="Candara"/>
                <a:ea typeface="Candara"/>
                <a:cs typeface="Candara"/>
                <a:sym typeface="Candara"/>
              </a:rPr>
              <a:t> et les </a:t>
            </a:r>
            <a:r>
              <a:rPr lang="en-US" sz="1600" dirty="0" err="1">
                <a:solidFill>
                  <a:srgbClr val="000000"/>
                </a:solidFill>
                <a:latin typeface="Candara"/>
                <a:ea typeface="Candara"/>
                <a:cs typeface="Candara"/>
                <a:sym typeface="Candara"/>
              </a:rPr>
              <a:t>considérations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démographiques</a:t>
            </a:r>
            <a:r>
              <a:rPr lang="en-US" sz="1600" dirty="0">
                <a:solidFill>
                  <a:srgbClr val="000000"/>
                </a:solidFill>
                <a:latin typeface="Candara"/>
                <a:ea typeface="Candara"/>
                <a:cs typeface="Candara"/>
                <a:sym typeface="Candara"/>
              </a:rPr>
              <a:t>.</a:t>
            </a:r>
            <a:endParaRPr dirty="0"/>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 Des tableaux de </a:t>
            </a:r>
            <a:r>
              <a:rPr lang="en-US" sz="1600" dirty="0" err="1">
                <a:solidFill>
                  <a:srgbClr val="000000"/>
                </a:solidFill>
                <a:latin typeface="Candara"/>
                <a:ea typeface="Candara"/>
                <a:cs typeface="Candara"/>
                <a:sym typeface="Candara"/>
              </a:rPr>
              <a:t>conférence</a:t>
            </a:r>
            <a:r>
              <a:rPr lang="en-US" sz="1600" dirty="0">
                <a:solidFill>
                  <a:srgbClr val="000000"/>
                </a:solidFill>
                <a:latin typeface="Candara"/>
                <a:ea typeface="Candara"/>
                <a:cs typeface="Candara"/>
                <a:sym typeface="Candara"/>
              </a:rPr>
              <a:t>, des </a:t>
            </a:r>
            <a:r>
              <a:rPr lang="en-US" sz="1600" dirty="0" err="1">
                <a:solidFill>
                  <a:srgbClr val="000000"/>
                </a:solidFill>
                <a:latin typeface="Candara"/>
                <a:ea typeface="Candara"/>
                <a:cs typeface="Candara"/>
                <a:sym typeface="Candara"/>
              </a:rPr>
              <a:t>marqueurs</a:t>
            </a:r>
            <a:r>
              <a:rPr lang="en-US" sz="1600" dirty="0">
                <a:solidFill>
                  <a:srgbClr val="000000"/>
                </a:solidFill>
                <a:latin typeface="Candara"/>
                <a:ea typeface="Candara"/>
                <a:cs typeface="Candara"/>
                <a:sym typeface="Candara"/>
              </a:rPr>
              <a:t> et des notes </a:t>
            </a:r>
            <a:r>
              <a:rPr lang="en-US" sz="1600" dirty="0" err="1">
                <a:solidFill>
                  <a:srgbClr val="000000"/>
                </a:solidFill>
                <a:latin typeface="Candara"/>
                <a:ea typeface="Candara"/>
                <a:cs typeface="Candara"/>
                <a:sym typeface="Candara"/>
              </a:rPr>
              <a:t>autocollantes</a:t>
            </a:r>
            <a:r>
              <a:rPr lang="en-US" sz="1600" dirty="0">
                <a:solidFill>
                  <a:srgbClr val="000000"/>
                </a:solidFill>
                <a:latin typeface="Candara"/>
                <a:ea typeface="Candara"/>
                <a:cs typeface="Candara"/>
                <a:sym typeface="Candara"/>
              </a:rPr>
              <a:t> pour le brainstorming. </a:t>
            </a:r>
            <a:endParaRPr dirty="0"/>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Projecteur</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tableau intelligent pour les </a:t>
            </a:r>
            <a:r>
              <a:rPr lang="en-US" sz="1600" dirty="0" err="1">
                <a:solidFill>
                  <a:srgbClr val="000000"/>
                </a:solidFill>
                <a:latin typeface="Candara"/>
                <a:ea typeface="Candara"/>
                <a:cs typeface="Candara"/>
                <a:sym typeface="Candara"/>
              </a:rPr>
              <a:t>présentations</a:t>
            </a:r>
            <a:r>
              <a:rPr lang="en-US" sz="1600" dirty="0">
                <a:solidFill>
                  <a:srgbClr val="000000"/>
                </a:solidFill>
                <a:latin typeface="Candara"/>
                <a:ea typeface="Candara"/>
                <a:cs typeface="Candara"/>
                <a:sym typeface="Candara"/>
              </a:rPr>
              <a:t>.</a:t>
            </a:r>
            <a:endParaRPr sz="1600" b="1" i="0" u="none" strike="noStrike" dirty="0">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b="1" i="0" u="none" strike="noStrike" dirty="0" err="1">
                <a:solidFill>
                  <a:srgbClr val="000000"/>
                </a:solidFill>
                <a:latin typeface="Candara"/>
                <a:ea typeface="Candara"/>
                <a:cs typeface="Candara"/>
                <a:sym typeface="Candara"/>
              </a:rPr>
              <a:t>Procédure</a:t>
            </a:r>
            <a:r>
              <a:rPr lang="en-US" sz="1600" b="1" i="0" u="none" strike="noStrike" dirty="0">
                <a:solidFill>
                  <a:srgbClr val="000000"/>
                </a:solidFill>
                <a:latin typeface="Candara"/>
                <a:ea typeface="Candara"/>
                <a:cs typeface="Candara"/>
                <a:sym typeface="Candara"/>
              </a:rPr>
              <a:t> :</a:t>
            </a:r>
            <a:endParaRPr dirty="0"/>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1. Introduction (15 minutes) :</a:t>
            </a:r>
            <a:endParaRPr dirty="0"/>
          </a:p>
          <a:p>
            <a:pPr marL="0" marR="0" lvl="0" indent="0" algn="just" rtl="0">
              <a:spcBef>
                <a:spcPts val="600"/>
              </a:spcBef>
              <a:spcAft>
                <a:spcPts val="0"/>
              </a:spcAft>
              <a:buNone/>
            </a:pPr>
            <a:r>
              <a:rPr lang="en-US" sz="1600" dirty="0" err="1">
                <a:solidFill>
                  <a:srgbClr val="000000"/>
                </a:solidFill>
                <a:latin typeface="Candara"/>
                <a:ea typeface="Candara"/>
                <a:cs typeface="Candara"/>
                <a:sym typeface="Candara"/>
              </a:rPr>
              <a:t>Expliquez</a:t>
            </a:r>
            <a:r>
              <a:rPr lang="en-US" sz="1600" dirty="0">
                <a:solidFill>
                  <a:srgbClr val="000000"/>
                </a:solidFill>
                <a:latin typeface="Candara"/>
                <a:ea typeface="Candara"/>
                <a:cs typeface="Candara"/>
                <a:sym typeface="Candara"/>
              </a:rPr>
              <a:t> aux participants le but et les </a:t>
            </a:r>
            <a:r>
              <a:rPr lang="en-US" sz="1600" dirty="0" err="1">
                <a:solidFill>
                  <a:srgbClr val="000000"/>
                </a:solidFill>
                <a:latin typeface="Candara"/>
                <a:ea typeface="Candara"/>
                <a:cs typeface="Candara"/>
                <a:sym typeface="Candara"/>
              </a:rPr>
              <a:t>objectifs</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l'activité</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Discutez</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l'importance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d'adapter</a:t>
            </a:r>
            <a:r>
              <a:rPr lang="en-US" sz="1600" dirty="0">
                <a:solidFill>
                  <a:srgbClr val="000000"/>
                </a:solidFill>
                <a:latin typeface="Candara"/>
                <a:ea typeface="Candara"/>
                <a:cs typeface="Candara"/>
                <a:sym typeface="Candara"/>
              </a:rPr>
              <a:t> les </a:t>
            </a:r>
            <a:r>
              <a:rPr lang="en-US" sz="1600" dirty="0" err="1">
                <a:solidFill>
                  <a:srgbClr val="000000"/>
                </a:solidFill>
                <a:latin typeface="Candara"/>
                <a:ea typeface="Candara"/>
                <a:cs typeface="Candara"/>
                <a:sym typeface="Candara"/>
              </a:rPr>
              <a:t>stratégies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d'engagement</a:t>
            </a:r>
            <a:r>
              <a:rPr lang="en-US" sz="1600" dirty="0">
                <a:solidFill>
                  <a:srgbClr val="000000"/>
                </a:solidFill>
                <a:latin typeface="Candara"/>
                <a:ea typeface="Candara"/>
                <a:cs typeface="Candara"/>
                <a:sym typeface="Candara"/>
              </a:rPr>
              <a:t> à des </a:t>
            </a:r>
            <a:r>
              <a:rPr lang="en-US" sz="1600" dirty="0" err="1">
                <a:solidFill>
                  <a:srgbClr val="000000"/>
                </a:solidFill>
                <a:latin typeface="Candara"/>
                <a:ea typeface="Candara"/>
                <a:cs typeface="Candara"/>
                <a:sym typeface="Candara"/>
              </a:rPr>
              <a:t>groupes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spécifiques</a:t>
            </a:r>
            <a:r>
              <a:rPr lang="en-US" sz="1600" dirty="0">
                <a:solidFill>
                  <a:srgbClr val="000000"/>
                </a:solidFill>
                <a:latin typeface="Candara"/>
                <a:ea typeface="Candara"/>
                <a:cs typeface="Candara"/>
                <a:sym typeface="Candara"/>
              </a:rPr>
              <a:t> (par </a:t>
            </a:r>
            <a:r>
              <a:rPr lang="en-US" sz="1600" dirty="0" err="1">
                <a:solidFill>
                  <a:srgbClr val="000000"/>
                </a:solidFill>
                <a:latin typeface="Candara"/>
                <a:ea typeface="Candara"/>
                <a:cs typeface="Candara"/>
                <a:sym typeface="Candara"/>
              </a:rPr>
              <a:t>exemple</a:t>
            </a:r>
            <a:r>
              <a:rPr lang="en-US" sz="1600" dirty="0">
                <a:solidFill>
                  <a:srgbClr val="000000"/>
                </a:solidFill>
                <a:latin typeface="Candara"/>
                <a:ea typeface="Candara"/>
                <a:cs typeface="Candara"/>
                <a:sym typeface="Candara"/>
              </a:rPr>
              <a:t>, les </a:t>
            </a:r>
            <a:r>
              <a:rPr lang="en-US" sz="1600" dirty="0" err="1">
                <a:solidFill>
                  <a:srgbClr val="000000"/>
                </a:solidFill>
                <a:latin typeface="Candara"/>
                <a:ea typeface="Candara"/>
                <a:cs typeface="Candara"/>
                <a:sym typeface="Candara"/>
              </a:rPr>
              <a:t>jeunes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préfèrent</a:t>
            </a:r>
            <a:r>
              <a:rPr lang="en-US" sz="1600" dirty="0">
                <a:solidFill>
                  <a:srgbClr val="000000"/>
                </a:solidFill>
                <a:latin typeface="Candara"/>
                <a:ea typeface="Candara"/>
                <a:cs typeface="Candara"/>
                <a:sym typeface="Candara"/>
              </a:rPr>
              <a:t> les </a:t>
            </a:r>
            <a:r>
              <a:rPr lang="en-US" sz="1600" dirty="0" err="1">
                <a:solidFill>
                  <a:srgbClr val="000000"/>
                </a:solidFill>
                <a:latin typeface="Candara"/>
                <a:ea typeface="Candara"/>
                <a:cs typeface="Candara"/>
                <a:sym typeface="Candara"/>
              </a:rPr>
              <a:t>approches</a:t>
            </a:r>
            <a:r>
              <a:rPr lang="en-US" sz="1600" dirty="0">
                <a:solidFill>
                  <a:srgbClr val="000000"/>
                </a:solidFill>
                <a:latin typeface="Candara"/>
                <a:ea typeface="Candara"/>
                <a:cs typeface="Candara"/>
                <a:sym typeface="Candara"/>
              </a:rPr>
              <a:t> interactives et </a:t>
            </a:r>
            <a:r>
              <a:rPr lang="en-US" sz="1600" dirty="0" err="1">
                <a:solidFill>
                  <a:srgbClr val="000000"/>
                </a:solidFill>
                <a:latin typeface="Candara"/>
                <a:ea typeface="Candara"/>
                <a:cs typeface="Candara"/>
                <a:sym typeface="Candara"/>
              </a:rPr>
              <a:t>numériques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tandis</a:t>
            </a:r>
            <a:r>
              <a:rPr lang="en-US" sz="1600" dirty="0">
                <a:solidFill>
                  <a:srgbClr val="000000"/>
                </a:solidFill>
                <a:latin typeface="Candara"/>
                <a:ea typeface="Candara"/>
                <a:cs typeface="Candara"/>
                <a:sym typeface="Candara"/>
              </a:rPr>
              <a:t> que les </a:t>
            </a:r>
            <a:r>
              <a:rPr lang="en-US" sz="1600" dirty="0" err="1">
                <a:solidFill>
                  <a:srgbClr val="000000"/>
                </a:solidFill>
                <a:latin typeface="Candara"/>
                <a:ea typeface="Candara"/>
                <a:cs typeface="Candara"/>
                <a:sym typeface="Candara"/>
              </a:rPr>
              <a:t>groupes</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personnes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âgées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peuvent</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apprécier</a:t>
            </a:r>
            <a:r>
              <a:rPr lang="en-US" sz="1600" dirty="0">
                <a:solidFill>
                  <a:srgbClr val="000000"/>
                </a:solidFill>
                <a:latin typeface="Candara"/>
                <a:ea typeface="Candara"/>
                <a:cs typeface="Candara"/>
                <a:sym typeface="Candara"/>
              </a:rPr>
              <a:t> les initiatives de narration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d'histoire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orale</a:t>
            </a:r>
            <a:r>
              <a:rPr lang="en-US" sz="1600" dirty="0">
                <a:solidFill>
                  <a:srgbClr val="000000"/>
                </a:solidFill>
                <a:latin typeface="Candara"/>
                <a:ea typeface="Candara"/>
                <a:cs typeface="Candara"/>
                <a:sym typeface="Candara"/>
              </a:rPr>
              <a:t>).</a:t>
            </a:r>
            <a:endParaRPr sz="1600" i="0" u="none" strike="noStrike" dirty="0">
              <a:solidFill>
                <a:srgbClr val="000000"/>
              </a:solidFill>
              <a:latin typeface="Candara"/>
              <a:ea typeface="Candara"/>
              <a:cs typeface="Candara"/>
              <a:sym typeface="Candara"/>
            </a:endParaRPr>
          </a:p>
        </p:txBody>
      </p:sp>
      <p:sp>
        <p:nvSpPr>
          <p:cNvPr id="179" name="Google Shape;179;p10"/>
          <p:cNvSpPr txBox="1"/>
          <p:nvPr/>
        </p:nvSpPr>
        <p:spPr>
          <a:xfrm>
            <a:off x="9192000" y="4789456"/>
            <a:ext cx="3000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 Freepik, clipart by brbfx</a:t>
            </a:r>
            <a:endParaRPr sz="1200"/>
          </a:p>
          <a:p>
            <a:pPr marL="0" lvl="0" indent="0" algn="l" rtl="0">
              <a:spcBef>
                <a:spcPts val="0"/>
              </a:spcBef>
              <a:spcAft>
                <a:spcPts val="0"/>
              </a:spcAft>
              <a:buNone/>
            </a:pPr>
            <a:r>
              <a:rPr lang="en-US" sz="700" u="sng">
                <a:solidFill>
                  <a:schemeClr val="hlink"/>
                </a:solidFill>
                <a:hlinkClick r:id="rId4"/>
              </a:rPr>
              <a:t>https://www.freepik.com/free-vector/aerial-view-people-working-light-bulb_38346952.htm#fromView=search&amp;page=1&amp;position=4&amp;uuid=f293cdce-ce0f-457f-a119-a3dc2c259697 </a:t>
            </a:r>
            <a:endParaRPr sz="1200"/>
          </a:p>
        </p:txBody>
      </p:sp>
      <p:pic>
        <p:nvPicPr>
          <p:cNvPr id="8" name="Google Shape;178;p10"/>
          <p:cNvPicPr preferRelativeResize="0"/>
          <p:nvPr/>
        </p:nvPicPr>
        <p:blipFill>
          <a:blip r:embed="rId5">
            <a:alphaModFix/>
          </a:blip>
          <a:stretch>
            <a:fillRect/>
          </a:stretch>
        </p:blipFill>
        <p:spPr>
          <a:xfrm>
            <a:off x="9583279" y="2036330"/>
            <a:ext cx="2655473" cy="2820751"/>
          </a:xfrm>
          <a:prstGeom prst="rect">
            <a:avLst/>
          </a:prstGeom>
          <a:noFill/>
          <a:ln>
            <a:noFill/>
          </a:ln>
        </p:spPr>
      </p:pic>
    </p:spTree>
    <p:extLst>
      <p:ext uri="{BB962C8B-B14F-4D97-AF65-F5344CB8AC3E}">
        <p14:creationId xmlns:p14="http://schemas.microsoft.com/office/powerpoint/2010/main" xmlns="" val="12475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5" name="Google Shape;185;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1"/>
          <p:cNvSpPr txBox="1"/>
          <p:nvPr/>
        </p:nvSpPr>
        <p:spPr>
          <a:xfrm>
            <a:off x="-360487" y="92351"/>
            <a:ext cx="11508777" cy="615513"/>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400" b="1" i="0" u="none" strike="noStrike" cap="none" dirty="0" err="1">
                <a:solidFill>
                  <a:srgbClr val="FFFFFF"/>
                </a:solidFill>
                <a:latin typeface="Candara"/>
                <a:ea typeface="Candara"/>
                <a:cs typeface="Candara"/>
                <a:sym typeface="Candara"/>
              </a:rPr>
              <a:t>Activité</a:t>
            </a:r>
            <a:r>
              <a:rPr lang="en-US" sz="3400" b="1" i="0" u="none" strike="noStrike" cap="none" dirty="0">
                <a:solidFill>
                  <a:srgbClr val="FFFFFF"/>
                </a:solidFill>
                <a:latin typeface="Candara"/>
                <a:ea typeface="Candara"/>
                <a:cs typeface="Candara"/>
                <a:sym typeface="Candara"/>
              </a:rPr>
              <a:t> interactive : </a:t>
            </a:r>
            <a:r>
              <a:rPr lang="en-US" sz="1800" b="1" i="0" u="none" strike="noStrike" cap="none" dirty="0">
                <a:solidFill>
                  <a:srgbClr val="FFFFFF"/>
                </a:solidFill>
                <a:latin typeface="Candara"/>
                <a:ea typeface="Candara"/>
                <a:cs typeface="Candara"/>
                <a:sym typeface="Candara"/>
              </a:rPr>
              <a:t>Conception </a:t>
            </a:r>
            <a:r>
              <a:rPr lang="en-US" sz="1800" b="1" i="0" u="none" strike="noStrike" cap="none" dirty="0" err="1">
                <a:solidFill>
                  <a:srgbClr val="FFFFFF"/>
                </a:solidFill>
                <a:latin typeface="Candara"/>
                <a:ea typeface="Candara"/>
                <a:cs typeface="Candara"/>
                <a:sym typeface="Candara"/>
              </a:rPr>
              <a:t>d'une</a:t>
            </a:r>
            <a:r>
              <a:rPr lang="en-US" sz="1800" b="1" i="0" u="none" strike="noStrike" cap="none" dirty="0">
                <a:solidFill>
                  <a:srgbClr val="FFFFFF"/>
                </a:solidFill>
                <a:latin typeface="Candara"/>
                <a:ea typeface="Candara"/>
                <a:cs typeface="Candara"/>
                <a:sym typeface="Candara"/>
              </a:rPr>
              <a:t> </a:t>
            </a:r>
            <a:r>
              <a:rPr lang="en-US" sz="1800" b="1" i="0" u="none" strike="noStrike" cap="none" dirty="0" err="1">
                <a:solidFill>
                  <a:srgbClr val="FFFFFF"/>
                </a:solidFill>
                <a:latin typeface="Candara"/>
                <a:ea typeface="Candara"/>
                <a:cs typeface="Candara"/>
                <a:sym typeface="Candara"/>
              </a:rPr>
              <a:t>campagne</a:t>
            </a:r>
            <a:r>
              <a:rPr lang="en-US" sz="1800" b="1" i="0" u="none" strike="noStrike" cap="none" dirty="0">
                <a:solidFill>
                  <a:srgbClr val="FFFFFF"/>
                </a:solidFill>
                <a:latin typeface="Candara"/>
                <a:ea typeface="Candara"/>
                <a:cs typeface="Candara"/>
                <a:sym typeface="Candara"/>
              </a:rPr>
              <a:t> </a:t>
            </a:r>
            <a:r>
              <a:rPr lang="en-US" sz="1800" b="1" i="0" u="none" strike="noStrike" cap="none" dirty="0" err="1">
                <a:solidFill>
                  <a:srgbClr val="FFFFFF"/>
                </a:solidFill>
                <a:latin typeface="Candara"/>
                <a:ea typeface="Candara"/>
                <a:cs typeface="Candara"/>
                <a:sym typeface="Candara"/>
              </a:rPr>
              <a:t>d'engagement</a:t>
            </a:r>
            <a:r>
              <a:rPr lang="en-US" sz="1800" b="1" i="0" u="none" strike="noStrike" cap="none" dirty="0">
                <a:solidFill>
                  <a:srgbClr val="FFFFFF"/>
                </a:solidFill>
                <a:latin typeface="Candara"/>
                <a:ea typeface="Candara"/>
                <a:cs typeface="Candara"/>
                <a:sym typeface="Candara"/>
              </a:rPr>
              <a:t> </a:t>
            </a:r>
            <a:r>
              <a:rPr lang="en-US" sz="1800" b="1" i="0" u="none" strike="noStrike" cap="none" dirty="0" err="1">
                <a:solidFill>
                  <a:srgbClr val="FFFFFF"/>
                </a:solidFill>
                <a:latin typeface="Candara"/>
                <a:ea typeface="Candara"/>
                <a:cs typeface="Candara"/>
                <a:sym typeface="Candara"/>
              </a:rPr>
              <a:t>en</a:t>
            </a:r>
            <a:r>
              <a:rPr lang="en-US" sz="1800" b="1" i="0" u="none" strike="noStrike" cap="none" dirty="0">
                <a:solidFill>
                  <a:srgbClr val="FFFFFF"/>
                </a:solidFill>
                <a:latin typeface="Candara"/>
                <a:ea typeface="Candara"/>
                <a:cs typeface="Candara"/>
                <a:sym typeface="Candara"/>
              </a:rPr>
              <a:t> </a:t>
            </a:r>
            <a:r>
              <a:rPr lang="en-US" sz="1800" b="1" i="0" u="none" strike="noStrike" cap="none" dirty="0" err="1">
                <a:solidFill>
                  <a:srgbClr val="FFFFFF"/>
                </a:solidFill>
                <a:latin typeface="Candara"/>
                <a:ea typeface="Candara"/>
                <a:cs typeface="Candara"/>
                <a:sym typeface="Candara"/>
              </a:rPr>
              <a:t>faveur</a:t>
            </a:r>
            <a:r>
              <a:rPr lang="en-US" sz="1800" b="1" i="0" u="none" strike="noStrike" cap="none" dirty="0">
                <a:solidFill>
                  <a:srgbClr val="FFFFFF"/>
                </a:solidFill>
                <a:latin typeface="Candara"/>
                <a:ea typeface="Candara"/>
                <a:cs typeface="Candara"/>
                <a:sym typeface="Candara"/>
              </a:rPr>
              <a:t> du </a:t>
            </a:r>
            <a:r>
              <a:rPr lang="en-US" sz="1800" b="1" i="0" u="none" strike="noStrike" cap="none" dirty="0" err="1">
                <a:solidFill>
                  <a:srgbClr val="FFFFFF"/>
                </a:solidFill>
                <a:latin typeface="Candara"/>
                <a:ea typeface="Candara"/>
                <a:cs typeface="Candara"/>
                <a:sym typeface="Candara"/>
              </a:rPr>
              <a:t>patrimoine</a:t>
            </a:r>
            <a:r>
              <a:rPr lang="en-US" sz="1800" b="1" i="0" u="none" strike="noStrike" cap="none" dirty="0">
                <a:solidFill>
                  <a:srgbClr val="FFFFFF"/>
                </a:solidFill>
                <a:latin typeface="Candara"/>
                <a:ea typeface="Candara"/>
                <a:cs typeface="Candara"/>
                <a:sym typeface="Candara"/>
              </a:rPr>
              <a:t> 2/2</a:t>
            </a:r>
            <a:endParaRPr sz="1800" b="0" i="0" u="none" strike="noStrike" cap="none" dirty="0">
              <a:solidFill>
                <a:srgbClr val="FFFFFF"/>
              </a:solidFill>
              <a:latin typeface="Candara"/>
              <a:ea typeface="Candara"/>
              <a:cs typeface="Candara"/>
              <a:sym typeface="Candara"/>
            </a:endParaRPr>
          </a:p>
        </p:txBody>
      </p:sp>
      <p:sp>
        <p:nvSpPr>
          <p:cNvPr id="188" name="Google Shape;188;p11"/>
          <p:cNvSpPr txBox="1"/>
          <p:nvPr/>
        </p:nvSpPr>
        <p:spPr>
          <a:xfrm>
            <a:off x="360486" y="917421"/>
            <a:ext cx="8670412" cy="5714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a:solidFill>
                  <a:srgbClr val="000000"/>
                </a:solidFill>
                <a:latin typeface="Candara"/>
                <a:ea typeface="Candara"/>
                <a:cs typeface="Candara"/>
                <a:sym typeface="Candara"/>
              </a:rPr>
              <a:t>2. Formation des </a:t>
            </a:r>
            <a:r>
              <a:rPr lang="en-US" sz="1600" dirty="0" err="1">
                <a:solidFill>
                  <a:srgbClr val="000000"/>
                </a:solidFill>
                <a:latin typeface="Candara"/>
                <a:ea typeface="Candara"/>
                <a:cs typeface="Candara"/>
                <a:sym typeface="Candara"/>
              </a:rPr>
              <a:t>équipes</a:t>
            </a:r>
            <a:r>
              <a:rPr lang="en-US" sz="1600" dirty="0">
                <a:solidFill>
                  <a:srgbClr val="000000"/>
                </a:solidFill>
                <a:latin typeface="Candara"/>
                <a:ea typeface="Candara"/>
                <a:cs typeface="Candara"/>
                <a:sym typeface="Candara"/>
              </a:rPr>
              <a:t> et brainstorming (30 minutes) :</a:t>
            </a:r>
            <a:endParaRPr dirty="0"/>
          </a:p>
          <a:p>
            <a:pPr marL="0" marR="0" lvl="0" indent="0" algn="just" rtl="0">
              <a:spcBef>
                <a:spcPts val="600"/>
              </a:spcBef>
              <a:spcAft>
                <a:spcPts val="0"/>
              </a:spcAft>
              <a:buNone/>
            </a:pPr>
            <a:r>
              <a:rPr lang="en-US" sz="1600" dirty="0" err="1">
                <a:solidFill>
                  <a:srgbClr val="000000"/>
                </a:solidFill>
                <a:latin typeface="Candara"/>
                <a:ea typeface="Candara"/>
                <a:cs typeface="Candara"/>
                <a:sym typeface="Candara"/>
              </a:rPr>
              <a:t>Répartir</a:t>
            </a:r>
            <a:r>
              <a:rPr lang="en-US" sz="1600" dirty="0">
                <a:solidFill>
                  <a:srgbClr val="000000"/>
                </a:solidFill>
                <a:latin typeface="Candara"/>
                <a:ea typeface="Candara"/>
                <a:cs typeface="Candara"/>
                <a:sym typeface="Candara"/>
              </a:rPr>
              <a:t> les participants </a:t>
            </a:r>
            <a:r>
              <a:rPr lang="en-US" sz="1600" dirty="0" err="1">
                <a:solidFill>
                  <a:srgbClr val="000000"/>
                </a:solidFill>
                <a:latin typeface="Candara"/>
                <a:ea typeface="Candara"/>
                <a:cs typeface="Candara"/>
                <a:sym typeface="Candara"/>
              </a:rPr>
              <a:t>en</a:t>
            </a:r>
            <a:r>
              <a:rPr lang="en-US" sz="1600" dirty="0">
                <a:solidFill>
                  <a:srgbClr val="000000"/>
                </a:solidFill>
                <a:latin typeface="Candara"/>
                <a:ea typeface="Candara"/>
                <a:cs typeface="Candara"/>
                <a:sym typeface="Candara"/>
              </a:rPr>
              <a:t> petites </a:t>
            </a:r>
            <a:r>
              <a:rPr lang="en-US" sz="1600" dirty="0" err="1">
                <a:solidFill>
                  <a:srgbClr val="000000"/>
                </a:solidFill>
                <a:latin typeface="Candara"/>
                <a:ea typeface="Candara"/>
                <a:cs typeface="Candara"/>
                <a:sym typeface="Candara"/>
              </a:rPr>
              <a:t>équipes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chacune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d'entre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elles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étant</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chargée</a:t>
            </a:r>
            <a:r>
              <a:rPr lang="en-US" sz="1600" dirty="0">
                <a:solidFill>
                  <a:srgbClr val="000000"/>
                </a:solidFill>
                <a:latin typeface="Candara"/>
                <a:ea typeface="Candara"/>
                <a:cs typeface="Candara"/>
                <a:sym typeface="Candara"/>
              </a:rPr>
              <a:t> d'un </a:t>
            </a:r>
            <a:r>
              <a:rPr lang="en-US" sz="1600" dirty="0" err="1">
                <a:solidFill>
                  <a:srgbClr val="000000"/>
                </a:solidFill>
                <a:latin typeface="Candara"/>
                <a:ea typeface="Candara"/>
                <a:cs typeface="Candara"/>
                <a:sym typeface="Candara"/>
              </a:rPr>
              <a:t>groupe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démographique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spécifique</a:t>
            </a:r>
            <a:r>
              <a:rPr lang="en-US" sz="1600" dirty="0">
                <a:solidFill>
                  <a:srgbClr val="000000"/>
                </a:solidFill>
                <a:latin typeface="Candara"/>
                <a:ea typeface="Candara"/>
                <a:cs typeface="Candara"/>
                <a:sym typeface="Candara"/>
              </a:rPr>
              <a:t> (par </a:t>
            </a:r>
            <a:r>
              <a:rPr lang="en-US" sz="1600" dirty="0" err="1">
                <a:solidFill>
                  <a:srgbClr val="000000"/>
                </a:solidFill>
                <a:latin typeface="Candara"/>
                <a:ea typeface="Candara"/>
                <a:cs typeface="Candara"/>
                <a:sym typeface="Candara"/>
              </a:rPr>
              <a:t>exemple</a:t>
            </a:r>
            <a:r>
              <a:rPr lang="en-US" sz="1600" dirty="0">
                <a:solidFill>
                  <a:srgbClr val="000000"/>
                </a:solidFill>
                <a:latin typeface="Candara"/>
                <a:ea typeface="Candara"/>
                <a:cs typeface="Candara"/>
                <a:sym typeface="Candara"/>
              </a:rPr>
              <a:t>, les </a:t>
            </a:r>
            <a:r>
              <a:rPr lang="en-US" sz="1600" dirty="0" err="1">
                <a:solidFill>
                  <a:srgbClr val="000000"/>
                </a:solidFill>
                <a:latin typeface="Candara"/>
                <a:ea typeface="Candara"/>
                <a:cs typeface="Candara"/>
                <a:sym typeface="Candara"/>
              </a:rPr>
              <a:t>jeunes</a:t>
            </a:r>
            <a:r>
              <a:rPr lang="en-US" sz="1600" dirty="0">
                <a:solidFill>
                  <a:srgbClr val="000000"/>
                </a:solidFill>
                <a:latin typeface="Candara"/>
                <a:ea typeface="Candara"/>
                <a:cs typeface="Candara"/>
                <a:sym typeface="Candara"/>
              </a:rPr>
              <a:t>, les </a:t>
            </a:r>
            <a:r>
              <a:rPr lang="en-US" sz="1600" dirty="0" err="1">
                <a:solidFill>
                  <a:srgbClr val="000000"/>
                </a:solidFill>
                <a:latin typeface="Candara"/>
                <a:ea typeface="Candara"/>
                <a:cs typeface="Candara"/>
                <a:sym typeface="Candara"/>
              </a:rPr>
              <a:t>personnes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âgées</a:t>
            </a:r>
            <a:r>
              <a:rPr lang="en-US" sz="1600" dirty="0">
                <a:solidFill>
                  <a:srgbClr val="000000"/>
                </a:solidFill>
                <a:latin typeface="Candara"/>
                <a:ea typeface="Candara"/>
                <a:cs typeface="Candara"/>
                <a:sym typeface="Candara"/>
              </a:rPr>
              <a:t>, les </a:t>
            </a:r>
            <a:r>
              <a:rPr lang="en-US" sz="1600" dirty="0" err="1">
                <a:solidFill>
                  <a:srgbClr val="000000"/>
                </a:solidFill>
                <a:latin typeface="Candara"/>
                <a:ea typeface="Candara"/>
                <a:cs typeface="Candara"/>
                <a:sym typeface="Candara"/>
              </a:rPr>
              <a:t>groupes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minoritaires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Fournir</a:t>
            </a:r>
            <a:r>
              <a:rPr lang="en-US" sz="1600" dirty="0">
                <a:solidFill>
                  <a:srgbClr val="000000"/>
                </a:solidFill>
                <a:latin typeface="Candara"/>
                <a:ea typeface="Candara"/>
                <a:cs typeface="Candara"/>
                <a:sym typeface="Candara"/>
              </a:rPr>
              <a:t> des </a:t>
            </a:r>
            <a:r>
              <a:rPr lang="en-US" sz="1600" dirty="0" err="1">
                <a:solidFill>
                  <a:srgbClr val="000000"/>
                </a:solidFill>
                <a:latin typeface="Candara"/>
                <a:ea typeface="Candara"/>
                <a:cs typeface="Candara"/>
                <a:sym typeface="Candara"/>
              </a:rPr>
              <a:t>informations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générales</a:t>
            </a:r>
            <a:r>
              <a:rPr lang="en-US" sz="1600" dirty="0">
                <a:solidFill>
                  <a:srgbClr val="000000"/>
                </a:solidFill>
                <a:latin typeface="Candara"/>
                <a:ea typeface="Candara"/>
                <a:cs typeface="Candara"/>
                <a:sym typeface="Candara"/>
              </a:rPr>
              <a:t> sur un site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un </a:t>
            </a:r>
            <a:r>
              <a:rPr lang="en-US" sz="1600" dirty="0" err="1">
                <a:solidFill>
                  <a:srgbClr val="000000"/>
                </a:solidFill>
                <a:latin typeface="Candara"/>
                <a:ea typeface="Candara"/>
                <a:cs typeface="Candara"/>
                <a:sym typeface="Candara"/>
              </a:rPr>
              <a:t>événement</a:t>
            </a:r>
            <a:r>
              <a:rPr lang="en-US" sz="1600" dirty="0">
                <a:solidFill>
                  <a:srgbClr val="000000"/>
                </a:solidFill>
                <a:latin typeface="Candara"/>
                <a:ea typeface="Candara"/>
                <a:cs typeface="Candara"/>
                <a:sym typeface="Candara"/>
              </a:rPr>
              <a:t> du </a:t>
            </a:r>
            <a:r>
              <a:rPr lang="en-US" sz="1600" dirty="0" err="1">
                <a:solidFill>
                  <a:srgbClr val="000000"/>
                </a:solidFill>
                <a:latin typeface="Candara"/>
                <a:ea typeface="Candara"/>
                <a:cs typeface="Candara"/>
                <a:sym typeface="Candara"/>
              </a:rPr>
              <a:t>patrimoine</a:t>
            </a:r>
            <a:r>
              <a:rPr lang="en-US" sz="1600" dirty="0">
                <a:solidFill>
                  <a:srgbClr val="000000"/>
                </a:solidFill>
                <a:latin typeface="Candara"/>
                <a:ea typeface="Candara"/>
                <a:cs typeface="Candara"/>
                <a:sym typeface="Candara"/>
              </a:rPr>
              <a:t> local </a:t>
            </a:r>
            <a:r>
              <a:rPr lang="en-US" sz="1600" dirty="0" err="1">
                <a:solidFill>
                  <a:srgbClr val="000000"/>
                </a:solidFill>
                <a:latin typeface="Candara"/>
                <a:ea typeface="Candara"/>
                <a:cs typeface="Candara"/>
                <a:sym typeface="Candara"/>
              </a:rPr>
              <a:t>choisi</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Demandez</a:t>
            </a:r>
            <a:r>
              <a:rPr lang="en-US" sz="1600" dirty="0">
                <a:solidFill>
                  <a:srgbClr val="000000"/>
                </a:solidFill>
                <a:latin typeface="Candara"/>
                <a:ea typeface="Candara"/>
                <a:cs typeface="Candara"/>
                <a:sym typeface="Candara"/>
              </a:rPr>
              <a:t> aux </a:t>
            </a:r>
            <a:r>
              <a:rPr lang="en-US" sz="1600" dirty="0" err="1">
                <a:solidFill>
                  <a:srgbClr val="000000"/>
                </a:solidFill>
                <a:latin typeface="Candara"/>
                <a:ea typeface="Candara"/>
                <a:cs typeface="Candara"/>
                <a:sym typeface="Candara"/>
              </a:rPr>
              <a:t>équipes</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réfléchir</a:t>
            </a:r>
            <a:r>
              <a:rPr lang="en-US" sz="1600" dirty="0">
                <a:solidFill>
                  <a:srgbClr val="000000"/>
                </a:solidFill>
                <a:latin typeface="Candara"/>
                <a:ea typeface="Candara"/>
                <a:cs typeface="Candara"/>
                <a:sym typeface="Candara"/>
              </a:rPr>
              <a:t> à des </a:t>
            </a:r>
            <a:r>
              <a:rPr lang="en-US" sz="1600" dirty="0" err="1">
                <a:solidFill>
                  <a:srgbClr val="000000"/>
                </a:solidFill>
                <a:latin typeface="Candara"/>
                <a:ea typeface="Candara"/>
                <a:cs typeface="Candara"/>
                <a:sym typeface="Candara"/>
              </a:rPr>
              <a:t>idées</a:t>
            </a:r>
            <a:r>
              <a:rPr lang="en-US" sz="1600" dirty="0">
                <a:solidFill>
                  <a:srgbClr val="000000"/>
                </a:solidFill>
                <a:latin typeface="Candara"/>
                <a:ea typeface="Candara"/>
                <a:cs typeface="Candara"/>
                <a:sym typeface="Candara"/>
              </a:rPr>
              <a:t> pour un mini-</a:t>
            </a:r>
            <a:r>
              <a:rPr lang="en-US" sz="1600" dirty="0" err="1">
                <a:solidFill>
                  <a:srgbClr val="000000"/>
                </a:solidFill>
                <a:latin typeface="Candara"/>
                <a:ea typeface="Candara"/>
                <a:cs typeface="Candara"/>
                <a:sym typeface="Candara"/>
              </a:rPr>
              <a:t>projet</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visant</a:t>
            </a:r>
            <a:r>
              <a:rPr lang="en-US" sz="1600" dirty="0">
                <a:solidFill>
                  <a:srgbClr val="000000"/>
                </a:solidFill>
                <a:latin typeface="Candara"/>
                <a:ea typeface="Candara"/>
                <a:cs typeface="Candara"/>
                <a:sym typeface="Candara"/>
              </a:rPr>
              <a:t> à </a:t>
            </a:r>
            <a:r>
              <a:rPr lang="en-US" sz="1600" dirty="0" err="1">
                <a:solidFill>
                  <a:srgbClr val="000000"/>
                </a:solidFill>
                <a:latin typeface="Candara"/>
                <a:ea typeface="Candara"/>
                <a:cs typeface="Candara"/>
                <a:sym typeface="Candara"/>
              </a:rPr>
              <a:t>impliquer</a:t>
            </a:r>
            <a:r>
              <a:rPr lang="en-US" sz="1600" dirty="0">
                <a:solidFill>
                  <a:srgbClr val="000000"/>
                </a:solidFill>
                <a:latin typeface="Candara"/>
                <a:ea typeface="Candara"/>
                <a:cs typeface="Candara"/>
                <a:sym typeface="Candara"/>
              </a:rPr>
              <a:t> le </a:t>
            </a:r>
            <a:r>
              <a:rPr lang="en-US" sz="1600" dirty="0" err="1">
                <a:solidFill>
                  <a:srgbClr val="000000"/>
                </a:solidFill>
                <a:latin typeface="Candara"/>
                <a:ea typeface="Candara"/>
                <a:cs typeface="Candara"/>
                <a:sym typeface="Candara"/>
              </a:rPr>
              <a:t>groupe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démographique</a:t>
            </a:r>
            <a:r>
              <a:rPr lang="en-US" sz="1600" dirty="0">
                <a:solidFill>
                  <a:srgbClr val="000000"/>
                </a:solidFill>
                <a:latin typeface="Candara"/>
                <a:ea typeface="Candara"/>
                <a:cs typeface="Candara"/>
                <a:sym typeface="Candara"/>
              </a:rPr>
              <a:t> qui </a:t>
            </a:r>
            <a:r>
              <a:rPr lang="en-US" sz="1600" dirty="0" err="1">
                <a:solidFill>
                  <a:srgbClr val="000000"/>
                </a:solidFill>
                <a:latin typeface="Candara"/>
                <a:ea typeface="Candara"/>
                <a:cs typeface="Candara"/>
                <a:sym typeface="Candara"/>
              </a:rPr>
              <a:t>leur</a:t>
            </a:r>
            <a:r>
              <a:rPr lang="en-US" sz="1600" dirty="0">
                <a:solidFill>
                  <a:srgbClr val="000000"/>
                </a:solidFill>
                <a:latin typeface="Candara"/>
                <a:ea typeface="Candara"/>
                <a:cs typeface="Candara"/>
                <a:sym typeface="Candara"/>
              </a:rPr>
              <a:t> a </a:t>
            </a:r>
            <a:r>
              <a:rPr lang="en-US" sz="1600" dirty="0" err="1">
                <a:solidFill>
                  <a:srgbClr val="000000"/>
                </a:solidFill>
                <a:latin typeface="Candara"/>
                <a:ea typeface="Candara"/>
                <a:cs typeface="Candara"/>
                <a:sym typeface="Candara"/>
              </a:rPr>
              <a:t>été</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attribué</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Utilisez</a:t>
            </a:r>
            <a:r>
              <a:rPr lang="en-US" sz="1600" dirty="0">
                <a:solidFill>
                  <a:srgbClr val="000000"/>
                </a:solidFill>
                <a:latin typeface="Candara"/>
                <a:ea typeface="Candara"/>
                <a:cs typeface="Candara"/>
                <a:sym typeface="Candara"/>
              </a:rPr>
              <a:t> des tableaux de </a:t>
            </a:r>
            <a:r>
              <a:rPr lang="en-US" sz="1600" dirty="0" err="1">
                <a:solidFill>
                  <a:srgbClr val="000000"/>
                </a:solidFill>
                <a:latin typeface="Candara"/>
                <a:ea typeface="Candara"/>
                <a:cs typeface="Candara"/>
                <a:sym typeface="Candara"/>
              </a:rPr>
              <a:t>conférence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des notes </a:t>
            </a:r>
            <a:r>
              <a:rPr lang="en-US" sz="1600" dirty="0" err="1">
                <a:solidFill>
                  <a:srgbClr val="000000"/>
                </a:solidFill>
                <a:latin typeface="Candara"/>
                <a:ea typeface="Candara"/>
                <a:cs typeface="Candara"/>
                <a:sym typeface="Candara"/>
              </a:rPr>
              <a:t>autocollantes</a:t>
            </a:r>
            <a:r>
              <a:rPr lang="en-US" sz="1600" dirty="0">
                <a:solidFill>
                  <a:srgbClr val="000000"/>
                </a:solidFill>
                <a:latin typeface="Candara"/>
                <a:ea typeface="Candara"/>
                <a:cs typeface="Candara"/>
                <a:sym typeface="Candara"/>
              </a:rPr>
              <a:t> pour </a:t>
            </a:r>
            <a:r>
              <a:rPr lang="en-US" sz="1600" dirty="0" err="1">
                <a:solidFill>
                  <a:srgbClr val="000000"/>
                </a:solidFill>
                <a:latin typeface="Candara"/>
                <a:ea typeface="Candara"/>
                <a:cs typeface="Candara"/>
                <a:sym typeface="Candara"/>
              </a:rPr>
              <a:t>présenter</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leurs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idées</a:t>
            </a:r>
            <a:r>
              <a:rPr lang="en-US" sz="1600" dirty="0">
                <a:solidFill>
                  <a:srgbClr val="000000"/>
                </a:solidFill>
                <a:latin typeface="Candara"/>
                <a:ea typeface="Candara"/>
                <a:cs typeface="Candara"/>
                <a:sym typeface="Candara"/>
              </a:rPr>
              <a:t>. </a:t>
            </a:r>
            <a:endParaRPr dirty="0"/>
          </a:p>
          <a:p>
            <a:pPr marL="0" marR="0" lvl="0" indent="0" algn="just" rtl="0">
              <a:spcBef>
                <a:spcPts val="600"/>
              </a:spcBef>
              <a:spcAft>
                <a:spcPts val="0"/>
              </a:spcAft>
              <a:buNone/>
            </a:pPr>
            <a:endParaRPr sz="1600" dirty="0">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3. </a:t>
            </a:r>
            <a:r>
              <a:rPr lang="en-US" sz="1600" dirty="0" err="1">
                <a:solidFill>
                  <a:srgbClr val="000000"/>
                </a:solidFill>
                <a:latin typeface="Candara"/>
                <a:ea typeface="Candara"/>
                <a:cs typeface="Candara"/>
                <a:sym typeface="Candara"/>
              </a:rPr>
              <a:t>Développement</a:t>
            </a:r>
            <a:r>
              <a:rPr lang="en-US" sz="1600" dirty="0">
                <a:solidFill>
                  <a:srgbClr val="000000"/>
                </a:solidFill>
                <a:latin typeface="Candara"/>
                <a:ea typeface="Candara"/>
                <a:cs typeface="Candara"/>
                <a:sym typeface="Candara"/>
              </a:rPr>
              <a:t> du </a:t>
            </a:r>
            <a:r>
              <a:rPr lang="en-US" sz="1600" dirty="0" err="1">
                <a:solidFill>
                  <a:srgbClr val="000000"/>
                </a:solidFill>
                <a:latin typeface="Candara"/>
                <a:ea typeface="Candara"/>
                <a:cs typeface="Candara"/>
                <a:sym typeface="Candara"/>
              </a:rPr>
              <a:t>projet</a:t>
            </a:r>
            <a:r>
              <a:rPr lang="en-US" sz="1600" dirty="0">
                <a:solidFill>
                  <a:srgbClr val="000000"/>
                </a:solidFill>
                <a:latin typeface="Candara"/>
                <a:ea typeface="Candara"/>
                <a:cs typeface="Candara"/>
                <a:sym typeface="Candara"/>
              </a:rPr>
              <a:t> (45 minutes) :</a:t>
            </a:r>
            <a:endParaRPr dirty="0"/>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Les </a:t>
            </a:r>
            <a:r>
              <a:rPr lang="en-US" sz="1600" dirty="0" err="1">
                <a:solidFill>
                  <a:srgbClr val="000000"/>
                </a:solidFill>
                <a:latin typeface="Candara"/>
                <a:ea typeface="Candara"/>
                <a:cs typeface="Candara"/>
                <a:sym typeface="Candara"/>
              </a:rPr>
              <a:t>équipes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utiliseront</a:t>
            </a:r>
            <a:r>
              <a:rPr lang="en-US" sz="1600" dirty="0">
                <a:solidFill>
                  <a:srgbClr val="000000"/>
                </a:solidFill>
                <a:latin typeface="Candara"/>
                <a:ea typeface="Candara"/>
                <a:cs typeface="Candara"/>
                <a:sym typeface="Candara"/>
              </a:rPr>
              <a:t> des </a:t>
            </a:r>
            <a:r>
              <a:rPr lang="en-US" sz="1600" dirty="0" err="1">
                <a:solidFill>
                  <a:srgbClr val="000000"/>
                </a:solidFill>
                <a:latin typeface="Candara"/>
                <a:ea typeface="Candara"/>
                <a:cs typeface="Candara"/>
                <a:sym typeface="Candara"/>
              </a:rPr>
              <a:t>outils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numériques</a:t>
            </a:r>
            <a:r>
              <a:rPr lang="en-US" sz="1600" dirty="0">
                <a:solidFill>
                  <a:srgbClr val="000000"/>
                </a:solidFill>
                <a:latin typeface="Candara"/>
                <a:ea typeface="Candara"/>
                <a:cs typeface="Candara"/>
                <a:sym typeface="Candara"/>
              </a:rPr>
              <a:t> pour </a:t>
            </a:r>
            <a:r>
              <a:rPr lang="en-US" sz="1600" dirty="0" err="1">
                <a:solidFill>
                  <a:srgbClr val="000000"/>
                </a:solidFill>
                <a:latin typeface="Candara"/>
                <a:ea typeface="Candara"/>
                <a:cs typeface="Candara"/>
                <a:sym typeface="Candara"/>
              </a:rPr>
              <a:t>concevoir</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une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campagne</a:t>
            </a:r>
            <a:r>
              <a:rPr lang="en-US" sz="1600" dirty="0">
                <a:solidFill>
                  <a:srgbClr val="000000"/>
                </a:solidFill>
                <a:latin typeface="Candara"/>
                <a:ea typeface="Candara"/>
                <a:cs typeface="Candara"/>
                <a:sym typeface="Candara"/>
              </a:rPr>
              <a:t> pour </a:t>
            </a:r>
            <a:r>
              <a:rPr lang="en-US" sz="1600" dirty="0" err="1">
                <a:solidFill>
                  <a:srgbClr val="000000"/>
                </a:solidFill>
                <a:latin typeface="Candara"/>
                <a:ea typeface="Candara"/>
                <a:cs typeface="Candara"/>
                <a:sym typeface="Candara"/>
              </a:rPr>
              <a:t>leur</a:t>
            </a:r>
            <a:r>
              <a:rPr lang="en-US" sz="1600" dirty="0">
                <a:solidFill>
                  <a:srgbClr val="000000"/>
                </a:solidFill>
                <a:latin typeface="Candara"/>
                <a:ea typeface="Candara"/>
                <a:cs typeface="Candara"/>
                <a:sym typeface="Candara"/>
              </a:rPr>
              <a:t> mini-</a:t>
            </a:r>
            <a:r>
              <a:rPr lang="en-US" sz="1600" dirty="0" err="1">
                <a:solidFill>
                  <a:srgbClr val="000000"/>
                </a:solidFill>
                <a:latin typeface="Candara"/>
                <a:ea typeface="Candara"/>
                <a:cs typeface="Candara"/>
                <a:sym typeface="Candara"/>
              </a:rPr>
              <a:t>projet</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Voici</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quelques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exemples</a:t>
            </a:r>
            <a:r>
              <a:rPr lang="en-US" sz="1600" dirty="0">
                <a:solidFill>
                  <a:srgbClr val="000000"/>
                </a:solidFill>
                <a:latin typeface="Candara"/>
                <a:ea typeface="Candara"/>
                <a:cs typeface="Candara"/>
                <a:sym typeface="Candara"/>
              </a:rPr>
              <a:t> : Conception </a:t>
            </a:r>
            <a:r>
              <a:rPr lang="en-US" sz="1600" dirty="0" err="1">
                <a:solidFill>
                  <a:srgbClr val="000000"/>
                </a:solidFill>
                <a:latin typeface="Candara"/>
                <a:ea typeface="Candara"/>
                <a:cs typeface="Candara"/>
                <a:sym typeface="Candara"/>
              </a:rPr>
              <a:t>d'affiches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d'infographies</a:t>
            </a:r>
            <a:r>
              <a:rPr lang="en-US" sz="1600" dirty="0">
                <a:solidFill>
                  <a:srgbClr val="000000"/>
                </a:solidFill>
                <a:latin typeface="Candara"/>
                <a:ea typeface="Candara"/>
                <a:cs typeface="Candara"/>
                <a:sym typeface="Candara"/>
              </a:rPr>
              <a:t> à </a:t>
            </a:r>
            <a:r>
              <a:rPr lang="en-US" sz="1600" dirty="0" err="1">
                <a:solidFill>
                  <a:srgbClr val="000000"/>
                </a:solidFill>
                <a:latin typeface="Candara"/>
                <a:ea typeface="Candara"/>
                <a:cs typeface="Candara"/>
                <a:sym typeface="Candara"/>
              </a:rPr>
              <a:t>l'aide</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Canva</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création</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d'une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courte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vidéo</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promotionnelle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élaboration</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d'une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stratégie</a:t>
            </a:r>
            <a:r>
              <a:rPr lang="en-US" sz="1600" dirty="0">
                <a:solidFill>
                  <a:srgbClr val="000000"/>
                </a:solidFill>
                <a:latin typeface="Candara"/>
                <a:ea typeface="Candara"/>
                <a:cs typeface="Candara"/>
                <a:sym typeface="Candara"/>
              </a:rPr>
              <a:t> pour les </a:t>
            </a:r>
            <a:r>
              <a:rPr lang="en-US" sz="1600" dirty="0" err="1">
                <a:solidFill>
                  <a:srgbClr val="000000"/>
                </a:solidFill>
                <a:latin typeface="Candara"/>
                <a:ea typeface="Candara"/>
                <a:cs typeface="Candara"/>
                <a:sym typeface="Candara"/>
              </a:rPr>
              <a:t>médias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sociaux</a:t>
            </a:r>
            <a:r>
              <a:rPr lang="en-US" sz="1600" dirty="0">
                <a:solidFill>
                  <a:srgbClr val="000000"/>
                </a:solidFill>
                <a:latin typeface="Candara"/>
                <a:ea typeface="Candara"/>
                <a:cs typeface="Candara"/>
                <a:sym typeface="Candara"/>
              </a:rPr>
              <a:t> (hashtags, posts et </a:t>
            </a:r>
            <a:r>
              <a:rPr lang="en-US" sz="1600" dirty="0" err="1">
                <a:solidFill>
                  <a:srgbClr val="000000"/>
                </a:solidFill>
                <a:latin typeface="Candara"/>
                <a:ea typeface="Candara"/>
                <a:cs typeface="Candara"/>
                <a:sym typeface="Candara"/>
              </a:rPr>
              <a:t>contenu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interactif</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Développer</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une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stratégie</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médias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sociaux</a:t>
            </a:r>
            <a:r>
              <a:rPr lang="en-US" sz="1600" dirty="0">
                <a:solidFill>
                  <a:srgbClr val="000000"/>
                </a:solidFill>
                <a:latin typeface="Candara"/>
                <a:ea typeface="Candara"/>
                <a:cs typeface="Candara"/>
                <a:sym typeface="Candara"/>
              </a:rPr>
              <a:t> (hashtags, posts et </a:t>
            </a:r>
            <a:r>
              <a:rPr lang="en-US" sz="1600" dirty="0" err="1">
                <a:solidFill>
                  <a:srgbClr val="000000"/>
                </a:solidFill>
                <a:latin typeface="Candara"/>
                <a:ea typeface="Candara"/>
                <a:cs typeface="Candara"/>
                <a:sym typeface="Candara"/>
              </a:rPr>
              <a:t>contenu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interactif</a:t>
            </a:r>
            <a:r>
              <a:rPr lang="en-US" sz="1600" dirty="0">
                <a:solidFill>
                  <a:srgbClr val="000000"/>
                </a:solidFill>
                <a:latin typeface="Candara"/>
                <a:ea typeface="Candara"/>
                <a:cs typeface="Candara"/>
                <a:sym typeface="Candara"/>
              </a:rPr>
              <a:t>). Proposer un </a:t>
            </a:r>
            <a:r>
              <a:rPr lang="en-US" sz="1600" dirty="0" err="1">
                <a:solidFill>
                  <a:srgbClr val="000000"/>
                </a:solidFill>
                <a:latin typeface="Candara"/>
                <a:ea typeface="Candara"/>
                <a:cs typeface="Candara"/>
                <a:sym typeface="Candara"/>
              </a:rPr>
              <a:t>projet</a:t>
            </a:r>
            <a:r>
              <a:rPr lang="en-US" sz="1600" dirty="0">
                <a:solidFill>
                  <a:srgbClr val="000000"/>
                </a:solidFill>
                <a:latin typeface="Candara"/>
                <a:ea typeface="Candara"/>
                <a:cs typeface="Candara"/>
                <a:sym typeface="Candara"/>
              </a:rPr>
              <a:t> de narration </a:t>
            </a:r>
            <a:r>
              <a:rPr lang="en-US" sz="1600" dirty="0" err="1">
                <a:solidFill>
                  <a:srgbClr val="000000"/>
                </a:solidFill>
                <a:latin typeface="Candara"/>
                <a:ea typeface="Candara"/>
                <a:cs typeface="Candara"/>
                <a:sym typeface="Candara"/>
              </a:rPr>
              <a:t>numérique</a:t>
            </a:r>
            <a:r>
              <a:rPr lang="en-US" sz="1600" dirty="0">
                <a:solidFill>
                  <a:srgbClr val="000000"/>
                </a:solidFill>
                <a:latin typeface="Candara"/>
                <a:ea typeface="Candara"/>
                <a:cs typeface="Candara"/>
                <a:sym typeface="Candara"/>
              </a:rPr>
              <a:t> (par </a:t>
            </a:r>
            <a:r>
              <a:rPr lang="en-US" sz="1600" dirty="0" err="1">
                <a:solidFill>
                  <a:srgbClr val="000000"/>
                </a:solidFill>
                <a:latin typeface="Candara"/>
                <a:ea typeface="Candara"/>
                <a:cs typeface="Candara"/>
                <a:sym typeface="Candara"/>
              </a:rPr>
              <a:t>exemple</a:t>
            </a:r>
            <a:r>
              <a:rPr lang="en-US" sz="1600" dirty="0">
                <a:solidFill>
                  <a:srgbClr val="000000"/>
                </a:solidFill>
                <a:latin typeface="Candara"/>
                <a:ea typeface="Candara"/>
                <a:cs typeface="Candara"/>
                <a:sym typeface="Candara"/>
              </a:rPr>
              <a:t>, des interviews </a:t>
            </a:r>
            <a:r>
              <a:rPr lang="en-US" sz="1600" dirty="0" err="1">
                <a:solidFill>
                  <a:srgbClr val="000000"/>
                </a:solidFill>
                <a:latin typeface="Candara"/>
                <a:ea typeface="Candara"/>
                <a:cs typeface="Candara"/>
                <a:sym typeface="Candara"/>
              </a:rPr>
              <a:t>ou</a:t>
            </a:r>
            <a:r>
              <a:rPr lang="en-US" sz="1600" dirty="0">
                <a:solidFill>
                  <a:srgbClr val="000000"/>
                </a:solidFill>
                <a:latin typeface="Candara"/>
                <a:ea typeface="Candara"/>
                <a:cs typeface="Candara"/>
                <a:sym typeface="Candara"/>
              </a:rPr>
              <a:t> des articles de blog). </a:t>
            </a:r>
            <a:r>
              <a:rPr lang="en-US" sz="1600" dirty="0" err="1">
                <a:solidFill>
                  <a:srgbClr val="000000"/>
                </a:solidFill>
                <a:latin typeface="Candara"/>
                <a:ea typeface="Candara"/>
                <a:cs typeface="Candara"/>
                <a:sym typeface="Candara"/>
              </a:rPr>
              <a:t>Chaque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campagne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doit</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comporter</a:t>
            </a:r>
            <a:r>
              <a:rPr lang="en-US" sz="1600" dirty="0">
                <a:solidFill>
                  <a:srgbClr val="000000"/>
                </a:solidFill>
                <a:latin typeface="Candara"/>
                <a:ea typeface="Candara"/>
                <a:cs typeface="Candara"/>
                <a:sym typeface="Candara"/>
              </a:rPr>
              <a:t> un </a:t>
            </a:r>
            <a:r>
              <a:rPr lang="en-US" sz="1600" dirty="0" err="1">
                <a:solidFill>
                  <a:srgbClr val="000000"/>
                </a:solidFill>
                <a:latin typeface="Candara"/>
                <a:ea typeface="Candara"/>
                <a:cs typeface="Candara"/>
                <a:sym typeface="Candara"/>
              </a:rPr>
              <a:t>titre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une</a:t>
            </a:r>
            <a:r>
              <a:rPr lang="en-US" sz="1600" dirty="0">
                <a:solidFill>
                  <a:srgbClr val="000000"/>
                </a:solidFill>
                <a:latin typeface="Candara"/>
                <a:ea typeface="Candara"/>
                <a:cs typeface="Candara"/>
                <a:sym typeface="Candara"/>
              </a:rPr>
              <a:t> description de </a:t>
            </a:r>
            <a:r>
              <a:rPr lang="en-US" sz="1600" dirty="0" err="1">
                <a:solidFill>
                  <a:srgbClr val="000000"/>
                </a:solidFill>
                <a:latin typeface="Candara"/>
                <a:ea typeface="Candara"/>
                <a:cs typeface="Candara"/>
                <a:sym typeface="Candara"/>
              </a:rPr>
              <a:t>l'activité</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d'engagement</a:t>
            </a:r>
            <a:r>
              <a:rPr lang="en-US" sz="1600" dirty="0">
                <a:solidFill>
                  <a:srgbClr val="000000"/>
                </a:solidFill>
                <a:latin typeface="Candara"/>
                <a:ea typeface="Candara"/>
                <a:cs typeface="Candara"/>
                <a:sym typeface="Candara"/>
              </a:rPr>
              <a:t> et du </a:t>
            </a:r>
            <a:r>
              <a:rPr lang="en-US" sz="1600" dirty="0" err="1">
                <a:solidFill>
                  <a:srgbClr val="000000"/>
                </a:solidFill>
                <a:latin typeface="Candara"/>
                <a:ea typeface="Candara"/>
                <a:cs typeface="Candara"/>
                <a:sym typeface="Candara"/>
              </a:rPr>
              <a:t>matériel</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promotionnel</a:t>
            </a:r>
            <a:r>
              <a:rPr lang="en-US" sz="1600" dirty="0">
                <a:solidFill>
                  <a:srgbClr val="000000"/>
                </a:solidFill>
                <a:latin typeface="Candara"/>
                <a:ea typeface="Candara"/>
                <a:cs typeface="Candara"/>
                <a:sym typeface="Candara"/>
              </a:rPr>
              <a:t>. </a:t>
            </a:r>
            <a:endParaRPr dirty="0"/>
          </a:p>
          <a:p>
            <a:pPr marL="0" marR="0" lvl="0" indent="0" algn="just" rtl="0">
              <a:spcBef>
                <a:spcPts val="600"/>
              </a:spcBef>
              <a:spcAft>
                <a:spcPts val="0"/>
              </a:spcAft>
              <a:buNone/>
            </a:pPr>
            <a:endParaRPr sz="1600" dirty="0">
              <a:solidFill>
                <a:srgbClr val="000000"/>
              </a:solidFill>
              <a:latin typeface="Candara"/>
              <a:ea typeface="Candara"/>
              <a:cs typeface="Candara"/>
              <a:sym typeface="Candara"/>
            </a:endParaRPr>
          </a:p>
          <a:p>
            <a:pPr marL="0" marR="0" lvl="0" indent="0" algn="just" rtl="0">
              <a:spcBef>
                <a:spcPts val="600"/>
              </a:spcBef>
              <a:spcAft>
                <a:spcPts val="0"/>
              </a:spcAft>
              <a:buNone/>
            </a:pPr>
            <a:r>
              <a:rPr lang="en-US" sz="1600" dirty="0">
                <a:solidFill>
                  <a:srgbClr val="000000"/>
                </a:solidFill>
                <a:latin typeface="Candara"/>
                <a:ea typeface="Candara"/>
                <a:cs typeface="Candara"/>
                <a:sym typeface="Candara"/>
              </a:rPr>
              <a:t>4. </a:t>
            </a:r>
            <a:r>
              <a:rPr lang="en-US" sz="1600" dirty="0" err="1">
                <a:solidFill>
                  <a:srgbClr val="000000"/>
                </a:solidFill>
                <a:latin typeface="Candara"/>
                <a:ea typeface="Candara"/>
                <a:cs typeface="Candara"/>
                <a:sym typeface="Candara"/>
              </a:rPr>
              <a:t>Présentation</a:t>
            </a:r>
            <a:r>
              <a:rPr lang="en-US" sz="1600" dirty="0">
                <a:solidFill>
                  <a:srgbClr val="000000"/>
                </a:solidFill>
                <a:latin typeface="Candara"/>
                <a:ea typeface="Candara"/>
                <a:cs typeface="Candara"/>
                <a:sym typeface="Candara"/>
              </a:rPr>
              <a:t> et retour </a:t>
            </a:r>
            <a:r>
              <a:rPr lang="en-US" sz="1600" dirty="0" err="1">
                <a:solidFill>
                  <a:srgbClr val="000000"/>
                </a:solidFill>
                <a:latin typeface="Candara"/>
                <a:ea typeface="Candara"/>
                <a:cs typeface="Candara"/>
                <a:sym typeface="Candara"/>
              </a:rPr>
              <a:t>d'information</a:t>
            </a:r>
            <a:r>
              <a:rPr lang="en-US" sz="1600" dirty="0">
                <a:solidFill>
                  <a:srgbClr val="000000"/>
                </a:solidFill>
                <a:latin typeface="Candara"/>
                <a:ea typeface="Candara"/>
                <a:cs typeface="Candara"/>
                <a:sym typeface="Candara"/>
              </a:rPr>
              <a:t> (30 minutes) :</a:t>
            </a:r>
            <a:endParaRPr dirty="0"/>
          </a:p>
          <a:p>
            <a:pPr marL="0" marR="0" lvl="0" indent="0" algn="just" rtl="0">
              <a:spcBef>
                <a:spcPts val="600"/>
              </a:spcBef>
              <a:spcAft>
                <a:spcPts val="0"/>
              </a:spcAft>
              <a:buNone/>
            </a:pPr>
            <a:r>
              <a:rPr lang="en-US" sz="1600" dirty="0" err="1">
                <a:solidFill>
                  <a:srgbClr val="000000"/>
                </a:solidFill>
                <a:latin typeface="Candara"/>
                <a:ea typeface="Candara"/>
                <a:cs typeface="Candara"/>
                <a:sym typeface="Candara"/>
              </a:rPr>
              <a:t>Chaque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équipe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présentera</a:t>
            </a:r>
            <a:r>
              <a:rPr lang="en-US" sz="1600" dirty="0">
                <a:solidFill>
                  <a:srgbClr val="000000"/>
                </a:solidFill>
                <a:latin typeface="Candara"/>
                <a:ea typeface="Candara"/>
                <a:cs typeface="Candara"/>
                <a:sym typeface="Candara"/>
              </a:rPr>
              <a:t> son mini-</a:t>
            </a:r>
            <a:r>
              <a:rPr lang="en-US" sz="1600" dirty="0" err="1">
                <a:solidFill>
                  <a:srgbClr val="000000"/>
                </a:solidFill>
                <a:latin typeface="Candara"/>
                <a:ea typeface="Candara"/>
                <a:cs typeface="Candara"/>
                <a:sym typeface="Candara"/>
              </a:rPr>
              <a:t>projet</a:t>
            </a:r>
            <a:r>
              <a:rPr lang="en-US" sz="1600" dirty="0">
                <a:solidFill>
                  <a:srgbClr val="000000"/>
                </a:solidFill>
                <a:latin typeface="Candara"/>
                <a:ea typeface="Candara"/>
                <a:cs typeface="Candara"/>
                <a:sym typeface="Candara"/>
              </a:rPr>
              <a:t> et </a:t>
            </a:r>
            <a:r>
              <a:rPr lang="en-US" sz="1600" dirty="0" err="1">
                <a:solidFill>
                  <a:srgbClr val="000000"/>
                </a:solidFill>
                <a:latin typeface="Candara"/>
                <a:ea typeface="Candara"/>
                <a:cs typeface="Candara"/>
                <a:sym typeface="Candara"/>
              </a:rPr>
              <a:t>sa</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campagne</a:t>
            </a:r>
            <a:r>
              <a:rPr lang="en-US" sz="1600" dirty="0">
                <a:solidFill>
                  <a:srgbClr val="000000"/>
                </a:solidFill>
                <a:latin typeface="Candara"/>
                <a:ea typeface="Candara"/>
                <a:cs typeface="Candara"/>
                <a:sym typeface="Candara"/>
              </a:rPr>
              <a:t> au </a:t>
            </a:r>
            <a:r>
              <a:rPr lang="en-US" sz="1600" dirty="0" err="1">
                <a:solidFill>
                  <a:srgbClr val="000000"/>
                </a:solidFill>
                <a:latin typeface="Candara"/>
                <a:ea typeface="Candara"/>
                <a:cs typeface="Candara"/>
                <a:sym typeface="Candara"/>
              </a:rPr>
              <a:t>groupe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Encouragez</a:t>
            </a:r>
            <a:r>
              <a:rPr lang="en-US" sz="1600" dirty="0">
                <a:solidFill>
                  <a:srgbClr val="000000"/>
                </a:solidFill>
                <a:latin typeface="Candara"/>
                <a:ea typeface="Candara"/>
                <a:cs typeface="Candara"/>
                <a:sym typeface="Candara"/>
              </a:rPr>
              <a:t> le feedback des pairs </a:t>
            </a:r>
            <a:r>
              <a:rPr lang="en-US" sz="1600" dirty="0" err="1">
                <a:solidFill>
                  <a:srgbClr val="000000"/>
                </a:solidFill>
                <a:latin typeface="Candara"/>
                <a:ea typeface="Candara"/>
                <a:cs typeface="Candara"/>
                <a:sym typeface="Candara"/>
              </a:rPr>
              <a:t>en</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demandant</a:t>
            </a:r>
            <a:r>
              <a:rPr lang="en-US" sz="1600" dirty="0">
                <a:solidFill>
                  <a:srgbClr val="000000"/>
                </a:solidFill>
                <a:latin typeface="Candara"/>
                <a:ea typeface="Candara"/>
                <a:cs typeface="Candara"/>
                <a:sym typeface="Candara"/>
              </a:rPr>
              <a:t> aux participants </a:t>
            </a:r>
            <a:r>
              <a:rPr lang="en-US" sz="1600" dirty="0" err="1">
                <a:solidFill>
                  <a:srgbClr val="000000"/>
                </a:solidFill>
                <a:latin typeface="Candara"/>
                <a:ea typeface="Candara"/>
                <a:cs typeface="Candara"/>
                <a:sym typeface="Candara"/>
              </a:rPr>
              <a:t>d'identifier</a:t>
            </a:r>
            <a:r>
              <a:rPr lang="en-US" sz="1600" dirty="0">
                <a:solidFill>
                  <a:srgbClr val="000000"/>
                </a:solidFill>
                <a:latin typeface="Candara"/>
                <a:ea typeface="Candara"/>
                <a:cs typeface="Candara"/>
                <a:sym typeface="Candara"/>
              </a:rPr>
              <a:t> les points forts et les </a:t>
            </a:r>
            <a:r>
              <a:rPr lang="en-US" sz="1600" dirty="0" err="1">
                <a:solidFill>
                  <a:srgbClr val="000000"/>
                </a:solidFill>
                <a:latin typeface="Candara"/>
                <a:ea typeface="Candara"/>
                <a:cs typeface="Candara"/>
                <a:sym typeface="Candara"/>
              </a:rPr>
              <a:t>domaines</a:t>
            </a:r>
            <a:r>
              <a:rPr lang="en-US" sz="1600" dirty="0">
                <a:solidFill>
                  <a:srgbClr val="000000"/>
                </a:solidFill>
                <a:latin typeface="Candara"/>
                <a:ea typeface="Candara"/>
                <a:cs typeface="Candara"/>
                <a:sym typeface="Candara"/>
              </a:rPr>
              <a:t> à </a:t>
            </a:r>
            <a:r>
              <a:rPr lang="en-US" sz="1600" dirty="0" err="1">
                <a:solidFill>
                  <a:srgbClr val="000000"/>
                </a:solidFill>
                <a:latin typeface="Candara"/>
                <a:ea typeface="Candara"/>
                <a:cs typeface="Candara"/>
                <a:sym typeface="Candara"/>
              </a:rPr>
              <a:t>améliorer</a:t>
            </a:r>
            <a:r>
              <a:rPr lang="en-US" sz="1600" dirty="0">
                <a:solidFill>
                  <a:srgbClr val="000000"/>
                </a:solidFill>
                <a:latin typeface="Candara"/>
                <a:ea typeface="Candara"/>
                <a:cs typeface="Candara"/>
                <a:sym typeface="Candara"/>
              </a:rPr>
              <a:t>.</a:t>
            </a:r>
            <a:endParaRPr sz="1600" dirty="0">
              <a:solidFill>
                <a:srgbClr val="000000"/>
              </a:solidFill>
              <a:latin typeface="Candara"/>
              <a:ea typeface="Candara"/>
              <a:cs typeface="Candara"/>
              <a:sym typeface="Candara"/>
            </a:endParaRPr>
          </a:p>
        </p:txBody>
      </p:sp>
      <p:sp>
        <p:nvSpPr>
          <p:cNvPr id="190" name="Google Shape;190;p11"/>
          <p:cNvSpPr txBox="1"/>
          <p:nvPr/>
        </p:nvSpPr>
        <p:spPr>
          <a:xfrm>
            <a:off x="9030900" y="3944500"/>
            <a:ext cx="30000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Freepik, clipart by brbfx</a:t>
            </a:r>
            <a:endParaRPr/>
          </a:p>
          <a:p>
            <a:pPr marL="0" lvl="0" indent="0" algn="l" rtl="0">
              <a:spcBef>
                <a:spcPts val="0"/>
              </a:spcBef>
              <a:spcAft>
                <a:spcPts val="0"/>
              </a:spcAft>
              <a:buNone/>
            </a:pPr>
            <a:r>
              <a:rPr lang="en-US" sz="900" u="sng">
                <a:solidFill>
                  <a:schemeClr val="hlink"/>
                </a:solidFill>
                <a:hlinkClick r:id="rId4"/>
              </a:rPr>
              <a:t>https://www.freepik.com/free-vector/aerial-view-people-working-light-bulb_38346952.htm#fromView=search&amp;page=1&amp;position=4&amp;uuid=f293cdce-ce0f-457f-a119-a3dc2c259697 </a:t>
            </a:r>
            <a:endParaRPr/>
          </a:p>
        </p:txBody>
      </p:sp>
      <p:pic>
        <p:nvPicPr>
          <p:cNvPr id="8" name="Google Shape;189;p11"/>
          <p:cNvPicPr preferRelativeResize="0"/>
          <p:nvPr/>
        </p:nvPicPr>
        <p:blipFill>
          <a:blip r:embed="rId5">
            <a:alphaModFix/>
          </a:blip>
          <a:stretch>
            <a:fillRect/>
          </a:stretch>
        </p:blipFill>
        <p:spPr>
          <a:xfrm>
            <a:off x="9030899" y="1123750"/>
            <a:ext cx="2655473" cy="2820751"/>
          </a:xfrm>
          <a:prstGeom prst="rect">
            <a:avLst/>
          </a:prstGeom>
          <a:noFill/>
          <a:ln>
            <a:noFill/>
          </a:ln>
        </p:spPr>
      </p:pic>
    </p:spTree>
    <p:extLst>
      <p:ext uri="{BB962C8B-B14F-4D97-AF65-F5344CB8AC3E}">
        <p14:creationId xmlns:p14="http://schemas.microsoft.com/office/powerpoint/2010/main" xmlns="" val="411528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Discussion et réflexion</a:t>
            </a:r>
            <a:endParaRPr sz="3600" b="0" i="0" u="none" strike="noStrike" cap="none">
              <a:solidFill>
                <a:schemeClr val="lt1"/>
              </a:solidFill>
              <a:latin typeface="Candara"/>
              <a:ea typeface="Candara"/>
              <a:cs typeface="Candara"/>
              <a:sym typeface="Candara"/>
            </a:endParaRPr>
          </a:p>
        </p:txBody>
      </p:sp>
      <p:sp>
        <p:nvSpPr>
          <p:cNvPr id="199" name="Google Shape;199;p12"/>
          <p:cNvSpPr txBox="1"/>
          <p:nvPr/>
        </p:nvSpPr>
        <p:spPr>
          <a:xfrm>
            <a:off x="92501" y="677509"/>
            <a:ext cx="9430189" cy="6540212"/>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0"/>
              </a:spcAft>
              <a:buNone/>
            </a:pPr>
            <a:r>
              <a:rPr lang="en-US" sz="1600" b="1" i="0" u="none" strike="noStrike" dirty="0" smtClean="0">
                <a:solidFill>
                  <a:srgbClr val="000000"/>
                </a:solidFill>
                <a:latin typeface="Candara"/>
                <a:ea typeface="Candara"/>
                <a:cs typeface="Candara"/>
                <a:sym typeface="Candara"/>
              </a:rPr>
              <a:t>Questions </a:t>
            </a:r>
            <a:r>
              <a:rPr lang="en-US" sz="1600" b="1" i="0" u="none" strike="noStrike" dirty="0">
                <a:solidFill>
                  <a:srgbClr val="000000"/>
                </a:solidFill>
                <a:latin typeface="Candara"/>
                <a:ea typeface="Candara"/>
                <a:cs typeface="Candara"/>
                <a:sym typeface="Candara"/>
              </a:rPr>
              <a:t>pour la discussion </a:t>
            </a:r>
            <a:r>
              <a:rPr lang="en-US" sz="1600" b="1" i="0" u="none" strike="noStrike" dirty="0" err="1">
                <a:solidFill>
                  <a:srgbClr val="000000"/>
                </a:solidFill>
                <a:latin typeface="Candara"/>
                <a:ea typeface="Candara"/>
                <a:cs typeface="Candara"/>
                <a:sym typeface="Candara"/>
              </a:rPr>
              <a:t>en</a:t>
            </a:r>
            <a:r>
              <a:rPr lang="en-US" sz="1600" b="1" i="0" u="none" strike="noStrike" dirty="0">
                <a:solidFill>
                  <a:srgbClr val="000000"/>
                </a:solidFill>
                <a:latin typeface="Candara"/>
                <a:ea typeface="Candara"/>
                <a:cs typeface="Candara"/>
                <a:sym typeface="Candara"/>
              </a:rPr>
              <a:t> </a:t>
            </a:r>
            <a:r>
              <a:rPr lang="en-US" sz="1600" b="1" i="0" u="none" strike="noStrike" dirty="0" err="1">
                <a:solidFill>
                  <a:srgbClr val="000000"/>
                </a:solidFill>
                <a:latin typeface="Candara"/>
                <a:ea typeface="Candara"/>
                <a:cs typeface="Candara"/>
                <a:sym typeface="Candara"/>
              </a:rPr>
              <a:t>groupe</a:t>
            </a:r>
            <a:r>
              <a:rPr lang="en-US" sz="1600" b="1" i="0" u="none" strike="noStrike" dirty="0">
                <a:solidFill>
                  <a:srgbClr val="000000"/>
                </a:solidFill>
                <a:latin typeface="Candara"/>
                <a:ea typeface="Candara"/>
                <a:cs typeface="Candara"/>
                <a:sym typeface="Candara"/>
              </a:rPr>
              <a:t> et conclusion :</a:t>
            </a:r>
            <a:endParaRPr sz="1600" b="1" i="0" u="none" strike="noStrike" dirty="0">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dirty="0">
                <a:solidFill>
                  <a:schemeClr val="dk1"/>
                </a:solidFill>
                <a:latin typeface="Candara"/>
                <a:ea typeface="Candara"/>
                <a:cs typeface="Candara"/>
                <a:sym typeface="Candara"/>
              </a:rPr>
              <a:t>Pour aider à </a:t>
            </a:r>
            <a:r>
              <a:rPr lang="en-US" sz="1600" dirty="0" err="1">
                <a:solidFill>
                  <a:schemeClr val="dk1"/>
                </a:solidFill>
                <a:latin typeface="Candara"/>
                <a:ea typeface="Candara"/>
                <a:cs typeface="Candara"/>
                <a:sym typeface="Candara"/>
              </a:rPr>
              <a:t>clôturer</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l'activité</a:t>
            </a:r>
            <a:r>
              <a:rPr lang="en-US" sz="1600" dirty="0">
                <a:solidFill>
                  <a:schemeClr val="dk1"/>
                </a:solidFill>
                <a:latin typeface="Candara"/>
                <a:ea typeface="Candara"/>
                <a:cs typeface="Candara"/>
                <a:sym typeface="Candara"/>
              </a:rPr>
              <a:t> et à </a:t>
            </a:r>
            <a:r>
              <a:rPr lang="en-US" sz="1600" dirty="0" err="1">
                <a:solidFill>
                  <a:schemeClr val="dk1"/>
                </a:solidFill>
                <a:latin typeface="Candara"/>
                <a:ea typeface="Candara"/>
                <a:cs typeface="Candara"/>
                <a:sym typeface="Candara"/>
              </a:rPr>
              <a:t>mettre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en</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évidence</a:t>
            </a:r>
            <a:r>
              <a:rPr lang="en-US" sz="1600" dirty="0">
                <a:solidFill>
                  <a:schemeClr val="dk1"/>
                </a:solidFill>
                <a:latin typeface="Candara"/>
                <a:ea typeface="Candara"/>
                <a:cs typeface="Candara"/>
                <a:sym typeface="Candara"/>
              </a:rPr>
              <a:t> les </a:t>
            </a:r>
            <a:r>
              <a:rPr lang="en-US" sz="1600" dirty="0" err="1">
                <a:solidFill>
                  <a:schemeClr val="dk1"/>
                </a:solidFill>
                <a:latin typeface="Candara"/>
                <a:ea typeface="Candara"/>
                <a:cs typeface="Candara"/>
                <a:sym typeface="Candara"/>
              </a:rPr>
              <a:t>apprentissages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clés</a:t>
            </a:r>
            <a:r>
              <a:rPr lang="en-US" sz="1600" dirty="0">
                <a:solidFill>
                  <a:schemeClr val="dk1"/>
                </a:solidFill>
                <a:latin typeface="Candara"/>
                <a:ea typeface="Candara"/>
                <a:cs typeface="Candara"/>
                <a:sym typeface="Candara"/>
              </a:rPr>
              <a:t> avec les </a:t>
            </a:r>
            <a:r>
              <a:rPr lang="en-US" sz="1600" dirty="0" err="1">
                <a:solidFill>
                  <a:schemeClr val="dk1"/>
                </a:solidFill>
                <a:latin typeface="Candara"/>
                <a:ea typeface="Candara"/>
                <a:cs typeface="Candara"/>
                <a:sym typeface="Candara"/>
              </a:rPr>
              <a:t>apprenants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voici</a:t>
            </a:r>
            <a:r>
              <a:rPr lang="en-US" sz="1600" dirty="0">
                <a:solidFill>
                  <a:schemeClr val="dk1"/>
                </a:solidFill>
                <a:latin typeface="Candara"/>
                <a:ea typeface="Candara"/>
                <a:cs typeface="Candara"/>
                <a:sym typeface="Candara"/>
              </a:rPr>
              <a:t> cinq questions de </a:t>
            </a:r>
            <a:r>
              <a:rPr lang="en-US" sz="1600" dirty="0" err="1">
                <a:solidFill>
                  <a:schemeClr val="dk1"/>
                </a:solidFill>
                <a:latin typeface="Candara"/>
                <a:ea typeface="Candara"/>
                <a:cs typeface="Candara"/>
                <a:sym typeface="Candara"/>
              </a:rPr>
              <a:t>réflexion</a:t>
            </a:r>
            <a:r>
              <a:rPr lang="en-US" sz="1600" dirty="0">
                <a:solidFill>
                  <a:schemeClr val="dk1"/>
                </a:solidFill>
                <a:latin typeface="Candara"/>
                <a:ea typeface="Candara"/>
                <a:cs typeface="Candara"/>
                <a:sym typeface="Candara"/>
              </a:rPr>
              <a:t> à poser :</a:t>
            </a:r>
            <a:endParaRPr dirty="0"/>
          </a:p>
          <a:p>
            <a:pPr marL="0" marR="0" lvl="0" indent="0" algn="l" rtl="0">
              <a:spcBef>
                <a:spcPts val="600"/>
              </a:spcBef>
              <a:spcAft>
                <a:spcPts val="0"/>
              </a:spcAft>
              <a:buNone/>
            </a:pPr>
            <a:r>
              <a:rPr lang="en-US" sz="1600" dirty="0">
                <a:solidFill>
                  <a:schemeClr val="dk1"/>
                </a:solidFill>
                <a:latin typeface="Candara"/>
                <a:ea typeface="Candara"/>
                <a:cs typeface="Candara"/>
                <a:sym typeface="Candara"/>
              </a:rPr>
              <a:t>1. </a:t>
            </a:r>
            <a:r>
              <a:rPr lang="en-US" sz="1600" dirty="0" err="1">
                <a:solidFill>
                  <a:schemeClr val="dk1"/>
                </a:solidFill>
                <a:latin typeface="Candara"/>
                <a:ea typeface="Candara"/>
                <a:cs typeface="Candara"/>
                <a:sym typeface="Candara"/>
              </a:rPr>
              <a:t>Quels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défis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avez-vous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rencontrés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lors</a:t>
            </a:r>
            <a:r>
              <a:rPr lang="en-US" sz="1600" dirty="0">
                <a:solidFill>
                  <a:schemeClr val="dk1"/>
                </a:solidFill>
                <a:latin typeface="Candara"/>
                <a:ea typeface="Candara"/>
                <a:cs typeface="Candara"/>
                <a:sym typeface="Candara"/>
              </a:rPr>
              <a:t> de la conception de </a:t>
            </a:r>
            <a:r>
              <a:rPr lang="en-US" sz="1600" dirty="0" err="1">
                <a:solidFill>
                  <a:schemeClr val="dk1"/>
                </a:solidFill>
                <a:latin typeface="Candara"/>
                <a:ea typeface="Candara"/>
                <a:cs typeface="Candara"/>
                <a:sym typeface="Candara"/>
              </a:rPr>
              <a:t>votre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projet</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d'engagement</a:t>
            </a:r>
            <a:r>
              <a:rPr lang="en-US" sz="1600" dirty="0">
                <a:solidFill>
                  <a:schemeClr val="dk1"/>
                </a:solidFill>
                <a:latin typeface="Candara"/>
                <a:ea typeface="Candara"/>
                <a:cs typeface="Candara"/>
                <a:sym typeface="Candara"/>
              </a:rPr>
              <a:t> et comment les </a:t>
            </a:r>
            <a:r>
              <a:rPr lang="en-US" sz="1600" dirty="0" err="1">
                <a:solidFill>
                  <a:schemeClr val="dk1"/>
                </a:solidFill>
                <a:latin typeface="Candara"/>
                <a:ea typeface="Candara"/>
                <a:cs typeface="Candara"/>
                <a:sym typeface="Candara"/>
              </a:rPr>
              <a:t>avez-vous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relevés</a:t>
            </a:r>
            <a:r>
              <a:rPr lang="en-US" sz="1600" dirty="0">
                <a:solidFill>
                  <a:schemeClr val="dk1"/>
                </a:solidFill>
                <a:latin typeface="Candara"/>
                <a:ea typeface="Candara"/>
                <a:cs typeface="Candara"/>
                <a:sym typeface="Candara"/>
              </a:rPr>
              <a:t> ? </a:t>
            </a:r>
            <a:r>
              <a:rPr lang="en-US" sz="1600" dirty="0">
                <a:solidFill>
                  <a:srgbClr val="8DA9DB"/>
                </a:solidFill>
                <a:latin typeface="Candara"/>
                <a:ea typeface="Candara"/>
                <a:cs typeface="Candara"/>
                <a:sym typeface="Candara"/>
              </a:rPr>
              <a:t>(</a:t>
            </a:r>
            <a:r>
              <a:rPr lang="en-US" sz="1600" dirty="0" err="1">
                <a:solidFill>
                  <a:srgbClr val="8DA9DB"/>
                </a:solidFill>
                <a:latin typeface="Candara"/>
                <a:ea typeface="Candara"/>
                <a:cs typeface="Candara"/>
                <a:sym typeface="Candara"/>
              </a:rPr>
              <a:t>Cette</a:t>
            </a:r>
            <a:r>
              <a:rPr lang="en-US" sz="1600" dirty="0">
                <a:solidFill>
                  <a:srgbClr val="8DA9DB"/>
                </a:solidFill>
                <a:latin typeface="Candara"/>
                <a:ea typeface="Candara"/>
                <a:cs typeface="Candara"/>
                <a:sym typeface="Candara"/>
              </a:rPr>
              <a:t> question encourage les participants à </a:t>
            </a:r>
            <a:r>
              <a:rPr lang="en-US" sz="1600" dirty="0" err="1">
                <a:solidFill>
                  <a:srgbClr val="8DA9DB"/>
                </a:solidFill>
                <a:latin typeface="Candara"/>
                <a:ea typeface="Candara"/>
                <a:cs typeface="Candara"/>
                <a:sym typeface="Candara"/>
              </a:rPr>
              <a:t>réfléchir</a:t>
            </a:r>
            <a:r>
              <a:rPr lang="en-US" sz="1600" dirty="0">
                <a:solidFill>
                  <a:srgbClr val="8DA9DB"/>
                </a:solidFill>
                <a:latin typeface="Candara"/>
                <a:ea typeface="Candara"/>
                <a:cs typeface="Candara"/>
                <a:sym typeface="Candara"/>
              </a:rPr>
              <a:t> à la </a:t>
            </a:r>
            <a:r>
              <a:rPr lang="en-US" sz="1600" dirty="0" err="1">
                <a:solidFill>
                  <a:srgbClr val="8DA9DB"/>
                </a:solidFill>
                <a:latin typeface="Candara"/>
                <a:ea typeface="Candara"/>
                <a:cs typeface="Candara"/>
                <a:sym typeface="Candara"/>
              </a:rPr>
              <a:t>résolution</a:t>
            </a:r>
            <a:r>
              <a:rPr lang="en-US" sz="1600" dirty="0">
                <a:solidFill>
                  <a:srgbClr val="8DA9DB"/>
                </a:solidFill>
                <a:latin typeface="Candara"/>
                <a:ea typeface="Candara"/>
                <a:cs typeface="Candara"/>
                <a:sym typeface="Candara"/>
              </a:rPr>
              <a:t> des </a:t>
            </a:r>
            <a:r>
              <a:rPr lang="en-US" sz="1600" dirty="0" err="1">
                <a:solidFill>
                  <a:srgbClr val="8DA9DB"/>
                </a:solidFill>
                <a:latin typeface="Candara"/>
                <a:ea typeface="Candara"/>
                <a:cs typeface="Candara"/>
                <a:sym typeface="Candara"/>
              </a:rPr>
              <a:t>problèmes</a:t>
            </a:r>
            <a:r>
              <a:rPr lang="en-US" sz="1600" dirty="0">
                <a:solidFill>
                  <a:srgbClr val="8DA9DB"/>
                </a:solidFill>
                <a:latin typeface="Candara"/>
                <a:ea typeface="Candara"/>
                <a:cs typeface="Candara"/>
                <a:sym typeface="Candara"/>
              </a:rPr>
              <a:t> et à la </a:t>
            </a:r>
            <a:r>
              <a:rPr lang="en-US" sz="1600" dirty="0" err="1">
                <a:solidFill>
                  <a:srgbClr val="8DA9DB"/>
                </a:solidFill>
                <a:latin typeface="Candara"/>
                <a:ea typeface="Candara"/>
                <a:cs typeface="Candara"/>
                <a:sym typeface="Candara"/>
              </a:rPr>
              <a:t>capacité</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d'adaptation</a:t>
            </a:r>
            <a:r>
              <a:rPr lang="en-US" sz="1600" dirty="0">
                <a:solidFill>
                  <a:srgbClr val="8DA9DB"/>
                </a:solidFill>
                <a:latin typeface="Candara"/>
                <a:ea typeface="Candara"/>
                <a:cs typeface="Candara"/>
                <a:sym typeface="Candara"/>
              </a:rPr>
              <a:t> au </a:t>
            </a:r>
            <a:r>
              <a:rPr lang="en-US" sz="1600" dirty="0" err="1">
                <a:solidFill>
                  <a:srgbClr val="8DA9DB"/>
                </a:solidFill>
                <a:latin typeface="Candara"/>
                <a:ea typeface="Candara"/>
                <a:cs typeface="Candara"/>
                <a:sym typeface="Candara"/>
              </a:rPr>
              <a:t>cours</a:t>
            </a:r>
            <a:r>
              <a:rPr lang="en-US" sz="1600" dirty="0">
                <a:solidFill>
                  <a:srgbClr val="8DA9DB"/>
                </a:solidFill>
                <a:latin typeface="Candara"/>
                <a:ea typeface="Candara"/>
                <a:cs typeface="Candara"/>
                <a:sym typeface="Candara"/>
              </a:rPr>
              <a:t> de </a:t>
            </a:r>
            <a:r>
              <a:rPr lang="en-US" sz="1600" dirty="0" err="1">
                <a:solidFill>
                  <a:srgbClr val="8DA9DB"/>
                </a:solidFill>
                <a:latin typeface="Candara"/>
                <a:ea typeface="Candara"/>
                <a:cs typeface="Candara"/>
                <a:sym typeface="Candara"/>
              </a:rPr>
              <a:t>l'activité</a:t>
            </a:r>
            <a:r>
              <a:rPr lang="en-US" sz="1600" dirty="0">
                <a:solidFill>
                  <a:srgbClr val="8DA9DB"/>
                </a:solidFill>
                <a:latin typeface="Candara"/>
                <a:ea typeface="Candara"/>
                <a:cs typeface="Candara"/>
                <a:sym typeface="Candara"/>
              </a:rPr>
              <a:t>. Elle les aide à </a:t>
            </a:r>
            <a:r>
              <a:rPr lang="en-US" sz="1600" dirty="0" err="1">
                <a:solidFill>
                  <a:srgbClr val="8DA9DB"/>
                </a:solidFill>
                <a:latin typeface="Candara"/>
                <a:ea typeface="Candara"/>
                <a:cs typeface="Candara"/>
                <a:sym typeface="Candara"/>
              </a:rPr>
              <a:t>reconnaître</a:t>
            </a:r>
            <a:r>
              <a:rPr lang="en-US" sz="1600" dirty="0">
                <a:solidFill>
                  <a:srgbClr val="8DA9DB"/>
                </a:solidFill>
                <a:latin typeface="Candara"/>
                <a:ea typeface="Candara"/>
                <a:cs typeface="Candara"/>
                <a:sym typeface="Candara"/>
              </a:rPr>
              <a:t> les </a:t>
            </a:r>
            <a:r>
              <a:rPr lang="en-US" sz="1600" dirty="0" err="1">
                <a:solidFill>
                  <a:srgbClr val="8DA9DB"/>
                </a:solidFill>
                <a:latin typeface="Candara"/>
                <a:ea typeface="Candara"/>
                <a:cs typeface="Candara"/>
                <a:sym typeface="Candara"/>
              </a:rPr>
              <a:t>complexités</a:t>
            </a:r>
            <a:r>
              <a:rPr lang="en-US" sz="1600" dirty="0">
                <a:solidFill>
                  <a:srgbClr val="8DA9DB"/>
                </a:solidFill>
                <a:latin typeface="Candara"/>
                <a:ea typeface="Candara"/>
                <a:cs typeface="Candara"/>
                <a:sym typeface="Candara"/>
              </a:rPr>
              <a:t> de </a:t>
            </a:r>
            <a:r>
              <a:rPr lang="en-US" sz="1600" dirty="0" err="1">
                <a:solidFill>
                  <a:srgbClr val="8DA9DB"/>
                </a:solidFill>
                <a:latin typeface="Candara"/>
                <a:ea typeface="Candara"/>
                <a:cs typeface="Candara"/>
                <a:sym typeface="Candara"/>
              </a:rPr>
              <a:t>l'engagement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communautaire</a:t>
            </a:r>
            <a:r>
              <a:rPr lang="en-US" sz="1600" dirty="0">
                <a:solidFill>
                  <a:srgbClr val="8DA9DB"/>
                </a:solidFill>
                <a:latin typeface="Candara"/>
                <a:ea typeface="Candara"/>
                <a:cs typeface="Candara"/>
                <a:sym typeface="Candara"/>
              </a:rPr>
              <a:t> et à </a:t>
            </a:r>
            <a:r>
              <a:rPr lang="en-US" sz="1600" dirty="0" err="1">
                <a:solidFill>
                  <a:srgbClr val="8DA9DB"/>
                </a:solidFill>
                <a:latin typeface="Candara"/>
                <a:ea typeface="Candara"/>
                <a:cs typeface="Candara"/>
                <a:sym typeface="Candara"/>
              </a:rPr>
              <a:t>tirer</a:t>
            </a:r>
            <a:r>
              <a:rPr lang="en-US" sz="1600" dirty="0">
                <a:solidFill>
                  <a:srgbClr val="8DA9DB"/>
                </a:solidFill>
                <a:latin typeface="Candara"/>
                <a:ea typeface="Candara"/>
                <a:cs typeface="Candara"/>
                <a:sym typeface="Candara"/>
              </a:rPr>
              <a:t> des </a:t>
            </a:r>
            <a:r>
              <a:rPr lang="en-US" sz="1600" dirty="0" err="1">
                <a:solidFill>
                  <a:srgbClr val="8DA9DB"/>
                </a:solidFill>
                <a:latin typeface="Candara"/>
                <a:ea typeface="Candara"/>
                <a:cs typeface="Candara"/>
                <a:sym typeface="Candara"/>
              </a:rPr>
              <a:t>enseignements</a:t>
            </a:r>
            <a:r>
              <a:rPr lang="en-US" sz="1600" dirty="0">
                <a:solidFill>
                  <a:srgbClr val="8DA9DB"/>
                </a:solidFill>
                <a:latin typeface="Candara"/>
                <a:ea typeface="Candara"/>
                <a:cs typeface="Candara"/>
                <a:sym typeface="Candara"/>
              </a:rPr>
              <a:t> de </a:t>
            </a:r>
            <a:r>
              <a:rPr lang="en-US" sz="1600" dirty="0" err="1">
                <a:solidFill>
                  <a:srgbClr val="8DA9DB"/>
                </a:solidFill>
                <a:latin typeface="Candara"/>
                <a:ea typeface="Candara"/>
                <a:cs typeface="Candara"/>
                <a:sym typeface="Candara"/>
              </a:rPr>
              <a:t>leurs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approches</a:t>
            </a:r>
            <a:r>
              <a:rPr lang="en-US" sz="1600" dirty="0">
                <a:solidFill>
                  <a:srgbClr val="8DA9DB"/>
                </a:solidFill>
                <a:latin typeface="Candara"/>
                <a:ea typeface="Candara"/>
                <a:cs typeface="Candara"/>
                <a:sym typeface="Candara"/>
              </a:rPr>
              <a:t>.)</a:t>
            </a:r>
            <a:endParaRPr sz="1600" dirty="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dirty="0">
                <a:solidFill>
                  <a:schemeClr val="dk1"/>
                </a:solidFill>
                <a:latin typeface="Candara"/>
                <a:ea typeface="Candara"/>
                <a:cs typeface="Candara"/>
                <a:sym typeface="Candara"/>
              </a:rPr>
              <a:t>2. Comment </a:t>
            </a:r>
            <a:r>
              <a:rPr lang="en-US" sz="1600" dirty="0" err="1">
                <a:solidFill>
                  <a:schemeClr val="dk1"/>
                </a:solidFill>
                <a:latin typeface="Candara"/>
                <a:ea typeface="Candara"/>
                <a:cs typeface="Candara"/>
                <a:sym typeface="Candara"/>
              </a:rPr>
              <a:t>votre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compréhension</a:t>
            </a:r>
            <a:r>
              <a:rPr lang="en-US" sz="1600" dirty="0">
                <a:solidFill>
                  <a:schemeClr val="dk1"/>
                </a:solidFill>
                <a:latin typeface="Candara"/>
                <a:ea typeface="Candara"/>
                <a:cs typeface="Candara"/>
                <a:sym typeface="Candara"/>
              </a:rPr>
              <a:t> de la population </a:t>
            </a:r>
            <a:r>
              <a:rPr lang="en-US" sz="1600" dirty="0" err="1">
                <a:solidFill>
                  <a:schemeClr val="dk1"/>
                </a:solidFill>
                <a:latin typeface="Candara"/>
                <a:ea typeface="Candara"/>
                <a:cs typeface="Candara"/>
                <a:sym typeface="Candara"/>
              </a:rPr>
              <a:t>cible</a:t>
            </a:r>
            <a:r>
              <a:rPr lang="en-US" sz="1600" dirty="0">
                <a:solidFill>
                  <a:schemeClr val="dk1"/>
                </a:solidFill>
                <a:latin typeface="Candara"/>
                <a:ea typeface="Candara"/>
                <a:cs typeface="Candara"/>
                <a:sym typeface="Candara"/>
              </a:rPr>
              <a:t> a-t-</a:t>
            </a:r>
            <a:r>
              <a:rPr lang="en-US" sz="1600" dirty="0" err="1">
                <a:solidFill>
                  <a:schemeClr val="dk1"/>
                </a:solidFill>
                <a:latin typeface="Candara"/>
                <a:ea typeface="Candara"/>
                <a:cs typeface="Candara"/>
                <a:sym typeface="Candara"/>
              </a:rPr>
              <a:t>elle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influencé</a:t>
            </a:r>
            <a:r>
              <a:rPr lang="en-US" sz="1600" dirty="0">
                <a:solidFill>
                  <a:schemeClr val="dk1"/>
                </a:solidFill>
                <a:latin typeface="Candara"/>
                <a:ea typeface="Candara"/>
                <a:cs typeface="Candara"/>
                <a:sym typeface="Candara"/>
              </a:rPr>
              <a:t> la conception de </a:t>
            </a:r>
            <a:r>
              <a:rPr lang="en-US" sz="1600" dirty="0" err="1">
                <a:solidFill>
                  <a:schemeClr val="dk1"/>
                </a:solidFill>
                <a:latin typeface="Candara"/>
                <a:ea typeface="Candara"/>
                <a:cs typeface="Candara"/>
                <a:sym typeface="Candara"/>
              </a:rPr>
              <a:t>votre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projet</a:t>
            </a:r>
            <a:r>
              <a:rPr lang="en-US" sz="1600" dirty="0">
                <a:solidFill>
                  <a:schemeClr val="dk1"/>
                </a:solidFill>
                <a:latin typeface="Candara"/>
                <a:ea typeface="Candara"/>
                <a:cs typeface="Candara"/>
                <a:sym typeface="Candara"/>
              </a:rPr>
              <a:t> ? </a:t>
            </a:r>
            <a:r>
              <a:rPr lang="en-US" sz="1600" dirty="0">
                <a:solidFill>
                  <a:srgbClr val="8DA9DB"/>
                </a:solidFill>
                <a:latin typeface="Candara"/>
                <a:ea typeface="Candara"/>
                <a:cs typeface="Candara"/>
                <a:sym typeface="Candara"/>
              </a:rPr>
              <a:t>(</a:t>
            </a:r>
            <a:r>
              <a:rPr lang="en-US" sz="1600" dirty="0" err="1">
                <a:solidFill>
                  <a:srgbClr val="8DA9DB"/>
                </a:solidFill>
                <a:latin typeface="Candara"/>
                <a:ea typeface="Candara"/>
                <a:cs typeface="Candara"/>
                <a:sym typeface="Candara"/>
              </a:rPr>
              <a:t>Cette</a:t>
            </a:r>
            <a:r>
              <a:rPr lang="en-US" sz="1600" dirty="0">
                <a:solidFill>
                  <a:srgbClr val="8DA9DB"/>
                </a:solidFill>
                <a:latin typeface="Candara"/>
                <a:ea typeface="Candara"/>
                <a:cs typeface="Candara"/>
                <a:sym typeface="Candara"/>
              </a:rPr>
              <a:t> question incite les participants à </a:t>
            </a:r>
            <a:r>
              <a:rPr lang="en-US" sz="1600" dirty="0" err="1">
                <a:solidFill>
                  <a:srgbClr val="8DA9DB"/>
                </a:solidFill>
                <a:latin typeface="Candara"/>
                <a:ea typeface="Candara"/>
                <a:cs typeface="Candara"/>
                <a:sym typeface="Candara"/>
              </a:rPr>
              <a:t>réfléchir</a:t>
            </a:r>
            <a:r>
              <a:rPr lang="en-US" sz="1600" dirty="0">
                <a:solidFill>
                  <a:srgbClr val="8DA9DB"/>
                </a:solidFill>
                <a:latin typeface="Candara"/>
                <a:ea typeface="Candara"/>
                <a:cs typeface="Candara"/>
                <a:sym typeface="Candara"/>
              </a:rPr>
              <a:t> de </a:t>
            </a:r>
            <a:r>
              <a:rPr lang="en-US" sz="1600" dirty="0" err="1">
                <a:solidFill>
                  <a:srgbClr val="8DA9DB"/>
                </a:solidFill>
                <a:latin typeface="Candara"/>
                <a:ea typeface="Candara"/>
                <a:cs typeface="Candara"/>
                <a:sym typeface="Candara"/>
              </a:rPr>
              <a:t>manière</a:t>
            </a:r>
            <a:r>
              <a:rPr lang="en-US" sz="1600" dirty="0">
                <a:solidFill>
                  <a:srgbClr val="8DA9DB"/>
                </a:solidFill>
                <a:latin typeface="Candara"/>
                <a:ea typeface="Candara"/>
                <a:cs typeface="Candara"/>
                <a:sym typeface="Candara"/>
              </a:rPr>
              <a:t> critique à la </a:t>
            </a:r>
            <a:r>
              <a:rPr lang="en-US" sz="1600" dirty="0" err="1">
                <a:solidFill>
                  <a:srgbClr val="8DA9DB"/>
                </a:solidFill>
                <a:latin typeface="Candara"/>
                <a:ea typeface="Candara"/>
                <a:cs typeface="Candara"/>
                <a:sym typeface="Candara"/>
              </a:rPr>
              <a:t>façon</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dont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ils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ont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adapté</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leur</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projet</a:t>
            </a:r>
            <a:r>
              <a:rPr lang="en-US" sz="1600" dirty="0">
                <a:solidFill>
                  <a:srgbClr val="8DA9DB"/>
                </a:solidFill>
                <a:latin typeface="Candara"/>
                <a:ea typeface="Candara"/>
                <a:cs typeface="Candara"/>
                <a:sym typeface="Candara"/>
              </a:rPr>
              <a:t> pour </a:t>
            </a:r>
            <a:r>
              <a:rPr lang="en-US" sz="1600" dirty="0" err="1">
                <a:solidFill>
                  <a:srgbClr val="8DA9DB"/>
                </a:solidFill>
                <a:latin typeface="Candara"/>
                <a:ea typeface="Candara"/>
                <a:cs typeface="Candara"/>
                <a:sym typeface="Candara"/>
              </a:rPr>
              <a:t>répondre</a:t>
            </a:r>
            <a:r>
              <a:rPr lang="en-US" sz="1600" dirty="0">
                <a:solidFill>
                  <a:srgbClr val="8DA9DB"/>
                </a:solidFill>
                <a:latin typeface="Candara"/>
                <a:ea typeface="Candara"/>
                <a:cs typeface="Candara"/>
                <a:sym typeface="Candara"/>
              </a:rPr>
              <a:t> aux </a:t>
            </a:r>
            <a:r>
              <a:rPr lang="en-US" sz="1600" dirty="0" err="1">
                <a:solidFill>
                  <a:srgbClr val="8DA9DB"/>
                </a:solidFill>
                <a:latin typeface="Candara"/>
                <a:ea typeface="Candara"/>
                <a:cs typeface="Candara"/>
                <a:sym typeface="Candara"/>
              </a:rPr>
              <a:t>besoins</a:t>
            </a:r>
            <a:r>
              <a:rPr lang="en-US" sz="1600" dirty="0">
                <a:solidFill>
                  <a:srgbClr val="8DA9DB"/>
                </a:solidFill>
                <a:latin typeface="Candara"/>
                <a:ea typeface="Candara"/>
                <a:cs typeface="Candara"/>
                <a:sym typeface="Candara"/>
              </a:rPr>
              <a:t> et aux </a:t>
            </a:r>
            <a:r>
              <a:rPr lang="en-US" sz="1600" dirty="0" err="1">
                <a:solidFill>
                  <a:srgbClr val="8DA9DB"/>
                </a:solidFill>
                <a:latin typeface="Candara"/>
                <a:ea typeface="Candara"/>
                <a:cs typeface="Candara"/>
                <a:sym typeface="Candara"/>
              </a:rPr>
              <a:t>intérêts</a:t>
            </a:r>
            <a:r>
              <a:rPr lang="en-US" sz="1600" dirty="0">
                <a:solidFill>
                  <a:srgbClr val="8DA9DB"/>
                </a:solidFill>
                <a:latin typeface="Candara"/>
                <a:ea typeface="Candara"/>
                <a:cs typeface="Candara"/>
                <a:sym typeface="Candara"/>
              </a:rPr>
              <a:t> du </a:t>
            </a:r>
            <a:r>
              <a:rPr lang="en-US" sz="1600" dirty="0" err="1">
                <a:solidFill>
                  <a:srgbClr val="8DA9DB"/>
                </a:solidFill>
                <a:latin typeface="Candara"/>
                <a:ea typeface="Candara"/>
                <a:cs typeface="Candara"/>
                <a:sym typeface="Candara"/>
              </a:rPr>
              <a:t>groupe</a:t>
            </a:r>
            <a:r>
              <a:rPr lang="en-US" sz="1600" dirty="0">
                <a:solidFill>
                  <a:srgbClr val="8DA9DB"/>
                </a:solidFill>
                <a:latin typeface="Candara"/>
                <a:ea typeface="Candara"/>
                <a:cs typeface="Candara"/>
                <a:sym typeface="Candara"/>
              </a:rPr>
              <a:t> qui </a:t>
            </a:r>
            <a:r>
              <a:rPr lang="en-US" sz="1600" dirty="0" err="1">
                <a:solidFill>
                  <a:srgbClr val="8DA9DB"/>
                </a:solidFill>
                <a:latin typeface="Candara"/>
                <a:ea typeface="Candara"/>
                <a:cs typeface="Candara"/>
                <a:sym typeface="Candara"/>
              </a:rPr>
              <a:t>leur</a:t>
            </a:r>
            <a:r>
              <a:rPr lang="en-US" sz="1600" dirty="0">
                <a:solidFill>
                  <a:srgbClr val="8DA9DB"/>
                </a:solidFill>
                <a:latin typeface="Candara"/>
                <a:ea typeface="Candara"/>
                <a:cs typeface="Candara"/>
                <a:sym typeface="Candara"/>
              </a:rPr>
              <a:t> a </a:t>
            </a:r>
            <a:r>
              <a:rPr lang="en-US" sz="1600" dirty="0" err="1">
                <a:solidFill>
                  <a:srgbClr val="8DA9DB"/>
                </a:solidFill>
                <a:latin typeface="Candara"/>
                <a:ea typeface="Candara"/>
                <a:cs typeface="Candara"/>
                <a:sym typeface="Candara"/>
              </a:rPr>
              <a:t>été</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assigné</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en</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soulignant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l'importance</a:t>
            </a:r>
            <a:r>
              <a:rPr lang="en-US" sz="1600" dirty="0">
                <a:solidFill>
                  <a:srgbClr val="8DA9DB"/>
                </a:solidFill>
                <a:latin typeface="Candara"/>
                <a:ea typeface="Candara"/>
                <a:cs typeface="Candara"/>
                <a:sym typeface="Candara"/>
              </a:rPr>
              <a:t> de </a:t>
            </a:r>
            <a:r>
              <a:rPr lang="en-US" sz="1600" dirty="0" err="1">
                <a:solidFill>
                  <a:srgbClr val="8DA9DB"/>
                </a:solidFill>
                <a:latin typeface="Candara"/>
                <a:ea typeface="Candara"/>
                <a:cs typeface="Candara"/>
                <a:sym typeface="Candara"/>
              </a:rPr>
              <a:t>l'inclusion</a:t>
            </a:r>
            <a:r>
              <a:rPr lang="en-US" sz="1600" dirty="0">
                <a:solidFill>
                  <a:srgbClr val="8DA9DB"/>
                </a:solidFill>
                <a:latin typeface="Candara"/>
                <a:ea typeface="Candara"/>
                <a:cs typeface="Candara"/>
                <a:sym typeface="Candara"/>
              </a:rPr>
              <a:t> et de la pertinence </a:t>
            </a:r>
            <a:r>
              <a:rPr lang="en-US" sz="1600" dirty="0" err="1">
                <a:solidFill>
                  <a:srgbClr val="8DA9DB"/>
                </a:solidFill>
                <a:latin typeface="Candara"/>
                <a:ea typeface="Candara"/>
                <a:cs typeface="Candara"/>
                <a:sym typeface="Candara"/>
              </a:rPr>
              <a:t>dans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l'engagement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communautaire</a:t>
            </a:r>
            <a:r>
              <a:rPr lang="en-US" sz="1600" dirty="0">
                <a:solidFill>
                  <a:srgbClr val="8DA9DB"/>
                </a:solidFill>
                <a:latin typeface="Candara"/>
                <a:ea typeface="Candara"/>
                <a:cs typeface="Candara"/>
                <a:sym typeface="Candara"/>
              </a:rPr>
              <a:t>.)</a:t>
            </a:r>
            <a:endParaRPr sz="1600" dirty="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dirty="0">
                <a:solidFill>
                  <a:schemeClr val="dk1"/>
                </a:solidFill>
                <a:latin typeface="Candara"/>
                <a:ea typeface="Candara"/>
                <a:cs typeface="Candara"/>
                <a:sym typeface="Candara"/>
              </a:rPr>
              <a:t>3. </a:t>
            </a:r>
            <a:r>
              <a:rPr lang="en-US" sz="1600" dirty="0" err="1">
                <a:solidFill>
                  <a:schemeClr val="dk1"/>
                </a:solidFill>
                <a:latin typeface="Candara"/>
                <a:ea typeface="Candara"/>
                <a:cs typeface="Candara"/>
                <a:sym typeface="Candara"/>
              </a:rPr>
              <a:t>Quel</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rôle</a:t>
            </a:r>
            <a:r>
              <a:rPr lang="en-US" sz="1600" dirty="0">
                <a:solidFill>
                  <a:schemeClr val="dk1"/>
                </a:solidFill>
                <a:latin typeface="Candara"/>
                <a:ea typeface="Candara"/>
                <a:cs typeface="Candara"/>
                <a:sym typeface="Candara"/>
              </a:rPr>
              <a:t> les </a:t>
            </a:r>
            <a:r>
              <a:rPr lang="en-US" sz="1600" dirty="0" err="1">
                <a:solidFill>
                  <a:schemeClr val="dk1"/>
                </a:solidFill>
                <a:latin typeface="Candara"/>
                <a:ea typeface="Candara"/>
                <a:cs typeface="Candara"/>
                <a:sym typeface="Candara"/>
              </a:rPr>
              <a:t>outils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numériques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ont-ils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joué</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dans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l'élaboration</a:t>
            </a:r>
            <a:r>
              <a:rPr lang="en-US" sz="1600" dirty="0">
                <a:solidFill>
                  <a:schemeClr val="dk1"/>
                </a:solidFill>
                <a:latin typeface="Candara"/>
                <a:ea typeface="Candara"/>
                <a:cs typeface="Candara"/>
                <a:sym typeface="Candara"/>
              </a:rPr>
              <a:t> de </a:t>
            </a:r>
            <a:r>
              <a:rPr lang="en-US" sz="1600" dirty="0" err="1">
                <a:solidFill>
                  <a:schemeClr val="dk1"/>
                </a:solidFill>
                <a:latin typeface="Candara"/>
                <a:ea typeface="Candara"/>
                <a:cs typeface="Candara"/>
                <a:sym typeface="Candara"/>
              </a:rPr>
              <a:t>votre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campagne</a:t>
            </a:r>
            <a:r>
              <a:rPr lang="en-US" sz="1600" dirty="0">
                <a:solidFill>
                  <a:schemeClr val="dk1"/>
                </a:solidFill>
                <a:latin typeface="Candara"/>
                <a:ea typeface="Candara"/>
                <a:cs typeface="Candara"/>
                <a:sym typeface="Candara"/>
              </a:rPr>
              <a:t>, et </a:t>
            </a:r>
            <a:r>
              <a:rPr lang="en-US" sz="1600" dirty="0" err="1">
                <a:solidFill>
                  <a:schemeClr val="dk1"/>
                </a:solidFill>
                <a:latin typeface="Candara"/>
                <a:ea typeface="Candara"/>
                <a:cs typeface="Candara"/>
                <a:sym typeface="Candara"/>
              </a:rPr>
              <a:t>quels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avantages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ou</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limites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avez-vous</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rencontrés</a:t>
            </a:r>
            <a:r>
              <a:rPr lang="en-US" sz="1600" dirty="0">
                <a:solidFill>
                  <a:schemeClr val="dk1"/>
                </a:solidFill>
                <a:latin typeface="Candara"/>
                <a:ea typeface="Candara"/>
                <a:cs typeface="Candara"/>
                <a:sym typeface="Candara"/>
              </a:rPr>
              <a:t> ? </a:t>
            </a:r>
            <a:r>
              <a:rPr lang="en-US" sz="1600" dirty="0">
                <a:solidFill>
                  <a:srgbClr val="8DA9DB"/>
                </a:solidFill>
                <a:latin typeface="Candara"/>
                <a:ea typeface="Candara"/>
                <a:cs typeface="Candara"/>
                <a:sym typeface="Candara"/>
              </a:rPr>
              <a:t>(</a:t>
            </a:r>
            <a:r>
              <a:rPr lang="en-US" sz="1600" dirty="0" err="1">
                <a:solidFill>
                  <a:srgbClr val="8DA9DB"/>
                </a:solidFill>
                <a:latin typeface="Candara"/>
                <a:ea typeface="Candara"/>
                <a:cs typeface="Candara"/>
                <a:sym typeface="Candara"/>
              </a:rPr>
              <a:t>Cette</a:t>
            </a:r>
            <a:r>
              <a:rPr lang="en-US" sz="1600" dirty="0">
                <a:solidFill>
                  <a:srgbClr val="8DA9DB"/>
                </a:solidFill>
                <a:latin typeface="Candara"/>
                <a:ea typeface="Candara"/>
                <a:cs typeface="Candara"/>
                <a:sym typeface="Candara"/>
              </a:rPr>
              <a:t> question met </a:t>
            </a:r>
            <a:r>
              <a:rPr lang="en-US" sz="1600" dirty="0" err="1">
                <a:solidFill>
                  <a:srgbClr val="8DA9DB"/>
                </a:solidFill>
                <a:latin typeface="Candara"/>
                <a:ea typeface="Candara"/>
                <a:cs typeface="Candara"/>
                <a:sym typeface="Candara"/>
              </a:rPr>
              <a:t>en</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évidence</a:t>
            </a:r>
            <a:r>
              <a:rPr lang="en-US" sz="1600" dirty="0">
                <a:solidFill>
                  <a:srgbClr val="8DA9DB"/>
                </a:solidFill>
                <a:latin typeface="Candara"/>
                <a:ea typeface="Candara"/>
                <a:cs typeface="Candara"/>
                <a:sym typeface="Candara"/>
              </a:rPr>
              <a:t> le </a:t>
            </a:r>
            <a:r>
              <a:rPr lang="en-US" sz="1600" dirty="0" err="1">
                <a:solidFill>
                  <a:srgbClr val="8DA9DB"/>
                </a:solidFill>
                <a:latin typeface="Candara"/>
                <a:ea typeface="Candara"/>
                <a:cs typeface="Candara"/>
                <a:sym typeface="Candara"/>
              </a:rPr>
              <a:t>rôle</a:t>
            </a:r>
            <a:r>
              <a:rPr lang="en-US" sz="1600" dirty="0">
                <a:solidFill>
                  <a:srgbClr val="8DA9DB"/>
                </a:solidFill>
                <a:latin typeface="Candara"/>
                <a:ea typeface="Candara"/>
                <a:cs typeface="Candara"/>
                <a:sym typeface="Candara"/>
              </a:rPr>
              <a:t> de la </a:t>
            </a:r>
            <a:r>
              <a:rPr lang="en-US" sz="1600" dirty="0" err="1">
                <a:solidFill>
                  <a:srgbClr val="8DA9DB"/>
                </a:solidFill>
                <a:latin typeface="Candara"/>
                <a:ea typeface="Candara"/>
                <a:cs typeface="Candara"/>
                <a:sym typeface="Candara"/>
              </a:rPr>
              <a:t>technologie</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dans</a:t>
            </a:r>
            <a:r>
              <a:rPr lang="en-US" sz="1600" dirty="0">
                <a:solidFill>
                  <a:srgbClr val="8DA9DB"/>
                </a:solidFill>
                <a:latin typeface="Candara"/>
                <a:ea typeface="Candara"/>
                <a:cs typeface="Candara"/>
                <a:sym typeface="Candara"/>
              </a:rPr>
              <a:t> la promotion </a:t>
            </a:r>
            <a:r>
              <a:rPr lang="en-US" sz="1600" dirty="0" err="1">
                <a:solidFill>
                  <a:srgbClr val="8DA9DB"/>
                </a:solidFill>
                <a:latin typeface="Candara"/>
                <a:ea typeface="Candara"/>
                <a:cs typeface="Candara"/>
                <a:sym typeface="Candara"/>
              </a:rPr>
              <a:t>moderne</a:t>
            </a:r>
            <a:r>
              <a:rPr lang="en-US" sz="1600" dirty="0">
                <a:solidFill>
                  <a:srgbClr val="8DA9DB"/>
                </a:solidFill>
                <a:latin typeface="Candara"/>
                <a:ea typeface="Candara"/>
                <a:cs typeface="Candara"/>
                <a:sym typeface="Candara"/>
              </a:rPr>
              <a:t> du </a:t>
            </a:r>
            <a:r>
              <a:rPr lang="en-US" sz="1600" dirty="0" err="1">
                <a:solidFill>
                  <a:srgbClr val="8DA9DB"/>
                </a:solidFill>
                <a:latin typeface="Candara"/>
                <a:ea typeface="Candara"/>
                <a:cs typeface="Candara"/>
                <a:sym typeface="Candara"/>
              </a:rPr>
              <a:t>patrimoine</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encourageant</a:t>
            </a:r>
            <a:r>
              <a:rPr lang="en-US" sz="1600" dirty="0">
                <a:solidFill>
                  <a:srgbClr val="8DA9DB"/>
                </a:solidFill>
                <a:latin typeface="Candara"/>
                <a:ea typeface="Candara"/>
                <a:cs typeface="Candara"/>
                <a:sym typeface="Candara"/>
              </a:rPr>
              <a:t> les participants à </a:t>
            </a:r>
            <a:r>
              <a:rPr lang="en-US" sz="1600" dirty="0" err="1">
                <a:solidFill>
                  <a:srgbClr val="8DA9DB"/>
                </a:solidFill>
                <a:latin typeface="Candara"/>
                <a:ea typeface="Candara"/>
                <a:cs typeface="Candara"/>
                <a:sym typeface="Candara"/>
              </a:rPr>
              <a:t>évaluer</a:t>
            </a:r>
            <a:r>
              <a:rPr lang="en-US" sz="1600" dirty="0">
                <a:solidFill>
                  <a:srgbClr val="8DA9DB"/>
                </a:solidFill>
                <a:latin typeface="Candara"/>
                <a:ea typeface="Candara"/>
                <a:cs typeface="Candara"/>
                <a:sym typeface="Candara"/>
              </a:rPr>
              <a:t> son </a:t>
            </a:r>
            <a:r>
              <a:rPr lang="en-US" sz="1600" dirty="0" err="1">
                <a:solidFill>
                  <a:srgbClr val="8DA9DB"/>
                </a:solidFill>
                <a:latin typeface="Candara"/>
                <a:ea typeface="Candara"/>
                <a:cs typeface="Candara"/>
                <a:sym typeface="Candara"/>
              </a:rPr>
              <a:t>efficacité</a:t>
            </a:r>
            <a:r>
              <a:rPr lang="en-US" sz="1600" dirty="0">
                <a:solidFill>
                  <a:srgbClr val="8DA9DB"/>
                </a:solidFill>
                <a:latin typeface="Candara"/>
                <a:ea typeface="Candara"/>
                <a:cs typeface="Candara"/>
                <a:sym typeface="Candara"/>
              </a:rPr>
              <a:t> et à </a:t>
            </a:r>
            <a:r>
              <a:rPr lang="en-US" sz="1600" dirty="0" err="1">
                <a:solidFill>
                  <a:srgbClr val="8DA9DB"/>
                </a:solidFill>
                <a:latin typeface="Candara"/>
                <a:ea typeface="Candara"/>
                <a:cs typeface="Candara"/>
                <a:sym typeface="Candara"/>
              </a:rPr>
              <a:t>réfléchir</a:t>
            </a:r>
            <a:r>
              <a:rPr lang="en-US" sz="1600" dirty="0">
                <a:solidFill>
                  <a:srgbClr val="8DA9DB"/>
                </a:solidFill>
                <a:latin typeface="Candara"/>
                <a:ea typeface="Candara"/>
                <a:cs typeface="Candara"/>
                <a:sym typeface="Candara"/>
              </a:rPr>
              <a:t> à la </a:t>
            </a:r>
            <a:r>
              <a:rPr lang="en-US" sz="1600" dirty="0" err="1">
                <a:solidFill>
                  <a:srgbClr val="8DA9DB"/>
                </a:solidFill>
                <a:latin typeface="Candara"/>
                <a:ea typeface="Candara"/>
                <a:cs typeface="Candara"/>
                <a:sym typeface="Candara"/>
              </a:rPr>
              <a:t>manière</a:t>
            </a:r>
            <a:r>
              <a:rPr lang="en-US" sz="1600" dirty="0">
                <a:solidFill>
                  <a:srgbClr val="8DA9DB"/>
                </a:solidFill>
                <a:latin typeface="Candara"/>
                <a:ea typeface="Candara"/>
                <a:cs typeface="Candara"/>
                <a:sym typeface="Candara"/>
              </a:rPr>
              <a:t> de </a:t>
            </a:r>
            <a:r>
              <a:rPr lang="en-US" sz="1600" dirty="0" err="1">
                <a:solidFill>
                  <a:srgbClr val="8DA9DB"/>
                </a:solidFill>
                <a:latin typeface="Candara"/>
                <a:ea typeface="Candara"/>
                <a:cs typeface="Candara"/>
                <a:sym typeface="Candara"/>
              </a:rPr>
              <a:t>l'exploiter</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dans</a:t>
            </a:r>
            <a:r>
              <a:rPr lang="en-US" sz="1600" dirty="0">
                <a:solidFill>
                  <a:srgbClr val="8DA9DB"/>
                </a:solidFill>
                <a:latin typeface="Candara"/>
                <a:ea typeface="Candara"/>
                <a:cs typeface="Candara"/>
                <a:sym typeface="Candara"/>
              </a:rPr>
              <a:t> de </a:t>
            </a:r>
            <a:r>
              <a:rPr lang="en-US" sz="1600" dirty="0" err="1">
                <a:solidFill>
                  <a:srgbClr val="8DA9DB"/>
                </a:solidFill>
                <a:latin typeface="Candara"/>
                <a:ea typeface="Candara"/>
                <a:cs typeface="Candara"/>
                <a:sym typeface="Candara"/>
              </a:rPr>
              <a:t>futurs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projets</a:t>
            </a:r>
            <a:r>
              <a:rPr lang="en-US" sz="1600" dirty="0">
                <a:solidFill>
                  <a:srgbClr val="8DA9DB"/>
                </a:solidFill>
                <a:latin typeface="Candara"/>
                <a:ea typeface="Candara"/>
                <a:cs typeface="Candara"/>
                <a:sym typeface="Candara"/>
              </a:rPr>
              <a:t>).</a:t>
            </a:r>
            <a:endParaRPr sz="1600" dirty="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dirty="0">
                <a:solidFill>
                  <a:schemeClr val="dk1"/>
                </a:solidFill>
                <a:latin typeface="Candara"/>
                <a:ea typeface="Candara"/>
                <a:cs typeface="Candara"/>
                <a:sym typeface="Candara"/>
              </a:rPr>
              <a:t>4. Comment le travail </a:t>
            </a:r>
            <a:r>
              <a:rPr lang="en-US" sz="1600" dirty="0" err="1">
                <a:solidFill>
                  <a:schemeClr val="dk1"/>
                </a:solidFill>
                <a:latin typeface="Candara"/>
                <a:ea typeface="Candara"/>
                <a:cs typeface="Candara"/>
                <a:sym typeface="Candara"/>
              </a:rPr>
              <a:t>en</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équipe</a:t>
            </a:r>
            <a:r>
              <a:rPr lang="en-US" sz="1600" dirty="0">
                <a:solidFill>
                  <a:schemeClr val="dk1"/>
                </a:solidFill>
                <a:latin typeface="Candara"/>
                <a:ea typeface="Candara"/>
                <a:cs typeface="Candara"/>
                <a:sym typeface="Candara"/>
              </a:rPr>
              <a:t> a-t-</a:t>
            </a:r>
            <a:r>
              <a:rPr lang="en-US" sz="1600" dirty="0" err="1">
                <a:solidFill>
                  <a:schemeClr val="dk1"/>
                </a:solidFill>
                <a:latin typeface="Candara"/>
                <a:ea typeface="Candara"/>
                <a:cs typeface="Candara"/>
                <a:sym typeface="Candara"/>
              </a:rPr>
              <a:t>il</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contribué</a:t>
            </a:r>
            <a:r>
              <a:rPr lang="en-US" sz="1600" dirty="0">
                <a:solidFill>
                  <a:schemeClr val="dk1"/>
                </a:solidFill>
                <a:latin typeface="Candara"/>
                <a:ea typeface="Candara"/>
                <a:cs typeface="Candara"/>
                <a:sym typeface="Candara"/>
              </a:rPr>
              <a:t> au </a:t>
            </a:r>
            <a:r>
              <a:rPr lang="en-US" sz="1600" dirty="0" err="1">
                <a:solidFill>
                  <a:schemeClr val="dk1"/>
                </a:solidFill>
                <a:latin typeface="Candara"/>
                <a:ea typeface="Candara"/>
                <a:cs typeface="Candara"/>
                <a:sym typeface="Candara"/>
              </a:rPr>
              <a:t>développement</a:t>
            </a:r>
            <a:r>
              <a:rPr lang="en-US" sz="1600" dirty="0">
                <a:solidFill>
                  <a:schemeClr val="dk1"/>
                </a:solidFill>
                <a:latin typeface="Candara"/>
                <a:ea typeface="Candara"/>
                <a:cs typeface="Candara"/>
                <a:sym typeface="Candara"/>
              </a:rPr>
              <a:t> de </a:t>
            </a:r>
            <a:r>
              <a:rPr lang="en-US" sz="1600" dirty="0" err="1">
                <a:solidFill>
                  <a:schemeClr val="dk1"/>
                </a:solidFill>
                <a:latin typeface="Candara"/>
                <a:ea typeface="Candara"/>
                <a:cs typeface="Candara"/>
                <a:sym typeface="Candara"/>
              </a:rPr>
              <a:t>votre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projet</a:t>
            </a:r>
            <a:r>
              <a:rPr lang="en-US" sz="1600" dirty="0">
                <a:solidFill>
                  <a:schemeClr val="dk1"/>
                </a:solidFill>
                <a:latin typeface="Candara"/>
                <a:ea typeface="Candara"/>
                <a:cs typeface="Candara"/>
                <a:sym typeface="Candara"/>
              </a:rPr>
              <a:t> ? </a:t>
            </a:r>
            <a:r>
              <a:rPr lang="en-US" sz="1600" dirty="0">
                <a:solidFill>
                  <a:srgbClr val="8DA9DB"/>
                </a:solidFill>
                <a:latin typeface="Candara"/>
                <a:ea typeface="Candara"/>
                <a:cs typeface="Candara"/>
                <a:sym typeface="Candara"/>
              </a:rPr>
              <a:t>(</a:t>
            </a:r>
            <a:r>
              <a:rPr lang="en-US" sz="1600" dirty="0" err="1">
                <a:solidFill>
                  <a:srgbClr val="8DA9DB"/>
                </a:solidFill>
                <a:latin typeface="Candara"/>
                <a:ea typeface="Candara"/>
                <a:cs typeface="Candara"/>
                <a:sym typeface="Candara"/>
              </a:rPr>
              <a:t>En</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réfléchissant</a:t>
            </a:r>
            <a:r>
              <a:rPr lang="en-US" sz="1600" dirty="0">
                <a:solidFill>
                  <a:srgbClr val="8DA9DB"/>
                </a:solidFill>
                <a:latin typeface="Candara"/>
                <a:ea typeface="Candara"/>
                <a:cs typeface="Candara"/>
                <a:sym typeface="Candara"/>
              </a:rPr>
              <a:t> à la </a:t>
            </a:r>
            <a:r>
              <a:rPr lang="en-US" sz="1600" dirty="0" err="1">
                <a:solidFill>
                  <a:srgbClr val="8DA9DB"/>
                </a:solidFill>
                <a:latin typeface="Candara"/>
                <a:ea typeface="Candara"/>
                <a:cs typeface="Candara"/>
                <a:sym typeface="Candara"/>
              </a:rPr>
              <a:t>dynamique</a:t>
            </a:r>
            <a:r>
              <a:rPr lang="en-US" sz="1600" dirty="0">
                <a:solidFill>
                  <a:srgbClr val="8DA9DB"/>
                </a:solidFill>
                <a:latin typeface="Candara"/>
                <a:ea typeface="Candara"/>
                <a:cs typeface="Candara"/>
                <a:sym typeface="Candara"/>
              </a:rPr>
              <a:t> du travail </a:t>
            </a:r>
            <a:r>
              <a:rPr lang="en-US" sz="1600" dirty="0" err="1">
                <a:solidFill>
                  <a:srgbClr val="8DA9DB"/>
                </a:solidFill>
                <a:latin typeface="Candara"/>
                <a:ea typeface="Candara"/>
                <a:cs typeface="Candara"/>
                <a:sym typeface="Candara"/>
              </a:rPr>
              <a:t>d'équipe</a:t>
            </a:r>
            <a:r>
              <a:rPr lang="en-US" sz="1600" dirty="0">
                <a:solidFill>
                  <a:srgbClr val="8DA9DB"/>
                </a:solidFill>
                <a:latin typeface="Candara"/>
                <a:ea typeface="Candara"/>
                <a:cs typeface="Candara"/>
                <a:sym typeface="Candara"/>
              </a:rPr>
              <a:t>, les participants </a:t>
            </a:r>
            <a:r>
              <a:rPr lang="en-US" sz="1600" dirty="0" err="1">
                <a:solidFill>
                  <a:srgbClr val="8DA9DB"/>
                </a:solidFill>
                <a:latin typeface="Candara"/>
                <a:ea typeface="Candara"/>
                <a:cs typeface="Candara"/>
                <a:sym typeface="Candara"/>
              </a:rPr>
              <a:t>peuvent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évaluer</a:t>
            </a:r>
            <a:r>
              <a:rPr lang="en-US" sz="1600" dirty="0">
                <a:solidFill>
                  <a:srgbClr val="8DA9DB"/>
                </a:solidFill>
                <a:latin typeface="Candara"/>
                <a:ea typeface="Candara"/>
                <a:cs typeface="Candara"/>
                <a:sym typeface="Candara"/>
              </a:rPr>
              <a:t> comment la collaboration, la communication et la </a:t>
            </a:r>
            <a:r>
              <a:rPr lang="en-US" sz="1600" dirty="0" err="1">
                <a:solidFill>
                  <a:srgbClr val="8DA9DB"/>
                </a:solidFill>
                <a:latin typeface="Candara"/>
                <a:ea typeface="Candara"/>
                <a:cs typeface="Candara"/>
                <a:sym typeface="Candara"/>
              </a:rPr>
              <a:t>créativité</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partagée</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ont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amélioré</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leurs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résultats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en</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favorisant</a:t>
            </a:r>
            <a:r>
              <a:rPr lang="en-US" sz="1600" dirty="0">
                <a:solidFill>
                  <a:srgbClr val="8DA9DB"/>
                </a:solidFill>
                <a:latin typeface="Candara"/>
                <a:ea typeface="Candara"/>
                <a:cs typeface="Candara"/>
                <a:sym typeface="Candara"/>
              </a:rPr>
              <a:t> un sentiment </a:t>
            </a:r>
            <a:r>
              <a:rPr lang="en-US" sz="1600" dirty="0" err="1">
                <a:solidFill>
                  <a:srgbClr val="8DA9DB"/>
                </a:solidFill>
                <a:latin typeface="Candara"/>
                <a:ea typeface="Candara"/>
                <a:cs typeface="Candara"/>
                <a:sym typeface="Candara"/>
              </a:rPr>
              <a:t>d'effort</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collectif</a:t>
            </a:r>
            <a:r>
              <a:rPr lang="en-US" sz="1600" dirty="0">
                <a:solidFill>
                  <a:srgbClr val="8DA9DB"/>
                </a:solidFill>
                <a:latin typeface="Candara"/>
                <a:ea typeface="Candara"/>
                <a:cs typeface="Candara"/>
                <a:sym typeface="Candara"/>
              </a:rPr>
              <a:t>).</a:t>
            </a:r>
            <a:endParaRPr sz="1600" dirty="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dirty="0">
                <a:solidFill>
                  <a:schemeClr val="dk1"/>
                </a:solidFill>
                <a:latin typeface="Candara"/>
                <a:ea typeface="Candara"/>
                <a:cs typeface="Candara"/>
                <a:sym typeface="Candara"/>
              </a:rPr>
              <a:t>5. </a:t>
            </a:r>
            <a:r>
              <a:rPr lang="en-US" sz="1600" dirty="0" err="1">
                <a:solidFill>
                  <a:schemeClr val="dk1"/>
                </a:solidFill>
                <a:latin typeface="Candara"/>
                <a:ea typeface="Candara"/>
                <a:cs typeface="Candara"/>
                <a:sym typeface="Candara"/>
              </a:rPr>
              <a:t>Quel</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enseignement</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clé</a:t>
            </a:r>
            <a:r>
              <a:rPr lang="en-US" sz="1600" dirty="0">
                <a:solidFill>
                  <a:schemeClr val="dk1"/>
                </a:solidFill>
                <a:latin typeface="Candara"/>
                <a:ea typeface="Candara"/>
                <a:cs typeface="Candara"/>
                <a:sym typeface="Candara"/>
              </a:rPr>
              <a:t> de </a:t>
            </a:r>
            <a:r>
              <a:rPr lang="en-US" sz="1600" dirty="0" err="1">
                <a:solidFill>
                  <a:schemeClr val="dk1"/>
                </a:solidFill>
                <a:latin typeface="Candara"/>
                <a:ea typeface="Candara"/>
                <a:cs typeface="Candara"/>
                <a:sym typeface="Candara"/>
              </a:rPr>
              <a:t>cette</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activité</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appliquerez-vous</a:t>
            </a:r>
            <a:r>
              <a:rPr lang="en-US" sz="1600" dirty="0">
                <a:solidFill>
                  <a:schemeClr val="dk1"/>
                </a:solidFill>
                <a:latin typeface="Candara"/>
                <a:ea typeface="Candara"/>
                <a:cs typeface="Candara"/>
                <a:sym typeface="Candara"/>
              </a:rPr>
              <a:t> à de futures initiatives </a:t>
            </a:r>
            <a:r>
              <a:rPr lang="en-US" sz="1600" dirty="0" err="1">
                <a:solidFill>
                  <a:schemeClr val="dk1"/>
                </a:solidFill>
                <a:latin typeface="Candara"/>
                <a:ea typeface="Candara"/>
                <a:cs typeface="Candara"/>
                <a:sym typeface="Candara"/>
              </a:rPr>
              <a:t>d'engagement</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en</a:t>
            </a:r>
            <a:r>
              <a:rPr lang="en-US" sz="1600" dirty="0">
                <a:solidFill>
                  <a:schemeClr val="dk1"/>
                </a:solidFill>
                <a:latin typeface="Candara"/>
                <a:ea typeface="Candara"/>
                <a:cs typeface="Candara"/>
                <a:sym typeface="Candara"/>
              </a:rPr>
              <a:t> </a:t>
            </a:r>
            <a:r>
              <a:rPr lang="en-US" sz="1600" dirty="0" err="1">
                <a:solidFill>
                  <a:schemeClr val="dk1"/>
                </a:solidFill>
                <a:latin typeface="Candara"/>
                <a:ea typeface="Candara"/>
                <a:cs typeface="Candara"/>
                <a:sym typeface="Candara"/>
              </a:rPr>
              <a:t>faveur</a:t>
            </a:r>
            <a:r>
              <a:rPr lang="en-US" sz="1600" dirty="0">
                <a:solidFill>
                  <a:schemeClr val="dk1"/>
                </a:solidFill>
                <a:latin typeface="Candara"/>
                <a:ea typeface="Candara"/>
                <a:cs typeface="Candara"/>
                <a:sym typeface="Candara"/>
              </a:rPr>
              <a:t> du </a:t>
            </a:r>
            <a:r>
              <a:rPr lang="en-US" sz="1600" dirty="0" err="1">
                <a:solidFill>
                  <a:schemeClr val="dk1"/>
                </a:solidFill>
                <a:latin typeface="Candara"/>
                <a:ea typeface="Candara"/>
                <a:cs typeface="Candara"/>
                <a:sym typeface="Candara"/>
              </a:rPr>
              <a:t>patrimoine</a:t>
            </a:r>
            <a:r>
              <a:rPr lang="en-US" sz="1600" dirty="0">
                <a:solidFill>
                  <a:schemeClr val="dk1"/>
                </a:solidFill>
                <a:latin typeface="Candara"/>
                <a:ea typeface="Candara"/>
                <a:cs typeface="Candara"/>
                <a:sym typeface="Candara"/>
              </a:rPr>
              <a:t> ? </a:t>
            </a:r>
            <a:r>
              <a:rPr lang="en-US" sz="1600" dirty="0">
                <a:solidFill>
                  <a:srgbClr val="8DA9DB"/>
                </a:solidFill>
                <a:latin typeface="Candara"/>
                <a:ea typeface="Candara"/>
                <a:cs typeface="Candara"/>
                <a:sym typeface="Candara"/>
              </a:rPr>
              <a:t>(</a:t>
            </a:r>
            <a:r>
              <a:rPr lang="en-US" sz="1600" dirty="0" err="1">
                <a:solidFill>
                  <a:srgbClr val="8DA9DB"/>
                </a:solidFill>
                <a:latin typeface="Candara"/>
                <a:ea typeface="Candara"/>
                <a:cs typeface="Candara"/>
                <a:sym typeface="Candara"/>
              </a:rPr>
              <a:t>Cette</a:t>
            </a:r>
            <a:r>
              <a:rPr lang="en-US" sz="1600" dirty="0">
                <a:solidFill>
                  <a:srgbClr val="8DA9DB"/>
                </a:solidFill>
                <a:latin typeface="Candara"/>
                <a:ea typeface="Candara"/>
                <a:cs typeface="Candara"/>
                <a:sym typeface="Candara"/>
              </a:rPr>
              <a:t> question prospective encourage les participants à </a:t>
            </a:r>
            <a:r>
              <a:rPr lang="en-US" sz="1600" dirty="0" err="1">
                <a:solidFill>
                  <a:srgbClr val="8DA9DB"/>
                </a:solidFill>
                <a:latin typeface="Candara"/>
                <a:ea typeface="Candara"/>
                <a:cs typeface="Candara"/>
                <a:sym typeface="Candara"/>
              </a:rPr>
              <a:t>consolider</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leur</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apprentissage</a:t>
            </a:r>
            <a:r>
              <a:rPr lang="en-US" sz="1600" dirty="0">
                <a:solidFill>
                  <a:srgbClr val="8DA9DB"/>
                </a:solidFill>
                <a:latin typeface="Candara"/>
                <a:ea typeface="Candara"/>
                <a:cs typeface="Candara"/>
                <a:sym typeface="Candara"/>
              </a:rPr>
              <a:t> et à </a:t>
            </a:r>
            <a:r>
              <a:rPr lang="en-US" sz="1600" dirty="0" err="1">
                <a:solidFill>
                  <a:srgbClr val="8DA9DB"/>
                </a:solidFill>
                <a:latin typeface="Candara"/>
                <a:ea typeface="Candara"/>
                <a:cs typeface="Candara"/>
                <a:sym typeface="Candara"/>
              </a:rPr>
              <a:t>réfléchir</a:t>
            </a:r>
            <a:r>
              <a:rPr lang="en-US" sz="1600" dirty="0">
                <a:solidFill>
                  <a:srgbClr val="8DA9DB"/>
                </a:solidFill>
                <a:latin typeface="Candara"/>
                <a:ea typeface="Candara"/>
                <a:cs typeface="Candara"/>
                <a:sym typeface="Candara"/>
              </a:rPr>
              <a:t> à la </a:t>
            </a:r>
            <a:r>
              <a:rPr lang="en-US" sz="1600" dirty="0" err="1">
                <a:solidFill>
                  <a:srgbClr val="8DA9DB"/>
                </a:solidFill>
                <a:latin typeface="Candara"/>
                <a:ea typeface="Candara"/>
                <a:cs typeface="Candara"/>
                <a:sym typeface="Candara"/>
              </a:rPr>
              <a:t>manière</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dont</a:t>
            </a:r>
            <a:r>
              <a:rPr lang="en-US" sz="1600" dirty="0">
                <a:solidFill>
                  <a:srgbClr val="8DA9DB"/>
                </a:solidFill>
                <a:latin typeface="Candara"/>
                <a:ea typeface="Candara"/>
                <a:cs typeface="Candara"/>
                <a:sym typeface="Candara"/>
              </a:rPr>
              <a:t> les </a:t>
            </a:r>
            <a:r>
              <a:rPr lang="en-US" sz="1600" dirty="0" err="1">
                <a:solidFill>
                  <a:srgbClr val="8DA9DB"/>
                </a:solidFill>
                <a:latin typeface="Candara"/>
                <a:ea typeface="Candara"/>
                <a:cs typeface="Candara"/>
                <a:sym typeface="Candara"/>
              </a:rPr>
              <a:t>connaissances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acquises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peuvent</a:t>
            </a:r>
            <a:r>
              <a:rPr lang="en-US" sz="1600" dirty="0">
                <a:solidFill>
                  <a:srgbClr val="8DA9DB"/>
                </a:solidFill>
                <a:latin typeface="Candara"/>
                <a:ea typeface="Candara"/>
                <a:cs typeface="Candara"/>
                <a:sym typeface="Candara"/>
              </a:rPr>
              <a:t> influencer </a:t>
            </a:r>
            <a:r>
              <a:rPr lang="en-US" sz="1600" dirty="0" err="1">
                <a:solidFill>
                  <a:srgbClr val="8DA9DB"/>
                </a:solidFill>
                <a:latin typeface="Candara"/>
                <a:ea typeface="Candara"/>
                <a:cs typeface="Candara"/>
                <a:sym typeface="Candara"/>
              </a:rPr>
              <a:t>leur</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approche</a:t>
            </a:r>
            <a:r>
              <a:rPr lang="en-US" sz="1600" dirty="0">
                <a:solidFill>
                  <a:srgbClr val="8DA9DB"/>
                </a:solidFill>
                <a:latin typeface="Candara"/>
                <a:ea typeface="Candara"/>
                <a:cs typeface="Candara"/>
                <a:sym typeface="Candara"/>
              </a:rPr>
              <a:t> des </a:t>
            </a:r>
            <a:r>
              <a:rPr lang="en-US" sz="1600" dirty="0" err="1">
                <a:solidFill>
                  <a:srgbClr val="8DA9DB"/>
                </a:solidFill>
                <a:latin typeface="Candara"/>
                <a:ea typeface="Candara"/>
                <a:cs typeface="Candara"/>
                <a:sym typeface="Candara"/>
              </a:rPr>
              <a:t>projets</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patrimoniaux</a:t>
            </a:r>
            <a:r>
              <a:rPr lang="en-US" sz="1600" dirty="0">
                <a:solidFill>
                  <a:srgbClr val="8DA9DB"/>
                </a:solidFill>
                <a:latin typeface="Candara"/>
                <a:ea typeface="Candara"/>
                <a:cs typeface="Candara"/>
                <a:sym typeface="Candara"/>
              </a:rPr>
              <a:t> </a:t>
            </a:r>
            <a:r>
              <a:rPr lang="en-US" sz="1600" dirty="0" err="1">
                <a:solidFill>
                  <a:srgbClr val="8DA9DB"/>
                </a:solidFill>
                <a:latin typeface="Candara"/>
                <a:ea typeface="Candara"/>
                <a:cs typeface="Candara"/>
                <a:sym typeface="Candara"/>
              </a:rPr>
              <a:t>dans</a:t>
            </a:r>
            <a:r>
              <a:rPr lang="en-US" sz="1600" dirty="0">
                <a:solidFill>
                  <a:srgbClr val="8DA9DB"/>
                </a:solidFill>
                <a:latin typeface="Candara"/>
                <a:ea typeface="Candara"/>
                <a:cs typeface="Candara"/>
                <a:sym typeface="Candara"/>
              </a:rPr>
              <a:t> le monde </a:t>
            </a:r>
            <a:r>
              <a:rPr lang="en-US" sz="1600" dirty="0" err="1">
                <a:solidFill>
                  <a:srgbClr val="8DA9DB"/>
                </a:solidFill>
                <a:latin typeface="Candara"/>
                <a:ea typeface="Candara"/>
                <a:cs typeface="Candara"/>
                <a:sym typeface="Candara"/>
              </a:rPr>
              <a:t>réel</a:t>
            </a:r>
            <a:r>
              <a:rPr lang="en-US" sz="1600" dirty="0">
                <a:solidFill>
                  <a:srgbClr val="8DA9DB"/>
                </a:solidFill>
                <a:latin typeface="Candara"/>
                <a:ea typeface="Candara"/>
                <a:cs typeface="Candara"/>
                <a:sym typeface="Candara"/>
              </a:rPr>
              <a:t>).</a:t>
            </a:r>
            <a:endParaRPr sz="1600" dirty="0">
              <a:solidFill>
                <a:srgbClr val="8DA9DB"/>
              </a:solidFill>
              <a:latin typeface="Candara"/>
              <a:ea typeface="Candara"/>
              <a:cs typeface="Candara"/>
              <a:sym typeface="Candara"/>
            </a:endParaRPr>
          </a:p>
        </p:txBody>
      </p:sp>
      <p:sp>
        <p:nvSpPr>
          <p:cNvPr id="201" name="Google Shape;201;p12"/>
          <p:cNvSpPr txBox="1"/>
          <p:nvPr/>
        </p:nvSpPr>
        <p:spPr>
          <a:xfrm>
            <a:off x="9385054" y="4608222"/>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err="1"/>
              <a:t>Source,Freepik</a:t>
            </a:r>
            <a:r>
              <a:rPr lang="en-US" sz="1200" dirty="0"/>
              <a:t>, image </a:t>
            </a:r>
            <a:r>
              <a:rPr lang="en-US" sz="1200" dirty="0" err="1"/>
              <a:t>gratuite</a:t>
            </a:r>
            <a:r>
              <a:rPr lang="en-US" sz="1200" dirty="0"/>
              <a:t> par </a:t>
            </a:r>
            <a:r>
              <a:rPr lang="en-US" sz="1200" dirty="0" err="1"/>
              <a:t>pch.vector</a:t>
            </a:r>
            <a:endParaRPr sz="1200" dirty="0"/>
          </a:p>
          <a:p>
            <a:pPr marL="0" lvl="0" indent="0" algn="l" rtl="0">
              <a:spcBef>
                <a:spcPts val="0"/>
              </a:spcBef>
              <a:spcAft>
                <a:spcPts val="0"/>
              </a:spcAft>
              <a:buNone/>
            </a:pPr>
            <a:r>
              <a:rPr lang="en-US" sz="700" u="sng" dirty="0">
                <a:solidFill>
                  <a:srgbClr val="0563C1"/>
                </a:solidFill>
                <a:hlinkClick r:id="rId4">
                  <a:extLst>
                    <a:ext uri="{A12FA001-AC4F-418D-AE19-62706E023703}">
                      <ahyp:hlinkClr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 val="tx"/>
                    </a:ext>
                  </a:extLst>
                </a:hlinkClick>
              </a:rPr>
              <a:t>https://www.freepik.com/free-vector/people-talking-arguing_9176206.htm#fromView=search&amp;page=1&amp;position=32&amp;uuid=9ec0301a-dddf-4d25-a241-a5349c9e3205 </a:t>
            </a:r>
            <a:endParaRPr sz="700" dirty="0"/>
          </a:p>
        </p:txBody>
      </p:sp>
      <p:pic>
        <p:nvPicPr>
          <p:cNvPr id="8" name="Google Shape;200;p12"/>
          <p:cNvPicPr preferRelativeResize="0"/>
          <p:nvPr/>
        </p:nvPicPr>
        <p:blipFill>
          <a:blip r:embed="rId5">
            <a:alphaModFix/>
          </a:blip>
          <a:stretch>
            <a:fillRect/>
          </a:stretch>
        </p:blipFill>
        <p:spPr>
          <a:xfrm>
            <a:off x="9467273" y="2316567"/>
            <a:ext cx="2780145" cy="2050084"/>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xmlns="" val="76390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81" name="Google Shape;81;p5">
            <a:extLst>
              <a:ext uri="{FF2B5EF4-FFF2-40B4-BE49-F238E27FC236}">
                <a16:creationId xmlns:a16="http://schemas.microsoft.com/office/drawing/2014/main" xmlns="" id="{14AA7CBF-92E6-8954-6CE0-8EDF0D1E0E10}"/>
              </a:ext>
            </a:extLst>
          </p:cNvPr>
          <p:cNvSpPr txBox="1"/>
          <p:nvPr/>
        </p:nvSpPr>
        <p:spPr>
          <a:xfrm>
            <a:off x="2630157" y="6221372"/>
            <a:ext cx="9250342" cy="430847"/>
          </a:xfrm>
          <a:prstGeom prst="rect">
            <a:avLst/>
          </a:prstGeom>
          <a:noFill/>
          <a:ln>
            <a:noFill/>
          </a:ln>
        </p:spPr>
        <p:txBody>
          <a:bodyPr spcFirstLastPara="1" wrap="square" lIns="91425" tIns="45700" rIns="91425" bIns="45700" anchor="t" anchorCtr="0">
            <a:spAutoFit/>
          </a:bodyPr>
          <a:lstStyle/>
          <a:p>
            <a:r>
              <a:rPr lang="fr-FR" sz="1100" i="1" dirty="0" smtClean="0"/>
              <a:t>Ce projet a été financé avec le soutien de la Commission européenne. Le contenu reflète uniquement les opinions de l'auteur et la Commission ne peut être tenue responsable de l'utilisation qui pourrait être faite des informations contenues dans ce document.</a:t>
            </a: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15 - Εικόνα" descr="FR_Co-fundedbytheEU_RGB_POS.png"/>
          <p:cNvPicPr>
            <a:picLocks noChangeAspect="1"/>
          </p:cNvPicPr>
          <p:nvPr/>
        </p:nvPicPr>
        <p:blipFill>
          <a:blip r:embed="rId12"/>
          <a:stretch>
            <a:fillRect/>
          </a:stretch>
        </p:blipFill>
        <p:spPr>
          <a:xfrm>
            <a:off x="107576" y="6031318"/>
            <a:ext cx="2599765" cy="58458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932</Words>
  <Application>Microsoft Office PowerPoint</Application>
  <PresentationFormat>Προσαρμογή</PresentationFormat>
  <Paragraphs>48</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docId:D7AF7824601E6FF64185B8EBAE3C4341</cp:keywords>
  <cp:lastModifiedBy>Νικολέττα</cp:lastModifiedBy>
  <cp:revision>14</cp:revision>
  <dcterms:created xsi:type="dcterms:W3CDTF">2024-06-10T15:48:53Z</dcterms:created>
  <dcterms:modified xsi:type="dcterms:W3CDTF">2026-03-27T08:34:08Z</dcterms:modified>
</cp:coreProperties>
</file>