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anose="020E0502030303020204" pitchFamily="34" charset="0"/>
      <p:regular r:id="rId9"/>
      <p:bold r:id="rId10"/>
      <p:italic r:id="rId11"/>
      <p:boldItalic r:id="rId12"/>
    </p:embeddedFont>
  </p:embeddedFontLst>
  <p:custDataLst>
    <p:tags r:id="rId1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16"/>
  </p:normalViewPr>
  <p:slideViewPr>
    <p:cSldViewPr snapToGrid="0">
      <p:cViewPr varScale="1">
        <p:scale>
          <a:sx n="106" d="100"/>
          <a:sy n="106" d="100"/>
        </p:scale>
        <p:origin x="81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gs" Target="tags/tag1.xml"/><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s://www.freepik.com/free-vector/people-talking-arguing_9176206.htm" TargetMode="Externa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1.jpeg"/><Relationship Id="rId4" Type="http://schemas.openxmlformats.org/officeDocument/2006/relationships/image" Target="../media/image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1: Sense of belonging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3" name="Google Shape;87;p1">
            <a:extLst>
              <a:ext uri="{FF2B5EF4-FFF2-40B4-BE49-F238E27FC236}">
                <a16:creationId xmlns:a16="http://schemas.microsoft.com/office/drawing/2014/main" id="{9FFF2E58-2E28-BE29-B86E-1A0B409A2824}"/>
              </a:ext>
            </a:extLst>
          </p:cNvPr>
          <p:cNvSpPr txBox="1"/>
          <p:nvPr/>
        </p:nvSpPr>
        <p:spPr>
          <a:xfrm>
            <a:off x="2630157" y="6221372"/>
            <a:ext cx="9250342"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4" name="Google Shape;88;p1" descr="Blue text on a black background&#10;&#10;Description automatically generated">
            <a:extLst>
              <a:ext uri="{FF2B5EF4-FFF2-40B4-BE49-F238E27FC236}">
                <a16:creationId xmlns:a16="http://schemas.microsoft.com/office/drawing/2014/main" id="{1A6FCB7D-DF7E-D91D-D207-871084954BEA}"/>
              </a:ext>
            </a:extLst>
          </p:cNvPr>
          <p:cNvPicPr preferRelativeResize="0"/>
          <p:nvPr/>
        </p:nvPicPr>
        <p:blipFill rotWithShape="1">
          <a:blip r:embed="rId5">
            <a:alphaModFix/>
          </a:blip>
          <a:srcRect/>
          <a:stretch/>
        </p:blipFill>
        <p:spPr>
          <a:xfrm>
            <a:off x="311501" y="6221372"/>
            <a:ext cx="2127367" cy="465397"/>
          </a:xfrm>
          <a:prstGeom prst="rect">
            <a:avLst/>
          </a:prstGeom>
          <a:noFill/>
          <a:ln>
            <a:noFill/>
          </a:ln>
        </p:spPr>
      </p:pic>
      <p:sp>
        <p:nvSpPr>
          <p:cNvPr id="5" name="Google Shape;86;p1">
            <a:extLst>
              <a:ext uri="{FF2B5EF4-FFF2-40B4-BE49-F238E27FC236}">
                <a16:creationId xmlns:a16="http://schemas.microsoft.com/office/drawing/2014/main" id="{1D713E3E-9C9A-9419-2DFF-FDA5FD68543E}"/>
              </a:ext>
            </a:extLst>
          </p:cNvPr>
          <p:cNvSpPr txBox="1"/>
          <p:nvPr/>
        </p:nvSpPr>
        <p:spPr>
          <a:xfrm>
            <a:off x="3047998" y="4524713"/>
            <a:ext cx="60960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i="0" u="none" strike="noStrike" cap="none" dirty="0">
                <a:solidFill>
                  <a:srgbClr val="7F7F7F"/>
                </a:solidFill>
                <a:latin typeface="Calibri"/>
                <a:ea typeface="Calibri"/>
                <a:cs typeface="Calibri"/>
                <a:sym typeface="Calibri"/>
              </a:rPr>
              <a:t>Elaborated by:</a:t>
            </a:r>
            <a:endParaRPr sz="1200" i="0" u="none" strike="noStrike" cap="none" dirty="0">
              <a:solidFill>
                <a:schemeClr val="dk1"/>
              </a:solidFill>
              <a:latin typeface="Times New Roman"/>
              <a:ea typeface="Times New Roman"/>
              <a:cs typeface="Times New Roman"/>
              <a:sym typeface="Times New Roman"/>
            </a:endParaRPr>
          </a:p>
        </p:txBody>
      </p:sp>
      <p:pic>
        <p:nvPicPr>
          <p:cNvPr id="7" name="Picture 6" descr="A logo with colorful circles&#10;&#10;Description automatically generated">
            <a:extLst>
              <a:ext uri="{FF2B5EF4-FFF2-40B4-BE49-F238E27FC236}">
                <a16:creationId xmlns:a16="http://schemas.microsoft.com/office/drawing/2014/main" id="{34421F05-B1C6-88B6-B5AB-21A240C789B4}"/>
              </a:ext>
            </a:extLst>
          </p:cNvPr>
          <p:cNvPicPr>
            <a:picLocks noChangeAspect="1"/>
          </p:cNvPicPr>
          <p:nvPr/>
        </p:nvPicPr>
        <p:blipFill>
          <a:blip r:embed="rId6"/>
          <a:stretch>
            <a:fillRect/>
          </a:stretch>
        </p:blipFill>
        <p:spPr>
          <a:xfrm>
            <a:off x="5358017" y="4919162"/>
            <a:ext cx="1475961" cy="9279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advClick="0" advTm="2000">
        <p14:reveal/>
      </p:transition>
    </mc:Choice>
    <mc:Fallback xmlns="">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4">
            <a:alphaModFix/>
          </a:blip>
          <a:srcRect/>
          <a:stretch/>
        </p:blipFill>
        <p:spPr>
          <a:xfrm>
            <a:off x="105509" y="6258460"/>
            <a:ext cx="509952" cy="509952"/>
          </a:xfrm>
          <a:prstGeom prst="rect">
            <a:avLst/>
          </a:prstGeom>
          <a:noFill/>
          <a:ln>
            <a:noFill/>
          </a:ln>
        </p:spPr>
      </p:pic>
      <p:grpSp>
        <p:nvGrpSpPr>
          <p:cNvPr id="7" name="6 - Ομάδα"/>
          <p:cNvGrpSpPr/>
          <p:nvPr/>
        </p:nvGrpSpPr>
        <p:grpSpPr>
          <a:xfrm>
            <a:off x="105509" y="1240957"/>
            <a:ext cx="12192000" cy="2858100"/>
            <a:chOff x="105509" y="1240957"/>
            <a:chExt cx="12192000" cy="2858100"/>
          </a:xfrm>
        </p:grpSpPr>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4000" b="1" i="0" u="none" strike="noStrike" cap="none" dirty="0">
                  <a:solidFill>
                    <a:srgbClr val="FFFFFF"/>
                  </a:solidFill>
                  <a:latin typeface="Candara"/>
                  <a:ea typeface="Candara"/>
                  <a:cs typeface="Candara"/>
                  <a:sym typeface="Candara"/>
                </a:rPr>
                <a:t>LESSON 1: Heritage and Identity</a:t>
              </a:r>
              <a:endParaRPr sz="4000" b="0" i="0" u="none" strike="noStrike" cap="none" dirty="0">
                <a:solidFill>
                  <a:schemeClr val="dk1"/>
                </a:solidFill>
                <a:latin typeface="Times New Roman"/>
                <a:ea typeface="Times New Roman"/>
                <a:cs typeface="Times New Roman"/>
                <a:sym typeface="Times New Roman"/>
              </a:endParaRPr>
            </a:p>
          </p:txBody>
        </p:sp>
      </p:grpSp>
      <p:pic>
        <p:nvPicPr>
          <p:cNvPr id="96" name="Google Shape;96;p2"/>
          <p:cNvPicPr preferRelativeResize="0"/>
          <p:nvPr/>
        </p:nvPicPr>
        <p:blipFill>
          <a:blip r:embed="rId5">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t>Source: </a:t>
            </a:r>
            <a:r>
              <a:rPr lang="en-US" dirty="0" err="1"/>
              <a:t>freshidea</a:t>
            </a:r>
            <a:r>
              <a:rPr lang="en-US" dirty="0"/>
              <a:t>/</a:t>
            </a:r>
            <a:r>
              <a:rPr lang="en-US" dirty="0" err="1"/>
              <a:t>AdobeStock</a:t>
            </a: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3000"/>
                                        <p:tgtEl>
                                          <p:spTgt spid="7"/>
                                        </p:tgtEl>
                                      </p:cBhvr>
                                    </p:animEffect>
                                  </p:childTnLst>
                                </p:cTn>
                              </p:par>
                            </p:childTnLst>
                          </p:cTn>
                        </p:par>
                        <p:par>
                          <p:cTn id="8" fill="hold">
                            <p:stCondLst>
                              <p:cond delay="3000"/>
                            </p:stCondLst>
                            <p:childTnLst>
                              <p:par>
                                <p:cTn id="9" presetID="5" presetClass="entr" presetSubtype="1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checkerboard(across)">
                                      <p:cBhvr>
                                        <p:cTn id="11" dur="3000"/>
                                        <p:tgtEl>
                                          <p:spTgt spid="96"/>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 calcmode="lin" valueType="num">
                                      <p:cBhvr>
                                        <p:cTn id="14" dur="3000" fill="hold"/>
                                        <p:tgtEl>
                                          <p:spTgt spid="97"/>
                                        </p:tgtEl>
                                        <p:attrNameLst>
                                          <p:attrName>ppt_w</p:attrName>
                                        </p:attrNameLst>
                                      </p:cBhvr>
                                      <p:tavLst>
                                        <p:tav tm="0">
                                          <p:val>
                                            <p:strVal val="#ppt_w*0.70"/>
                                          </p:val>
                                        </p:tav>
                                        <p:tav tm="100000">
                                          <p:val>
                                            <p:strVal val="#ppt_w"/>
                                          </p:val>
                                        </p:tav>
                                      </p:tavLst>
                                    </p:anim>
                                    <p:anim calcmode="lin" valueType="num">
                                      <p:cBhvr>
                                        <p:cTn id="15" dur="3000" fill="hold"/>
                                        <p:tgtEl>
                                          <p:spTgt spid="97"/>
                                        </p:tgtEl>
                                        <p:attrNameLst>
                                          <p:attrName>ppt_h</p:attrName>
                                        </p:attrNameLst>
                                      </p:cBhvr>
                                      <p:tavLst>
                                        <p:tav tm="0">
                                          <p:val>
                                            <p:strVal val="#ppt_h"/>
                                          </p:val>
                                        </p:tav>
                                        <p:tav tm="100000">
                                          <p:val>
                                            <p:strVal val="#ppt_h"/>
                                          </p:val>
                                        </p:tav>
                                      </p:tavLst>
                                    </p:anim>
                                    <p:animEffect transition="in" filter="fade">
                                      <p:cBhvr>
                                        <p:cTn id="16" dur="3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4">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Interactive Activity: Heritage and identity (1/2)</a:t>
            </a:r>
            <a:endParaRPr sz="3600" b="0" i="0" u="none" strike="noStrike" cap="none">
              <a:solidFill>
                <a:schemeClr val="lt1"/>
              </a:solidFill>
              <a:latin typeface="Candara"/>
              <a:ea typeface="Candara"/>
              <a:cs typeface="Candara"/>
              <a:sym typeface="Candara"/>
            </a:endParaRPr>
          </a:p>
        </p:txBody>
      </p:sp>
      <p:sp>
        <p:nvSpPr>
          <p:cNvPr id="273" name="Google Shape;273;p14"/>
          <p:cNvSpPr txBox="1"/>
          <p:nvPr/>
        </p:nvSpPr>
        <p:spPr>
          <a:xfrm>
            <a:off x="484053" y="973651"/>
            <a:ext cx="10911016" cy="6017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a:solidFill>
                  <a:srgbClr val="000000"/>
                </a:solidFill>
                <a:latin typeface="Candara"/>
                <a:ea typeface="Candara"/>
                <a:cs typeface="Candara"/>
                <a:sym typeface="Candara"/>
              </a:rPr>
              <a:t>Objective:</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The aim of this activity is to encourage learners to explore local cultural or natural heritage sites, develop critical thinking about the role of heritage in fostering community identity, brainstorm creative ways to use heritage sites to promote community engagement, and cultivate a sense of local pride and shared identity among learners.</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Materials Needed:</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Flip chart or whiteboard</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Markers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Large sheets of paper (for group brainstorming), Pens and sticky notes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Projector and computer (optional, for presentations)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Printed or digital materials about local cultural and natural heritage sites (if needed for reference) and Internet access (optional, for research)</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Procedure:</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Ask each learner to identify a cultural or natural heritage site from their local area. This could be a historical building, a park, a festival, or any site of local significance. Encourage them to research or share brief background information about their chosen site (e.g., history, cultural importance, community significance)</a:t>
            </a:r>
            <a:endParaRPr/>
          </a:p>
          <a:p>
            <a:pPr marL="0" marR="0" lvl="0" indent="0" algn="l" rtl="0">
              <a:spcBef>
                <a:spcPts val="600"/>
              </a:spcBef>
              <a:spcAft>
                <a:spcPts val="0"/>
              </a:spcAft>
              <a:buNone/>
            </a:pPr>
            <a:r>
              <a:rPr lang="en-US" sz="1600" i="0" u="none" strike="noStrike">
                <a:solidFill>
                  <a:srgbClr val="000000"/>
                </a:solidFill>
                <a:latin typeface="Candara"/>
                <a:ea typeface="Candara"/>
                <a:cs typeface="Candara"/>
                <a:sym typeface="Candara"/>
              </a:rPr>
              <a:t>- </a:t>
            </a:r>
            <a:r>
              <a:rPr lang="en-US" sz="1600">
                <a:solidFill>
                  <a:srgbClr val="000000"/>
                </a:solidFill>
                <a:latin typeface="Candara"/>
                <a:ea typeface="Candara"/>
                <a:cs typeface="Candara"/>
                <a:sym typeface="Candara"/>
              </a:rPr>
              <a:t>Organize learners into small groups (3-5 people) to choose one heritage item and brainstorm ideas on how their selected site/item could be used to enhance community identity and engagement.</a:t>
            </a:r>
            <a:endParaRPr/>
          </a:p>
          <a:p>
            <a:pPr marL="0" marR="0" lvl="0" indent="0" algn="l" rtl="0">
              <a:spcBef>
                <a:spcPts val="600"/>
              </a:spcBef>
              <a:spcAft>
                <a:spcPts val="0"/>
              </a:spcAft>
              <a:buNone/>
            </a:pPr>
            <a:endParaRPr sz="1600" i="0" u="none" strike="noStrike">
              <a:solidFill>
                <a:srgbClr val="000000"/>
              </a:solidFill>
              <a:latin typeface="Candara"/>
              <a:ea typeface="Candara"/>
              <a:cs typeface="Candara"/>
              <a:sym typeface="Candar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4">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Interactive Activity: Heritage and identity (2/2)</a:t>
            </a:r>
            <a:endParaRPr sz="3600" b="1" i="0" u="none" strike="noStrike" cap="none">
              <a:solidFill>
                <a:schemeClr val="lt1"/>
              </a:solidFill>
              <a:latin typeface="Candara"/>
              <a:ea typeface="Candara"/>
              <a:cs typeface="Candara"/>
              <a:sym typeface="Candara"/>
            </a:endParaRPr>
          </a:p>
        </p:txBody>
      </p:sp>
      <p:sp>
        <p:nvSpPr>
          <p:cNvPr id="282" name="Google Shape;282;p15"/>
          <p:cNvSpPr txBox="1"/>
          <p:nvPr/>
        </p:nvSpPr>
        <p:spPr>
          <a:xfrm>
            <a:off x="501624" y="1305350"/>
            <a:ext cx="8583600" cy="41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ndara"/>
                <a:ea typeface="Candara"/>
                <a:cs typeface="Candara"/>
                <a:sym typeface="Candara"/>
              </a:rPr>
              <a:t>- Provide each group with large sheets of paper and markers. Ask them to consider the following questions during their brainstorming:</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How can this site/item be better promoted or preserved to foster community pride?</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What events or activities could be organized at this/with this site/item to encourage community participation (e.g., festivals, educational tours, volunteer clean-up events, contest)?</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How can this heritage site/item be used to engage different age groups and cultural backgrounds within the community?</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What partnerships could be formed (with local schools, businesses, or organizations) to enhance engagement at this site/item?</a:t>
            </a:r>
            <a:endParaRPr sz="1600" b="0" i="0" u="none" strike="noStrike" cap="none">
              <a:solidFill>
                <a:srgbClr val="000000"/>
              </a:solidFill>
              <a:latin typeface="Candara"/>
              <a:ea typeface="Candara"/>
              <a:cs typeface="Candara"/>
              <a:sym typeface="Candara"/>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After brainstorming, each group presents their ideas to the class. Encourage them to highlight the unique qualities of their chosen site and how their proposed activities could foster a stronger sense of local identity and community involvement. As a class, discuss which ideas might be most effective and why. Ask how similar strategies could apply to other local sites or contexts.</a:t>
            </a:r>
            <a:endParaRPr sz="1600" b="0" i="0" u="none" strike="noStrike" cap="none">
              <a:solidFill>
                <a:srgbClr val="000000"/>
              </a:solidFill>
              <a:latin typeface="Candara"/>
              <a:ea typeface="Candara"/>
              <a:cs typeface="Candara"/>
              <a:sym typeface="Candara"/>
            </a:endParaRPr>
          </a:p>
        </p:txBody>
      </p:sp>
      <p:sp>
        <p:nvSpPr>
          <p:cNvPr id="283" name="Google Shape;283;p15"/>
          <p:cNvSpPr txBox="1"/>
          <p:nvPr/>
        </p:nvSpPr>
        <p:spPr>
          <a:xfrm>
            <a:off x="254383" y="5392432"/>
            <a:ext cx="11158270" cy="1154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ndara"/>
                <a:ea typeface="Candara"/>
                <a:cs typeface="Candara"/>
                <a:sym typeface="Candara"/>
              </a:rPr>
              <a:t>Optional Extension </a:t>
            </a:r>
            <a:r>
              <a:rPr lang="en-US" sz="1600">
                <a:solidFill>
                  <a:srgbClr val="000000"/>
                </a:solidFill>
                <a:latin typeface="Candara"/>
                <a:ea typeface="Candara"/>
                <a:cs typeface="Candara"/>
                <a:sym typeface="Candara"/>
              </a:rPr>
              <a:t>(to practice the learnings from LU3 – Entrepreneurship) :</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If time permits or as a follow-up training, learners can be tasked with developing a more detailed plan for implementing one of their ideas, potentially involving community members, local government, or organizations. This could include outlining the steps, resources, and people needed to make their proposal a reality (Business Plan – refer to LU2)</a:t>
            </a:r>
            <a:endParaRPr/>
          </a:p>
        </p:txBody>
      </p:sp>
      <p:pic>
        <p:nvPicPr>
          <p:cNvPr id="284" name="Google Shape;284;p15"/>
          <p:cNvPicPr preferRelativeResize="0"/>
          <p:nvPr/>
        </p:nvPicPr>
        <p:blipFill>
          <a:blip r:embed="rId5">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Freepik, by macrovector</a:t>
            </a:r>
            <a:endParaRPr/>
          </a:p>
          <a:p>
            <a:pPr marL="0" lvl="0" indent="0" algn="l" rtl="0">
              <a:spcBef>
                <a:spcPts val="0"/>
              </a:spcBef>
              <a:spcAft>
                <a:spcPts val="0"/>
              </a:spcAft>
              <a:buNone/>
            </a:pPr>
            <a:r>
              <a:rPr lang="en-US" sz="700" u="sng">
                <a:solidFill>
                  <a:schemeClr val="hlink"/>
                </a:solidFill>
                <a:hlinkClick r:id="rId6"/>
              </a:rPr>
              <a:t>https://www.freepik.com/free-vector/creative-people-flat-design-concept-with-human-hands-holding-brushes-drawing-little-persons-involved-art-music-dancing-vector-illustration_37421460.htm#fromView=search&amp;page=1&amp;position=3&amp;uuid=0d99e143-8f99-442d-ba97-4ed4e83f8ea4</a:t>
            </a:r>
            <a:endParaRPr sz="700"/>
          </a:p>
          <a:p>
            <a:pPr marL="0" lvl="0" indent="0" algn="l" rtl="0">
              <a:spcBef>
                <a:spcPts val="0"/>
              </a:spcBef>
              <a:spcAft>
                <a:spcPts val="0"/>
              </a:spcAft>
              <a:buNone/>
            </a:pPr>
            <a:endParaRPr sz="7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4">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94" name="Google Shape;294;p16"/>
          <p:cNvSpPr txBox="1"/>
          <p:nvPr/>
        </p:nvSpPr>
        <p:spPr>
          <a:xfrm>
            <a:off x="484050" y="973650"/>
            <a:ext cx="8432100" cy="555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Questions for Group Discussion and conclusion:</a:t>
            </a: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To help close the activity and highlight key learnings with the learners, here are five reflection questions to ask:</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1. How did exploring a local heritage site/item change or deepen your understanding of its importance to the community? </a:t>
            </a:r>
            <a:r>
              <a:rPr lang="en-US" sz="1600">
                <a:solidFill>
                  <a:srgbClr val="8DA9DB"/>
                </a:solidFill>
                <a:latin typeface="Candara"/>
                <a:ea typeface="Candara"/>
                <a:cs typeface="Candara"/>
                <a:sym typeface="Candara"/>
              </a:rPr>
              <a:t>(This question encourages learners to reflect on their personal connection to the site/item and recognize its broader significance for the local community)</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2. What surprised you most about how a heritage site/item can enhance community identity and engagement? </a:t>
            </a:r>
            <a:r>
              <a:rPr lang="en-US" sz="1600">
                <a:solidFill>
                  <a:srgbClr val="8DA9DB"/>
                </a:solidFill>
                <a:latin typeface="Candara"/>
                <a:ea typeface="Candara"/>
                <a:cs typeface="Candara"/>
                <a:sym typeface="Candara"/>
              </a:rPr>
              <a:t>(Learners can share any new insights they gained, perhaps something they hadn’t considered before about the impact of heritage on community life)</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3. In what ways do you think your proposed activities could help bring together people from different cultural, generational, or social backgrounds? </a:t>
            </a:r>
            <a:r>
              <a:rPr lang="en-US" sz="1600">
                <a:solidFill>
                  <a:srgbClr val="8DA9DB"/>
                </a:solidFill>
                <a:latin typeface="Candara"/>
                <a:ea typeface="Candara"/>
                <a:cs typeface="Candara"/>
                <a:sym typeface="Candara"/>
              </a:rPr>
              <a:t>(This question focuses on inclusivity and how heritage can bridge divides within the community, fostering unity)</a:t>
            </a:r>
            <a:endParaRPr sz="160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4. How can you personally contribute to preserving or promoting local heritage in your community, based on what you’ve learned today? </a:t>
            </a:r>
            <a:r>
              <a:rPr lang="en-US" sz="1600">
                <a:solidFill>
                  <a:srgbClr val="8DA9DB"/>
                </a:solidFill>
                <a:latin typeface="Candara"/>
                <a:ea typeface="Candara"/>
                <a:cs typeface="Candara"/>
                <a:sym typeface="Candara"/>
              </a:rPr>
              <a:t>(It encourages learners to think about practical steps they can take to get involved and make a positive impact)</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5. What challenges do you think communities might face when trying to use heritage to strengthen identity, and how could they overcome these challenges? </a:t>
            </a:r>
            <a:r>
              <a:rPr lang="en-US" sz="1600">
                <a:solidFill>
                  <a:srgbClr val="8DA9DB"/>
                </a:solidFill>
                <a:latin typeface="Candara"/>
                <a:ea typeface="Candara"/>
                <a:cs typeface="Candara"/>
                <a:sym typeface="Candara"/>
              </a:rPr>
              <a:t>(This helps learners consider real-world obstacles (e.g., funding, community interest, accessibility) and brainstorm potential solutions, promoting critical thinking)</a:t>
            </a:r>
            <a:endParaRPr sz="1600">
              <a:solidFill>
                <a:srgbClr val="8DA9DB"/>
              </a:solidFill>
              <a:latin typeface="Candara"/>
              <a:ea typeface="Candara"/>
              <a:cs typeface="Candara"/>
              <a:sym typeface="Candara"/>
            </a:endParaRPr>
          </a:p>
        </p:txBody>
      </p:sp>
      <p:pic>
        <p:nvPicPr>
          <p:cNvPr id="295" name="Google Shape;295;p16"/>
          <p:cNvPicPr preferRelativeResize="0"/>
          <p:nvPr/>
        </p:nvPicPr>
        <p:blipFill>
          <a:blip r:embed="rId5">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Source,Freepik, free image by pch.vector</a:t>
            </a:r>
            <a:endParaRPr sz="1200"/>
          </a:p>
          <a:p>
            <a:pPr marL="0" lvl="0" indent="0" algn="l" rtl="0">
              <a:spcBef>
                <a:spcPts val="0"/>
              </a:spcBef>
              <a:spcAft>
                <a:spcPts val="0"/>
              </a:spcAft>
              <a:buNone/>
            </a:pPr>
            <a:r>
              <a:rPr lang="en-US" sz="700" u="sng">
                <a:solidFill>
                  <a:schemeClr val="hlink"/>
                </a:solidFill>
                <a:hlinkClick r:id="rId6"/>
              </a:rPr>
              <a:t>https://www.freepik.com/free-vector/people-talking-arguing_9176206.htm#fromView=search&amp;page=1&amp;position=32&amp;uuid=9ec0301a-dddf-4d25-a241-a5349c9e3205</a:t>
            </a:r>
            <a:r>
              <a:rPr lang="en-US" sz="700"/>
              <a:t> </a:t>
            </a:r>
            <a:endParaRPr sz="7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FFFFFF"/>
                </a:solidFill>
                <a:latin typeface="Candara"/>
                <a:ea typeface="Candara"/>
                <a:cs typeface="Candara"/>
                <a:sym typeface="Candara"/>
              </a:rPr>
              <a:t>Thank you for your attention</a:t>
            </a:r>
            <a:endParaRPr dirty="0"/>
          </a:p>
        </p:txBody>
      </p:sp>
      <p:sp>
        <p:nvSpPr>
          <p:cNvPr id="80" name="Google Shape;80;p5">
            <a:extLst>
              <a:ext uri="{FF2B5EF4-FFF2-40B4-BE49-F238E27FC236}">
                <a16:creationId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sp>
        <p:nvSpPr>
          <p:cNvPr id="81" name="Google Shape;81;p5">
            <a:extLst>
              <a:ext uri="{FF2B5EF4-FFF2-40B4-BE49-F238E27FC236}">
                <a16:creationId xmlns:a16="http://schemas.microsoft.com/office/drawing/2014/main" id="{14AA7CBF-92E6-8954-6CE0-8EDF0D1E0E10}"/>
              </a:ext>
            </a:extLst>
          </p:cNvPr>
          <p:cNvSpPr txBox="1"/>
          <p:nvPr/>
        </p:nvSpPr>
        <p:spPr>
          <a:xfrm>
            <a:off x="2630157" y="6221372"/>
            <a:ext cx="9250342"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cap="none">
                <a:solidFill>
                  <a:srgbClr val="222222"/>
                </a:solidFill>
                <a:latin typeface="Calibri"/>
                <a:ea typeface="Calibri"/>
                <a:cs typeface="Calibri"/>
                <a:sym typeface="Calibri"/>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a:solidFill>
                <a:schemeClr val="dk1"/>
              </a:solidFill>
              <a:latin typeface="Times New Roman"/>
              <a:ea typeface="Times New Roman"/>
              <a:cs typeface="Times New Roman"/>
              <a:sym typeface="Times New Roman"/>
            </a:endParaRPr>
          </a:p>
        </p:txBody>
      </p:sp>
      <p:pic>
        <p:nvPicPr>
          <p:cNvPr id="82" name="Google Shape;82;p5" descr="Blue text on a black background&#10;&#10;Description automatically generated">
            <a:extLst>
              <a:ext uri="{FF2B5EF4-FFF2-40B4-BE49-F238E27FC236}">
                <a16:creationId xmlns:a16="http://schemas.microsoft.com/office/drawing/2014/main" id="{637A8C1F-1053-A8D3-73BE-CFCA8FC0994E}"/>
              </a:ext>
            </a:extLst>
          </p:cNvPr>
          <p:cNvPicPr preferRelativeResize="0"/>
          <p:nvPr/>
        </p:nvPicPr>
        <p:blipFill rotWithShape="1">
          <a:blip r:embed="rId5">
            <a:alphaModFix/>
          </a:blip>
          <a:srcRect/>
          <a:stretch/>
        </p:blipFill>
        <p:spPr>
          <a:xfrm>
            <a:off x="311501" y="6221372"/>
            <a:ext cx="2127367" cy="465397"/>
          </a:xfrm>
          <a:prstGeom prst="rect">
            <a:avLst/>
          </a:prstGeom>
          <a:noFill/>
          <a:ln>
            <a:noFill/>
          </a:ln>
        </p:spPr>
      </p:pic>
      <p:pic>
        <p:nvPicPr>
          <p:cNvPr id="84" name="Google Shape;84;p5" descr="A logo of a person holding a pen&#10;&#10;Description automatically generated">
            <a:extLst>
              <a:ext uri="{FF2B5EF4-FFF2-40B4-BE49-F238E27FC236}">
                <a16:creationId xmlns:a16="http://schemas.microsoft.com/office/drawing/2014/main" id="{F9D1DA8D-D4C4-7907-0694-F8605C238371}"/>
              </a:ext>
            </a:extLst>
          </p:cNvPr>
          <p:cNvPicPr preferRelativeResize="0"/>
          <p:nvPr/>
        </p:nvPicPr>
        <p:blipFill rotWithShape="1">
          <a:blip r:embed="rId6">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id="{3B45D439-3297-79AA-CACA-7096D6D59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EACFF9F-2E19-236D-B5DE-BA61F8D477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id="{64376610-9F6A-7D97-9F5A-E9A5DBD20F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id="{787E2769-AEC9-4756-9372-748CDF9455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id="{31B41789-03F6-70DF-6C37-3B809119B0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id="{C9B3BA7D-83AB-3CA7-81BA-35DE5F9EB7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29119951"/>
      </p:ext>
    </p:extLst>
  </p:cSld>
  <p:clrMapOvr>
    <a:masterClrMapping/>
  </p:clrMapOvr>
  <mc:AlternateContent xmlns:mc="http://schemas.openxmlformats.org/markup-compatibility/2006" xmlns:p14="http://schemas.microsoft.com/office/powerpoint/2010/main">
    <mc:Choice Requires="p14">
      <p:transition spd="slow" p14:dur="3400" advClick="0" advTm="2000">
        <p14:reveal/>
      </p:transition>
    </mc:Choice>
    <mc:Fallback xmlns="">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SCREEN_RECS_UPDATED" val="C:\Users\Νικολέττα\Desktop\CIVIC HERITAGE\Training_Programme_FINAL_EN\15 Lessons\CH_LU1\CH_LU1_Lesson_1\"/>
  <p:tag name="ISPRING_UUID" val="{4ECB263E-7E9B-49F8-A2E7-14788E7CE03E}"/>
  <p:tag name="ISPRING_RESOURCE_FOLDER" val="C:\Users\Νικολέττα\Desktop\CIVIC HERITAGE\Training_Programme_FINAL_EN\15 Lessons\CH_LU1\CH_LU1_Lesson_1\"/>
  <p:tag name="ISPRING_PRESENTATION_PATH" val="C:\Users\Νικολέττα\Desktop\CIVIC HERITAGE\Training_Programme_FINAL_EN\15 Lessons\CH_LU1\CH_LU1_Lesson_1.pptx"/>
  <p:tag name="ISPRING_PROJECT_VERSION" val="9.3"/>
  <p:tag name="ISPRING_PRESENTATION_TITLE" val="CH_LU1_Lesson_1"/>
  <p:tag name="ISPRING_FIRST_PUBLISH" val="1"/>
  <p:tag name="ISPRING-SUITE_ISPRING_CURRENT_PLAYER_ID" val="universal"/>
  <p:tag name="ISPRING_PRESENTATION_COURSE_TITLE" val="CH_LU1_Lesson_1"/>
  <p:tag name="ISPRING-SUITE_ISPRING_PLAYERS_CUSTOMIZATION_2" val="{&quot;universal&quot;:{&quot;skinSettings&quot;:{&quot;borderRadius&quot;:10,&quot;colors&quot;:{&quot;asideBackground&quot;:{&quot;color&quot;:&quot;#EFF1F2&quot;,&quot;opacity&quot;:1,&quot;type&quot;:&quot;SOLID&quot;},&quot;asideElementBackgroundActive&quot;:{&quot;color&quot;:&quot;#D5D9DB&quot;,&quot;opacity&quot;:1,&quot;type&quot;:&quot;SOLID&quot;},&quot;asideElementBackgroundHover&quot;:{&quot;color&quot;:&quot;#DDE2E5&quot;,&quot;opacity&quot;:1,&quot;type&quot;:&quot;SOLID&quot;},&quot;asideElementText&quot;:{&quot;color&quot;:&quot;#34383D&quot;,&quot;opacity&quot;:1,&quot;type&quot;:&quot;SOLID&quot;},&quot;asideElementTextActive&quot;:{&quot;color&quot;:&quot;#42484E&quot;,&quot;opacity&quot;:1,&quot;type&quot;:&quot;SOLID&quot;},&quot;asideElementTextHover&quot;:{&quot;color&quot;:&quot;#42484E&quot;,&quot;opacity&quot;:1,&quot;type&quot;:&quot;SOLID&quot;},&quot;asideLogoBackground&quot;:{&quot;color&quot;:&quot;#EFF1F2&quot;,&quot;opacity&quot;:1,&quot;type&quot;:&quot;SOLID&quot;},&quot;pageBackground&quot;:{&quot;color&quot;:&quot;#DCDEE0&quot;,&quot;opacity&quot;:1,&quot;type&quot;:&quot;SOLID&quot;},&quot;playerBackground&quot;:{&quot;color&quot;:&quot;#FFFFFF&quot;,&quot;opacity&quot;:1,&quot;type&quot;:&quot;SOLID&quot;},&quot;playerText&quot;:{&quot;color&quot;:&quot;#616870&quot;,&quot;opacity&quot;:1,&quot;type&quot;:&quot;SOLID&quot;},&quot;primaryButtonBackground&quot;:{&quot;color&quot;:&quot;#72BC59&quot;,&quot;opacity&quot;:1,&quot;type&quot;:&quot;SOLID&quot;},&quot;primaryButtonBackgroundHover&quot;:{&quot;color&quot;:&quot;#728B47&quot;,&quot;opacity&quot;:1,&quot;type&quot;:&quot;SOLID&quot;},&quot;primaryButtonBorder&quot;:{&quot;color&quot;:&quot;#548135&quot;,&quot;opacity&quot;:1,&quot;type&quot;:&quot;SOLID&quot;},&quot;primaryButtonBorderHover&quot;:{&quot;color&quot;:&quot;#387C28&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FFFFF&quot;,&quot;opacity&quot;:1,&quot;type&quot;:&quot;SOLID&quot;},&quot;secondaryButtonBackgroundHover&quot;:{&quot;color&quot;:&quot;#F2F2F2&quot;,&quot;opacity&quot;:1,&quot;type&quot;:&quot;SOLID&quot;},&quot;secondaryButtonBorder&quot;:{&quot;color&quot;:&quot;#E6E6E6&quot;,&quot;opacity&quot;:1,&quot;type&quot;:&quot;SOLID&quot;},&quot;secondaryButtonBorderHover&quot;:{&quot;color&quot;:&quot;#E5E5E5&quot;,&quot;opacity&quot;:1,&quot;type&quot;:&quot;SOLID&quot;},&quot;secondaryButtonText&quot;:{&quot;color&quot;:&quot;#616870&quot;,&quot;opacity&quot;:1,&quot;type&quot;:&quot;SOLID&quot;},&quot;secondaryButtonTextHover&quot;:{&quot;color&quot;:&quot;#439431&quot;,&quot;opacity&quot;:1,&quot;type&quot;:&quot;SOLID&quot;}},&quot;controlPanel&quot;:{&quot;navigationMode&quot;:&quot;bySlides&quot;,&quot;progressBar&quot;:{&quot;enabled&quot;:true,&quot;mode&quot;:&quot;presentationTimeline&quot;,&quot;showLabels&quot;:true,&quot;visible&quot;:true},&quot;showCCButton&quot;:false,&quot;showNextButton&quot;:true,&quot;showOutline&quot;:true,&quot;showPlayPause&quot;:true,&quot;showPlaybackRateButton&quot;:true,&quot;showPrevButton&quot;:true,&quot;showRewind&quot;:false,&quot;showSlideNumbers&quot;:true,&quot;showSlideOnlyButton&quot;:false,&quot;showSubtitlesButton&quot;:false,&quot;showTimer&quot;:false,&quot;showVolumeControl&quot;:true,&quot;visible&quot;:true},&quot;fontFamily&quot;:&quot;Arial&quot;,&quot;outlinePanel&quot;:{&quot;highlightViewedEntries&quot;:false,&quot;multilevel&quot;:true,&quot;numberEntries&quot;:true,&quot;search&quot;:true,&quot;thumbnails&quot;:true},&quot;rotatePromptEnabled&quot;:true,&quot;sidePanel&quot;:{&quot;showAtLeft&quot;:false,&quot;showLogo&quot;:false,&quot;showNotes&quot;:false,&quot;showOutline&quot;:false,&quot;showPresenterInfo&quot;:false,&quot;showPresenterVideo&quot;:false,&quot;visible&quot;:false},&quot;titlePanel&quot;:{&quot;buttons&quot;:[],&quot;buttonsAtLeft&quot;:false,&quot;courseTitleVisible&quot;:false,&quot;showLogo&quot;:false,&quot;visible&quot;:false},&quot;useAdaptiveSkin&quot;:true,&quot;version&quot;:&quot;1.4&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AUDIO_SUBTITLES_LABEL&quot;:&quot;Closed Captions&quot;,&quot;PB_ACCESSIBLE_NAVIGATION_NEXT_BUTTON&quot;:&quot;Next&quot;,&quot;PB_ACCESSIBLE_NAVIGATION_PREV_BUTTON&quot;:&quot;Previous&quot;,&quot;PB_ACCESSIBLE_SKIN_ENABLE_ACCESSIBILITY_MODE&quot;:&quot;Turn on accessibility mode&quot;,&quot;PB_ACCESSIBLE_SKIN_ENABLE_NORMAL_MODE&quot;:&quot;Turn off accessibility mode&quot;,&quot;PB_ACCESSIBLE_SKIN_PRESENTER_PHOTO&quot;:&quot;Presenter photo&quot;,&quot;PB_ACCESSIBLE_SLIDE_N_OF_COUNT&quot;:&quot;Slide %SLIDE_NUMBER% of %TOTAL_SLIDE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Go back&quot;,&quot;PB_CONTROL_PANEL_CLOSED_CAPTIONS&quot;:&quot;Notes&quot;,&quot;PB_CONTROL_PANEL_EXIT_FULL_SCREEN&quot;:&quot;Exit full screen&quot;,&quot;PB_CONTROL_PANEL_FULL_SCREEN&quot;:&quot;Full screen&quot;,&quot;PB_CONTROL_PANEL_NEXT&quot;:&quot;Next&quot;,&quot;PB_CONTROL_PANEL_OUTLINE&quot;:&quot;Outline&quot;,&quot;PB_CONTROL_PANEL_PREV&quot;:&quot;&quot;,&quot;PB_CONTROL_PANEL_REPLAY&quot;:&quot;Replay&quot;,&quot;PB_CONTROL_PANEL_SLIDE_COUNTER&quot;:&quot;%SLIDE_NUMBER% of %TOTAL_SLIDES%&quot;,&quot;PB_CONTROL_PANEL_SUBTITLES&quot;:&quot;Closed Captions&quot;,&quot;PB_CONTROL_PANEL_VOLUME_CONTROL&quot;:&quot;Volume&quot;,&quot;PB_CURRENT_SLIDE_IS_NOT_COMPLETED&quot;:&quot;Complete the slide to go to the next one.&quot;,&quot;PB_DOMAIN_RESTRICTION&quot;:&quot;Sorry, the content author has prohibited sharing the presentation on this domain.&quot;,&quot;PB_DRAWING_TOOLS_END_DRAWING&quot;:&quot;Finish drawing&quot;,&quot;PB_DRAWING_TOOLS_ERASER&quot;:&quot;Eraser&quot;,&quot;PB_DRAWING_TOOLS_ERASE_ALL&quot;:&quot;Erase all&quot;,&quot;PB_DRAWING_TOOLS_HIGHLIGHTER&quot;:&quot;Highlighter&quot;,&quot;PB_DRAWING_TOOLS_PEN&quot;:&quot;Pen&quot;,&quot;PB_ENTER_PASSWORD&quot;:&quot;Enter the password to view this presentation.&quot;,&quot;PB_INCORRECT_PASSWORD&quot;:&quot;Incorrect password.&quot;,&quot;PB_INTERACTION_SLIDE_WINDOW_TEXT&quot;:&quot;To advance to the next slide, complete this interaction.&quot;,&quot;PB_MESSAGE_BOX_NO&quot;:&quot;No&quot;,&quot;PB_MESSAGE_BOX_OK&quot;:&quot;OK&quot;,&quot;PB_MESSAGE_BOX_YES&quot;:&quot;Yes&quot;,&quot;PB_NAVIGATION_IS_RESTRICTED&quot;:&quot;You can only view slides in order.&quot;,&quot;PB_NAVIGATION_IS_SEQUENTIAL&quot;:&quot;You can only view slides in order.&quot;,&quot;PB_PLAYBACK_RATE_MENU_CAPTION&quot;:&quot;Speed&quot;,&quot;PB_POPUP_ROTATE_SCREEN_PROMPT_LANDSCAPE&quot;:&quot;Rotate your device to landscape mode&quot;,&quot;PB_POPUP_ROTATE_SCREEN_PROMPT_PORTRAIT&quot;:&quot;Rotate your device to the portrait mode&quot;,&quot;PB_PRECEDING_QUIZ_FAILED_WINDOW_TEXT&quot;:&quot;You haven't passed the quiz on slide %SLIDE_INDEX% and can't advance to the next slide.&quot;,&quot;PB_PRECEDING_QUIZ_NOT_COMPLETED_WINDOW_TEXT&quot;:&quot;To advance to this slide, complete the quiz on slide %SLIDE_INDEX%.&quot;,&quot;PB_PRECEDING_QUIZ_NOT_PASSED_WINDOW_TEXT&quot;:&quot;To advance to this slide, you need to pass the quiz on slide %SLIDE_INDEX%.&quot;,&quot;PB_PRECEDING_SCENARIO_FAILED_WINDOW_TEXT&quot;:&quot;You haven't passed the role-play on slide %SLIDE_INDEX% and can't advance to the next slide.&quot;,&quot;PB_PRECEDING_SCENARIO_NOT_COMPLETED_WINDOW_TEXT&quot;:&quot;To advance to this slide, complete the role-play on slide %SLIDE_INDEX%.&quot;,&quot;PB_PRECEDING_SCENARIO_NOT_PASSED_WINDOW_TEXT&quot;:&quot;To advance to this slide, you need to pass the role-play on slide %SLIDE_INDEX%.&quot;,&quot;PB_PRESENTER_COLLAPSE_BIO&quot;:&quot;Show less&quot;,&quot;PB_PRESENTER_EMAIL&quot;:&quot;Email&quot;,&quot;PB_PRESENTER_EXPAND_BIO&quot;:&quot;Show more&quot;,&quot;PB_PRESENTER_NO_INFO&quot;:&quot;No presenter info.&quot;,&quot;PB_PRESENTER_WEBSITE&quot;:&quot;Website&quot;,&quot;PB_QUIZ_SLIDE_WINDOW_TEXT&quot;:&quot;To advance to the next slide, complete this quiz.&quot;,&quot;PB_RATE_MENU_CAPTION&quot;:&quot;Speed&quot;,&quot;PB_RATE_MENU_DEFAULT_RATE&quot;:&quot;Normal&quot;,&quot;PB_RESUME_PRESENTATION_WINDOW_TEXT&quot;:&quot;Do you want to resume where you left off?&quot;,&quot;PB_SCENARIO_SLIDE_WINDOW_TEXT&quot;:&quot;To advance to the next slide, complete this role-play.&quot;,&quot;PB_SEARCH_CANCEL&quot;:&quot;Cancel&quot;,&quot;PB_SEARCH_NO_RESULTS_LABEL&quot;:&quot;No matches found.&quot;,&quot;PB_SEARCH_PANEL_DEFAULT_TEXT&quot;:&quot;Search…&quot;,&quot;PB_SEARCH_RESULTS_LABEL&quot;:&quot;Search results&quot;,&quot;PB_SEARCH_RESULT_IN_NOTES&quot;:&quot;in notes&quot;,&quot;PB_SEARCH_RESULT_IN_TEXT_LABEL&quot;:&quot;in slide&quot;,&quot;PB_SUBTITLES_MENU_CAPTION&quot;:&quot;Subtitles&quot;,&quot;PB_SUBTITLES_OFF&quot;:&quot;Off&quot;,&quot;PB_TAB_NOTES_LABEL&quot;:&quot;Notes&quot;,&quot;PB_TAB_OUTLINE_LABEL&quot;:&quot;Slides&quot;,&quot;PB_TIME_RESTRICTION&quot;:&quot;Sorry, the content author has prohibited viewing the presentation at this time.&quot;,&quot;PB_TITLE_PANEL_ATTACHMENTS&quot;:&quot;Resources&quot;,&quot;PB_TITLE_PANEL_MARKER_TOOLS&quot;:&quot;Drawing&quot;,&quot;PB_TITLE_PANEL_NOTES&quot;:&quot;Notes&quot;,&quot;PB_TITLE_PANEL_OUTLINE&quot;:&quot;Outline&quot;,&quot;PB_TITLE_PANEL_PRESENTER_INFO&quot;:&quot;Presenter Info&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PROMPT&quot;,&quot;enableKeyboardNavigation&quot;:true},&quot;keyboardSettings&quot;:&quot;&quot;,&quot;skinVersion&quot;:5,&quot;skinCompatibleVersion&quot;:0,&quot;publishSettings&quot;:{&quot;backgroundColor&quot;:&quot;#DCDEE0&quot;,&quot;playerDimensions&quot;:{&quot;height&quot;:92,&quot;width&quot;:16},&quot;playerModule&quot;:&quot;UniversalHtml&quot;,&quot;presentationContent&quot;:{&quot;metadata&quot;:{&quot;references&quot;:false,&quot;texts&quot;:[&quot;DT_SLIDE_TITLE&quot;,&quot;DT_SLIDE_NOTES_TEXT&quot;,&quot;DT_SLIDE_TEXT&quot;,&quot;DT_HYPERLINK_TOOLTIP&quot;]},&quot;resources&quot;:{&quot;attachments&quot;:false,&quot;fonts&quot;:[{&quot;charsets&quot;:{&quot;dynamicFormatted&quot;:[&quot;DCT_INTERACTIVITY_TEXT&quot;,&quot;DCT_INTERACTIVITY_SEMIBOLD_TEXT&quot;],&quot;dynamicPlain&quot;:[&quot;DCT_SLIDE_TITLE&quot;,&quot;DCT_SLIDE_NOTES_TEXT&quot;,&quot;DCT_SLIDE_TEXT&quot;,&quot;DCT_HYPERLINK_TOOLTIP&quot;],&quot;static&quot;:[&quot;1234567890&quot;,&quot;Slides&quot;,&quot;Search…&quot;,&quot;in slide&quot;,&quot;Search results&quot;,&quot;No matches found.&quot;,&quot;in notes&quot;,&quot;Cancel&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quot;,&quot;fontFamily&quot;:&quot;Arial&quot;,&quot;isBold&quot;:false,&quot;isItalic&quot;:false,&quot;isSemibold&quot;:false,&quot;substituteFontFamily&quot;:&quot;Arial&quot;},{&quot;charsets&quot;:{&quot;dynamicFormatted&quot;:[&quot;DCT_INTERACTIVITY_TEXT&quot;,&quot;DCT_INTERACTIVITY_SEMIBOLD_TEXT&quot;],&quot;dynamicPlain&quot;:[&quot;DCT_SLIDE_TITLE&quot;,&quot;DCT_SLIDE_NOTES_TEXT&quot;,&quot;DCT_SLIDE_TEXT&quot;,&quot;DCT_HYPERLINK_TOOLTIP&quot;],&quot;static&quot;:[&quot;1234567890&quot;,&quot;Slides&quot;,&quot;Search…&quot;,&quot;in slide&quot;,&quot;Search results&quot;,&quot;No matches found.&quot;,&quot;in notes&quot;,&quot;Cancel&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quot;,&quot;fontFamily&quot;:&quot;Arial&quot;,&quot;isBold&quot;:true,&quot;isItalic&quot;:false,&quot;isSemibold&quot;:false,&quot;substituteFontFamily&quot;:&quot;Arial&quot;},{&quot;charsets&quot;:{&quot;dynamicFormatted&quot;:[&quot;DCT_INTERACTIVITY_TEXT&quot;,&quot;DCT_INTERACTIVITY_SEMIBOLD_TEXT&quot;],&quot;dynamicPlain&quot;:[&quot;DCT_SLIDE_TITLE&quot;,&quot;DCT_SLIDE_NOTES_TEXT&quot;,&quot;DCT_SLIDE_TEXT&quot;,&quot;DCT_HYPERLINK_TOOLTIP&quot;],&quot;static&quot;:[&quot;1234567890&quot;,&quot;Slides&quot;,&quot;Search…&quot;,&quot;in slide&quot;,&quot;Search results&quot;,&quot;No matches found.&quot;,&quot;in notes&quot;,&quot;Cancel&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i&quot;,&quot;fontFamily&quot;:&quot;Arial&quot;,&quot;isBold&quot;:false,&quot;isItalic&quot;:true,&quot;isSemibold&quot;:false,&quot;substituteFontFamily&quot;:&quot;Arial&quot;},{&quot;charsets&quot;:{&quot;dynamicFormatted&quot;:[&quot;DCT_INTERACTIVITY_TEXT&quot;,&quot;DCT_INTERACTIVITY_SEMIBOLD_TEXT&quot;],&quot;dynamicPlain&quot;:[&quot;DCT_SLIDE_TITLE&quot;,&quot;DCT_SLIDE_NOTES_TEXT&quot;,&quot;DCT_SLIDE_TEXT&quot;,&quot;DCT_HYPERLINK_TOOLTIP&quot;],&quot;static&quot;:[&quot;1234567890&quot;,&quot;Slides&quot;,&quot;Search…&quot;,&quot;in slide&quot;,&quot;Search results&quot;,&quot;No matches found.&quot;,&quot;in notes&quot;,&quot;Cancel&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bi&quot;,&quot;fontFamily&quot;:&quot;Arial&quot;,&quot;isBold&quot;:true,&quot;isItalic&quot;:true,&quot;isSemibold&quot;:false,&quot;substituteFontFamily&quot;:&quot;Arial&quot;},{&quot;charsets&quot;:{&quot;dynamicFormatted&quot;:[&quot;DCT_INTERACTIVITY_TEXT&quot;,&quot;DCT_INTERACTIVITY_SEMIBOLD_TEXT&quot;],&quot;dynamicPlain&quot;:[&quot;DCT_SLIDE_TITLE&quot;,&quot;DCT_SLIDE_NOTES_TEXT&quot;,&quot;DCT_SLIDE_TEXT&quot;,&quot;DCT_HYPERLINK_TOOLTIP&quot;],&quot;static&quot;:[&quot;1234567890&quot;,&quot;Slides&quot;,&quot;Search…&quot;,&quot;in slide&quot;,&quot;Search results&quot;,&quot;No matches found.&quot;,&quot;in notes&quot;,&quot;Cancel&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quot;,&quot;fontFamily&quot;:&quot;Arial&quot;,&quot;isBold&quot;:false,&quot;isItalic&quot;:false,&quot;isSemibold&quot;:true,&quot;substituteFontFamily&quot;:&quot;Arial&quot;},{&quot;charsets&quot;:{&quot;dynamicFormatted&quot;:[&quot;DCT_INTERACTIVITY_TEXT&quot;,&quot;DCT_INTERACTIVITY_SEMIBOLD_TEXT&quot;],&quot;dynamicPlain&quot;:[&quot;DCT_SLIDE_TITLE&quot;,&quot;DCT_SLIDE_NOTES_TEXT&quot;,&quot;DCT_SLIDE_TEXT&quot;,&quot;DCT_HYPERLINK_TOOLTIP&quot;],&quot;static&quot;:[&quot;1234567890&quot;,&quot;Slides&quot;,&quot;Search…&quot;,&quot;in slide&quot;,&quot;Search results&quot;,&quot;No matches found.&quot;,&quot;in notes&quot;,&quot;Cancel&quot;,&quot;Next&quot;,&quot;0123456789.,x&quot;,&quot;Speed&quot;,&quot;Normal&quot;,&quot;Volume&quot;,&quot;%SLIDE_NUMBER% of %TOTAL_SLIDES%&quot;,&quot;Yes&quot;,&quot;No&quot;,&quot;OK&quot;,&quot;Do you want to resume where you left off?&quot;,&quot;Rotate your device to the portrait mode&quot;,&quot;Rotate your device to landscape mode&quot;,&quot;Complete the slide to go to the next one.&quot;,&quot;You can only view slides in order.&quot;,&quot;To advance to the next slide, complete this quiz.&quot;,&quot;To advance to this slide, you need to pass the quiz on slide %SLIDE_INDEX%.&quot;,&quot;To advance to this slide, complete the quiz on slide %SLIDE_INDEX%.&quot;,&quot;You haven't passed the quiz on slide %SLIDE_INDEX% and can't advance to the next slide.&quot;,&quot;To advance to the next slide, complete this interaction.&quot;,&quot;To advance to the next slide, complete this role-play.&quot;,&quot;To advance to this slide, you need to pass the role-play on slide %SLIDE_INDEX%.&quot;,&quot;To advance to this slide, complete the role-play on slide %SLIDE_INDEX%.&quot;,&quot;You haven't passed the role-play on slide %SLIDE_INDEX% and can't advance to the next slide.&quot;,&quot;Enter the password to view this presentation.&quot;,&quot;Incorrect password.&quot;,&quot;Sorry, the content author has prohibited sharing the presentation on this domain.&quot;,&quot;Sorry, the content author has prohibited viewing the presentation at this time.&quot;,&quot;Go back&quot;]},&quot;embedName&quot;:&quot;PFnsbi&quot;,&quot;fontFamily&quot;:&quot;Arial&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false,&quot;playerLayout&quot;:&quot;custom&quot;,&quot;playerLayoutFooter&quot;:&quot;playAndPause,acceleration,outline,volumeControl,slideNumber,goToPrev,goToNext&quot;,&quot;playerLayoutHeader&quot;:&quot;&quot;,&quot;playerLayoutHeaderButtonsPosition&quot;:&quot;&quot;,&quot;playerLayoutOutline&quot;:&quot;enableSearch,showThumbnails,showSlideNumber,enableMultilevel&quot;,&quot;playerLayoutProgress&quot;:&quot;enabledNavigation,showLabels&quot;,&quot;playerLayoutProgressMode&quot;:&quot;presentationTimeline&quot;,&quot;playerLayoutSidebar&quot;:&quot;&quot;,&quot;playerLayoutSidebarPosition&quot;:&quot;&quot;,&quot;playerMessages&quot;:&quot;builtin.en&quot;,&quot;playerNavigationAutoStart&quot;:true,&quot;playerNavigationEnableKeyboardNavigation&quot;:true,&quot;playerNavigationMode&quot;:&quot;bySlides&quot;,&quot;playerNavigationOnRestart&quot;:&quot;prompt&quot;,&quot;playerNavigationSaveAnimationStates&quot;:true,&quot;playerNavigationType&quot;:&quot;free&quot;,&quot;playerTheme&quot;:&quot;custom&quot;,&quot;playerThemeBorderRadius&quot;:10,&quot;playerThemeColorScheme&quot;:&quot;custom&quot;,&quot;playerThemeFont&quot;:&quot;Arial&quot;}}}"/>
  <p:tag name="ISPRING_RESOURCE_FOLDER_TIP_DIALOG_SHOWN"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32CD3B05-50B6-45B2-87B6-9FF16101A257}:256"/>
</p:tagLst>
</file>

<file path=ppt/tags/tag3.xml><?xml version="1.0" encoding="utf-8"?>
<p:tagLst xmlns:a="http://schemas.openxmlformats.org/drawingml/2006/main" xmlns:r="http://schemas.openxmlformats.org/officeDocument/2006/relationships" xmlns:p="http://schemas.openxmlformats.org/presentationml/2006/main">
  <p:tag name="GENSWF_SLIDE_UID" val="{DFF78A47-DB02-4868-A99D-7453ECE4624D}:257"/>
  <p:tag name="GENSWF_ADVANCE_TIME" val="4.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SLIDE_UID" val="{10788847-5894-4772-A819-8AE5B2EB08EF}:271"/>
</p:tagLst>
</file>

<file path=ppt/tags/tag5.xml><?xml version="1.0" encoding="utf-8"?>
<p:tagLst xmlns:a="http://schemas.openxmlformats.org/drawingml/2006/main" xmlns:r="http://schemas.openxmlformats.org/officeDocument/2006/relationships" xmlns:p="http://schemas.openxmlformats.org/presentationml/2006/main">
  <p:tag name="GENSWF_SLIDE_UID" val="{2E30F8A7-73CB-49D1-97CE-8A5757F2A582}:272"/>
</p:tagLst>
</file>

<file path=ppt/tags/tag6.xml><?xml version="1.0" encoding="utf-8"?>
<p:tagLst xmlns:a="http://schemas.openxmlformats.org/drawingml/2006/main" xmlns:r="http://schemas.openxmlformats.org/officeDocument/2006/relationships" xmlns:p="http://schemas.openxmlformats.org/presentationml/2006/main">
  <p:tag name="GENSWF_SLIDE_UID" val="{751E2DC5-19DD-4333-8F41-FE6E381E41E7}:273"/>
  <p:tag name="ISPRING_SLIDE_INDENT_LEVEL" val="1"/>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TotalTime>
  <Words>978</Words>
  <Application>Microsoft Office PowerPoint</Application>
  <PresentationFormat>Ευρεία οθόνη</PresentationFormat>
  <Paragraphs>48</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Calibri</vt:lpstr>
      <vt:lpstr>Arial</vt:lpstr>
      <vt:lpstr>Candara</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CH_LU1_Lesson_1</dc:title>
  <dc:creator>Maria Fernandez</dc:creator>
  <cp:lastModifiedBy>Νικολέττα</cp:lastModifiedBy>
  <cp:revision>37</cp:revision>
  <dcterms:created xsi:type="dcterms:W3CDTF">2024-06-10T15:48:53Z</dcterms:created>
  <dcterms:modified xsi:type="dcterms:W3CDTF">2025-12-03T16:41:33Z</dcterms:modified>
</cp:coreProperties>
</file>