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
  </p:notesMasterIdLst>
  <p:sldIdLst>
    <p:sldId id="256" r:id="rId2"/>
    <p:sldId id="257" r:id="rId3"/>
    <p:sldId id="271" r:id="rId4"/>
    <p:sldId id="272" r:id="rId5"/>
    <p:sldId id="273" r:id="rId6"/>
    <p:sldId id="274" r:id="rId7"/>
  </p:sldIdLst>
  <p:sldSz cx="12192000" cy="6858000"/>
  <p:notesSz cx="6858000" cy="9144000"/>
  <p:embeddedFontLst>
    <p:embeddedFont>
      <p:font typeface="Candara" pitchFamily="34" charset="0"/>
      <p:regular r:id="rId9"/>
      <p:bold r:id="rId10"/>
      <p:italic r:id="rId11"/>
      <p:boldItalic r:id="rId12"/>
    </p:embeddedFont>
    <p:embeddedFont>
      <p:font typeface="Calibri"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hQ2PIllWblmVsEqk8PO1hWMDAxA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04"/>
    <p:restoredTop sz="91784" autoAdjust="0"/>
  </p:normalViewPr>
  <p:slideViewPr>
    <p:cSldViewPr snapToGrid="0">
      <p:cViewPr varScale="1">
        <p:scale>
          <a:sx n="107" d="100"/>
          <a:sy n="107" d="100"/>
        </p:scale>
        <p:origin x="-738" y="-7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8.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xmlns="" val="381362893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684880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811569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67" name="Google Shape;26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4249059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6" name="Google Shape;27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613347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88" name="Google Shape;28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451779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xmlns=""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a16="http://schemas.microsoft.com/office/drawing/2014/main" xmlns=""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a16="http://schemas.microsoft.com/office/drawing/2014/main" xmlns=""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5" name="Google Shape;1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6" name="Google Shape;1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2" name="Google Shape;7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3" name="Google Shape;7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8" name="Google Shape;7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9" name="Google Shape;7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1" name="Google Shape;2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2" name="Google Shape;2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7" name="Google Shape;2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8" name="Google Shape;2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4" name="Google Shape;34;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5" name="Google Shape;3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3" name="Google Shape;4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4" name="Google Shape;4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8" name="Google Shape;4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9" name="Google Shape;4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9" name="Google Shape;5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0" name="Google Shape;6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6"/>
          <p:cNvSpPr>
            <a:spLocks noGrp="1"/>
          </p:cNvSpPr>
          <p:nvPr>
            <p:ph type="pic" idx="2"/>
          </p:nvPr>
        </p:nvSpPr>
        <p:spPr>
          <a:xfrm>
            <a:off x="5183188" y="987425"/>
            <a:ext cx="6172200" cy="4873625"/>
          </a:xfrm>
          <a:prstGeom prst="rect">
            <a:avLst/>
          </a:prstGeom>
          <a:noFill/>
          <a:ln>
            <a:noFill/>
          </a:ln>
        </p:spPr>
      </p:sp>
      <p:sp>
        <p:nvSpPr>
          <p:cNvPr id="64" name="Google Shape;64;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6" name="Google Shape;6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7" name="Google Shape;6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9" name="Google Shape;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 name="Google Shape;1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www.freepik.com/free-vector/creative-people-flat-design-concept-with-human-hands-holding-brushes-drawing-little-persons-involved-art-music-dancing-vector-illustration_37421460.htm"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www.freepik.com/free-vector/people-talking-arguing_9176206.htm"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6.xml"/><Relationship Id="rId7" Type="http://schemas.openxmlformats.org/officeDocument/2006/relationships/image" Target="../media/image8.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5" name="Google Shape;85;p1"/>
          <p:cNvSpPr txBox="1"/>
          <p:nvPr/>
        </p:nvSpPr>
        <p:spPr>
          <a:xfrm>
            <a:off x="0" y="2736523"/>
            <a:ext cx="12192000" cy="1384954"/>
          </a:xfrm>
          <a:prstGeom prst="rect">
            <a:avLst/>
          </a:prstGeom>
          <a:solidFill>
            <a:srgbClr val="72BC59"/>
          </a:solidFill>
          <a:ln>
            <a:noFill/>
          </a:ln>
        </p:spPr>
        <p:txBody>
          <a:bodyPr spcFirstLastPara="1" wrap="square" lIns="91425" tIns="45700" rIns="91425" bIns="45700" anchor="t" anchorCtr="0">
            <a:spAutoFit/>
          </a:bodyPr>
          <a:lstStyle/>
          <a:p>
            <a:pPr lvl="0" algn="ctr"/>
            <a:r>
              <a:rPr lang="et-EE" sz="2800" b="1" dirty="0" smtClean="0">
                <a:solidFill>
                  <a:srgbClr val="FFFFFF"/>
                </a:solidFill>
                <a:latin typeface="Candara"/>
                <a:ea typeface="Times New Roman"/>
                <a:cs typeface="Times New Roman"/>
                <a:sym typeface="Candara"/>
              </a:rPr>
              <a:t>KOOLITUSPROGRAMM</a:t>
            </a:r>
          </a:p>
          <a:p>
            <a:pPr lvl="0" algn="ctr"/>
            <a:endParaRPr lang="et-EE" sz="2800" b="1" i="0" u="none" strike="noStrike" cap="none" dirty="0" smtClean="0">
              <a:solidFill>
                <a:srgbClr val="FFFFFF"/>
              </a:solidFill>
              <a:latin typeface="Candara"/>
              <a:ea typeface="Candara"/>
              <a:cs typeface="Candara"/>
              <a:sym typeface="Candara"/>
            </a:endParaRPr>
          </a:p>
          <a:p>
            <a:pPr lvl="0" algn="ctr"/>
            <a:r>
              <a:rPr lang="et-EE" sz="2800" b="1" dirty="0" smtClean="0">
                <a:solidFill>
                  <a:srgbClr val="FFFFFF"/>
                </a:solidFill>
                <a:latin typeface="Candara"/>
                <a:ea typeface="Candara"/>
                <a:cs typeface="Candara"/>
                <a:sym typeface="Candara"/>
              </a:rPr>
              <a:t>ÕPPEMOODUL 1: Kuuluvustunne</a:t>
            </a:r>
            <a:endParaRPr lang="et-EE" sz="2800" b="1" i="0" u="none" strike="noStrike" cap="none" dirty="0">
              <a:solidFill>
                <a:srgbClr val="FFFFFF"/>
              </a:solidFill>
              <a:latin typeface="Candara"/>
              <a:ea typeface="Candara"/>
              <a:cs typeface="Candara"/>
              <a:sym typeface="Candara"/>
            </a:endParaRPr>
          </a:p>
        </p:txBody>
      </p:sp>
      <p:sp>
        <p:nvSpPr>
          <p:cNvPr id="86" name="Google Shape;86;p1"/>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t-EE" sz="1600" b="1" i="0" u="none" strike="noStrike" cap="none" dirty="0" smtClean="0">
                <a:solidFill>
                  <a:srgbClr val="7F7F7F"/>
                </a:solidFill>
                <a:latin typeface="Calibri"/>
                <a:ea typeface="Calibri"/>
                <a:cs typeface="Calibri"/>
                <a:sym typeface="Calibri"/>
              </a:rPr>
              <a:t>2023-1-EE01-KA220-ADU-000150753</a:t>
            </a:r>
            <a:endParaRPr lang="et-EE" b="0" i="0" u="none" strike="noStrike" cap="none" dirty="0">
              <a:solidFill>
                <a:schemeClr val="dk1"/>
              </a:solidFill>
              <a:latin typeface="Times New Roman"/>
              <a:ea typeface="Times New Roman"/>
              <a:cs typeface="Times New Roman"/>
              <a:sym typeface="Times New Roman"/>
            </a:endParaRPr>
          </a:p>
        </p:txBody>
      </p:sp>
      <p:sp>
        <p:nvSpPr>
          <p:cNvPr id="3" name="Google Shape;87;p1">
            <a:extLst>
              <a:ext uri="{FF2B5EF4-FFF2-40B4-BE49-F238E27FC236}">
                <a16:creationId xmlns:a16="http://schemas.microsoft.com/office/drawing/2014/main" xmlns="" id="{9FFF2E58-2E28-BE29-B86E-1A0B409A2824}"/>
              </a:ext>
            </a:extLst>
          </p:cNvPr>
          <p:cNvSpPr txBox="1"/>
          <p:nvPr/>
        </p:nvSpPr>
        <p:spPr>
          <a:xfrm>
            <a:off x="2630157" y="6221372"/>
            <a:ext cx="9250342" cy="430847"/>
          </a:xfrm>
          <a:prstGeom prst="rect">
            <a:avLst/>
          </a:prstGeom>
          <a:noFill/>
          <a:ln>
            <a:noFill/>
          </a:ln>
        </p:spPr>
        <p:txBody>
          <a:bodyPr spcFirstLastPara="1" wrap="square" lIns="91425" tIns="45700" rIns="91425" bIns="45700" anchor="t" anchorCtr="0">
            <a:spAutoFit/>
          </a:bodyPr>
          <a:lstStyle/>
          <a:p>
            <a:pPr lvl="0" algn="just">
              <a:buSzPts val="1050"/>
            </a:pPr>
            <a:r>
              <a:rPr lang="et-EE" sz="1100" i="1" dirty="0" smtClean="0">
                <a:solidFill>
                  <a:srgbClr val="222222"/>
                </a:solidFill>
                <a:latin typeface="Calibri" panose="020F0502020204030204" pitchFamily="34" charset="0"/>
              </a:rPr>
              <a:t>Rahastanud Euroopa Liit. Käesolevas materjalis esitatud seisukohad ja arvamused on üksnes autori(te) omad ega pruugi kajastada Euroopa Liidu ega Haridus- ja Noorteameti seisukohti. Euroopa Liit ega toetuse andja ei vastuta nende eest.</a:t>
            </a:r>
            <a:endParaRPr lang="et-EE" sz="1100" b="0" i="0" u="none" strike="noStrike" cap="none" dirty="0">
              <a:solidFill>
                <a:schemeClr val="dk1"/>
              </a:solidFill>
              <a:latin typeface="Times New Roman"/>
              <a:ea typeface="Times New Roman"/>
              <a:cs typeface="Times New Roman"/>
              <a:sym typeface="Times New Roman"/>
            </a:endParaRPr>
          </a:p>
        </p:txBody>
      </p:sp>
      <p:pic>
        <p:nvPicPr>
          <p:cNvPr id="9" name="8 - Εικόνα" descr="ET_Co-fundedbytheEU_RGB_POS.png"/>
          <p:cNvPicPr>
            <a:picLocks noChangeAspect="1"/>
          </p:cNvPicPr>
          <p:nvPr/>
        </p:nvPicPr>
        <p:blipFill>
          <a:blip r:embed="rId4"/>
          <a:stretch>
            <a:fillRect/>
          </a:stretch>
        </p:blipFill>
        <p:spPr>
          <a:xfrm>
            <a:off x="292963" y="6192069"/>
            <a:ext cx="1935047" cy="48587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4" name="Google Shape;94;p2"/>
          <p:cNvSpPr/>
          <p:nvPr/>
        </p:nvSpPr>
        <p:spPr>
          <a:xfrm>
            <a:off x="814792" y="1240957"/>
            <a:ext cx="10876200" cy="28581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5" name="Google Shape;95;p2"/>
          <p:cNvSpPr txBox="1"/>
          <p:nvPr/>
        </p:nvSpPr>
        <p:spPr>
          <a:xfrm>
            <a:off x="-149087" y="2170584"/>
            <a:ext cx="12446596" cy="861734"/>
          </a:xfrm>
          <a:prstGeom prst="rect">
            <a:avLst/>
          </a:prstGeom>
          <a:noFill/>
          <a:ln>
            <a:noFill/>
          </a:ln>
        </p:spPr>
        <p:txBody>
          <a:bodyPr spcFirstLastPara="1" wrap="square" lIns="91425" tIns="45700" rIns="91425" bIns="45700" anchor="t" anchorCtr="0">
            <a:spAutoFit/>
          </a:bodyPr>
          <a:lstStyle/>
          <a:p>
            <a:pPr lvl="0" algn="ctr">
              <a:spcBef>
                <a:spcPts val="1200"/>
              </a:spcBef>
            </a:pPr>
            <a:r>
              <a:rPr lang="et-EE" sz="4000" b="1" i="0" u="none" strike="noStrike" cap="none" dirty="0" smtClean="0">
                <a:solidFill>
                  <a:srgbClr val="FFFFFF"/>
                </a:solidFill>
                <a:latin typeface="Candara"/>
                <a:ea typeface="Candara"/>
                <a:cs typeface="Candara"/>
                <a:sym typeface="Candara"/>
              </a:rPr>
              <a:t>1. TUND: </a:t>
            </a:r>
            <a:r>
              <a:rPr lang="et-EE" sz="4000" b="1" dirty="0" smtClean="0">
                <a:solidFill>
                  <a:srgbClr val="FFFFFF"/>
                </a:solidFill>
                <a:latin typeface="Candara"/>
                <a:ea typeface="Candara"/>
                <a:cs typeface="Candara"/>
                <a:sym typeface="Candara"/>
              </a:rPr>
              <a:t>Pärand ja identiteet</a:t>
            </a:r>
            <a:endParaRPr lang="et-EE" sz="4000" b="0" i="0" u="none" strike="noStrike" cap="none" dirty="0">
              <a:solidFill>
                <a:schemeClr val="dk1"/>
              </a:solidFill>
              <a:latin typeface="Times New Roman"/>
              <a:ea typeface="Times New Roman"/>
              <a:cs typeface="Times New Roman"/>
              <a:sym typeface="Times New Roman"/>
            </a:endParaRPr>
          </a:p>
        </p:txBody>
      </p:sp>
      <p:pic>
        <p:nvPicPr>
          <p:cNvPr id="96" name="Google Shape;96;p2"/>
          <p:cNvPicPr preferRelativeResize="0"/>
          <p:nvPr/>
        </p:nvPicPr>
        <p:blipFill>
          <a:blip r:embed="rId4">
            <a:alphaModFix/>
          </a:blip>
          <a:stretch>
            <a:fillRect/>
          </a:stretch>
        </p:blipFill>
        <p:spPr>
          <a:xfrm>
            <a:off x="4569474" y="4238332"/>
            <a:ext cx="3366868" cy="2104293"/>
          </a:xfrm>
          <a:prstGeom prst="rect">
            <a:avLst/>
          </a:prstGeom>
          <a:noFill/>
          <a:ln>
            <a:noFill/>
          </a:ln>
        </p:spPr>
      </p:pic>
      <p:sp>
        <p:nvSpPr>
          <p:cNvPr id="97" name="Google Shape;97;p2"/>
          <p:cNvSpPr txBox="1"/>
          <p:nvPr/>
        </p:nvSpPr>
        <p:spPr>
          <a:xfrm>
            <a:off x="4828938" y="6342625"/>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t-EE" dirty="0" smtClean="0"/>
              <a:t>Allikas: freshidea/AdobeStock</a:t>
            </a:r>
            <a:endParaRPr lang="et-E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1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70" name="Google Shape;270;p14"/>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71" name="Google Shape;271;p14"/>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72" name="Google Shape;272;p14"/>
          <p:cNvSpPr txBox="1"/>
          <p:nvPr/>
        </p:nvSpPr>
        <p:spPr>
          <a:xfrm>
            <a:off x="0" y="89588"/>
            <a:ext cx="10911016" cy="646290"/>
          </a:xfrm>
          <a:prstGeom prst="rect">
            <a:avLst/>
          </a:prstGeom>
          <a:noFill/>
          <a:ln>
            <a:noFill/>
          </a:ln>
        </p:spPr>
        <p:txBody>
          <a:bodyPr spcFirstLastPara="1" wrap="square" lIns="91425" tIns="45700" rIns="91425" bIns="45700" anchor="t" anchorCtr="0">
            <a:spAutoFit/>
          </a:bodyPr>
          <a:lstStyle/>
          <a:p>
            <a:pPr marL="457200" lvl="1"/>
            <a:r>
              <a:rPr lang="et-EE" sz="3600" b="1" dirty="0" smtClean="0">
                <a:solidFill>
                  <a:schemeClr val="lt1"/>
                </a:solidFill>
                <a:latin typeface="Candara"/>
                <a:ea typeface="Candara"/>
                <a:cs typeface="Candara"/>
                <a:sym typeface="Candara"/>
              </a:rPr>
              <a:t>Interaktiivne tegevus: Pärand ja identiteet (1/2)</a:t>
            </a:r>
            <a:endParaRPr lang="et-EE" sz="3600" b="0" i="0" u="none" strike="noStrike" cap="none" dirty="0">
              <a:solidFill>
                <a:schemeClr val="lt1"/>
              </a:solidFill>
              <a:latin typeface="Candara"/>
              <a:ea typeface="Candara"/>
              <a:cs typeface="Candara"/>
              <a:sym typeface="Candara"/>
            </a:endParaRPr>
          </a:p>
        </p:txBody>
      </p:sp>
      <p:sp>
        <p:nvSpPr>
          <p:cNvPr id="273" name="Google Shape;273;p14"/>
          <p:cNvSpPr txBox="1"/>
          <p:nvPr/>
        </p:nvSpPr>
        <p:spPr>
          <a:xfrm>
            <a:off x="484053" y="973651"/>
            <a:ext cx="10911016" cy="56938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t-EE" sz="1600" b="1" i="0" u="none" strike="noStrike" dirty="0" smtClean="0">
                <a:solidFill>
                  <a:srgbClr val="000000"/>
                </a:solidFill>
                <a:latin typeface="Candara"/>
                <a:ea typeface="Candara"/>
                <a:cs typeface="Candara"/>
                <a:sym typeface="Candara"/>
              </a:rPr>
              <a:t>Eesmärk:</a:t>
            </a:r>
            <a:endParaRPr lang="et-EE" dirty="0" smtClean="0"/>
          </a:p>
          <a:p>
            <a:pPr lvl="0">
              <a:spcBef>
                <a:spcPts val="600"/>
              </a:spcBef>
            </a:pPr>
            <a:r>
              <a:rPr lang="et-EE" sz="1600" dirty="0" smtClean="0">
                <a:latin typeface="Candara"/>
                <a:ea typeface="Candara"/>
                <a:cs typeface="Candara"/>
                <a:sym typeface="Candara"/>
              </a:rPr>
              <a:t>Tegevuse eesmärk on innustada õppijaid uurima kohalikke kultuuri- või looduspärandiobjekte, arendada kriitilist mõtlemist pärandi rolli üle kogukondliku identiteedi kujundamisel, leida ühiselt loovaid viise, kuidas kasutada pärandipaiku kogukonna kaasamise edendamiseks ning kujundada õppijates kohalikku uhkust ja ühise identiteedi tunnet.</a:t>
            </a:r>
            <a:endParaRPr lang="et-EE" sz="1600" i="0" u="none" strike="noStrike" dirty="0" smtClean="0">
              <a:solidFill>
                <a:srgbClr val="000000"/>
              </a:solidFill>
              <a:latin typeface="Candara"/>
              <a:ea typeface="Candara"/>
              <a:cs typeface="Candara"/>
              <a:sym typeface="Candara"/>
            </a:endParaRPr>
          </a:p>
          <a:p>
            <a:pPr marL="0" marR="0" lvl="0" indent="0" algn="l" rtl="0">
              <a:spcBef>
                <a:spcPts val="600"/>
              </a:spcBef>
              <a:spcAft>
                <a:spcPts val="0"/>
              </a:spcAft>
              <a:buNone/>
            </a:pPr>
            <a:endParaRPr lang="et-EE" sz="1600" b="1" i="0" u="none" strike="noStrike" dirty="0" smtClean="0">
              <a:solidFill>
                <a:srgbClr val="000000"/>
              </a:solidFill>
              <a:latin typeface="Candara"/>
              <a:ea typeface="Candara"/>
              <a:cs typeface="Candara"/>
              <a:sym typeface="Candara"/>
            </a:endParaRPr>
          </a:p>
          <a:p>
            <a:pPr lvl="0">
              <a:spcBef>
                <a:spcPts val="600"/>
              </a:spcBef>
            </a:pPr>
            <a:r>
              <a:rPr lang="et-EE" sz="1600" b="1" dirty="0" smtClean="0">
                <a:latin typeface="Candara"/>
                <a:ea typeface="Candara"/>
                <a:cs typeface="Candara"/>
                <a:sym typeface="Candara"/>
              </a:rPr>
              <a:t>Vajalikud materjalid:</a:t>
            </a:r>
            <a:endParaRPr lang="et-EE" dirty="0" smtClean="0"/>
          </a:p>
          <a:p>
            <a:pPr marL="285750" lvl="0" indent="-285750">
              <a:spcBef>
                <a:spcPts val="600"/>
              </a:spcBef>
              <a:buFontTx/>
              <a:buChar char="-"/>
            </a:pPr>
            <a:r>
              <a:rPr lang="et-EE" sz="1600" dirty="0" smtClean="0">
                <a:latin typeface="Candara"/>
                <a:ea typeface="Candara"/>
                <a:cs typeface="Candara"/>
                <a:sym typeface="Candara"/>
              </a:rPr>
              <a:t>pabertahvel või valge tahvel</a:t>
            </a:r>
          </a:p>
          <a:p>
            <a:pPr marL="285750" lvl="0" indent="-285750">
              <a:spcBef>
                <a:spcPts val="600"/>
              </a:spcBef>
              <a:buFontTx/>
              <a:buChar char="-"/>
            </a:pPr>
            <a:r>
              <a:rPr lang="et-EE" sz="1600" dirty="0" smtClean="0">
                <a:latin typeface="Candara"/>
                <a:ea typeface="Candara"/>
                <a:cs typeface="Candara"/>
                <a:sym typeface="Candara"/>
              </a:rPr>
              <a:t>markerid</a:t>
            </a:r>
          </a:p>
          <a:p>
            <a:pPr marL="285750" lvl="0" indent="-285750">
              <a:spcBef>
                <a:spcPts val="600"/>
              </a:spcBef>
              <a:buFontTx/>
              <a:buChar char="-"/>
            </a:pPr>
            <a:r>
              <a:rPr lang="et-EE" sz="1600" dirty="0" smtClean="0">
                <a:latin typeface="Candara"/>
                <a:ea typeface="Candara"/>
                <a:cs typeface="Candara"/>
                <a:sym typeface="Candara"/>
              </a:rPr>
              <a:t>suured paberilehed (rühmatööks ja ideede kaardistamiseks), pastakad ja märkmepaberid</a:t>
            </a:r>
          </a:p>
          <a:p>
            <a:pPr marL="285750" lvl="0" indent="-285750">
              <a:spcBef>
                <a:spcPts val="600"/>
              </a:spcBef>
              <a:buFontTx/>
              <a:buChar char="-"/>
            </a:pPr>
            <a:r>
              <a:rPr lang="et-EE" sz="1600" dirty="0" smtClean="0">
                <a:latin typeface="Candara"/>
                <a:ea typeface="Candara"/>
                <a:cs typeface="Candara"/>
                <a:sym typeface="Candara"/>
              </a:rPr>
              <a:t>projektor ja arvuti (soovi korral, esitlusteks)</a:t>
            </a:r>
          </a:p>
          <a:p>
            <a:pPr marL="285750" lvl="0" indent="-285750">
              <a:spcBef>
                <a:spcPts val="600"/>
              </a:spcBef>
              <a:buFontTx/>
              <a:buChar char="-"/>
            </a:pPr>
            <a:r>
              <a:rPr lang="et-EE" sz="1600" dirty="0" smtClean="0">
                <a:latin typeface="Candara"/>
                <a:ea typeface="Candara"/>
                <a:cs typeface="Candara"/>
                <a:sym typeface="Candara"/>
              </a:rPr>
              <a:t>trükitud või digitaalsed materjalid kohalike kultuuri- ja looduspärandiobjektide kohta (vajaduse korral viitamiseks) ning internetiühendus (soovi korral, uurimistööks)</a:t>
            </a:r>
          </a:p>
          <a:p>
            <a:pPr lvl="0">
              <a:spcBef>
                <a:spcPts val="600"/>
              </a:spcBef>
            </a:pPr>
            <a:endParaRPr lang="et-EE" sz="1600" b="1" i="0" u="none" strike="noStrike" dirty="0" smtClean="0">
              <a:solidFill>
                <a:srgbClr val="000000"/>
              </a:solidFill>
              <a:latin typeface="Candara"/>
              <a:ea typeface="Candara"/>
              <a:cs typeface="Candara"/>
              <a:sym typeface="Candara"/>
            </a:endParaRPr>
          </a:p>
          <a:p>
            <a:pPr marL="0" marR="0" lvl="0" indent="0" algn="l" rtl="0">
              <a:spcBef>
                <a:spcPts val="600"/>
              </a:spcBef>
              <a:spcAft>
                <a:spcPts val="0"/>
              </a:spcAft>
              <a:buNone/>
            </a:pPr>
            <a:r>
              <a:rPr lang="et-EE" sz="1600" b="1" dirty="0" smtClean="0">
                <a:latin typeface="Candara"/>
                <a:ea typeface="Candara"/>
                <a:cs typeface="Candara"/>
                <a:sym typeface="Candara"/>
              </a:rPr>
              <a:t>Läbiviimine</a:t>
            </a:r>
            <a:r>
              <a:rPr lang="et-EE" sz="1600" b="1" i="0" u="none" strike="noStrike" dirty="0" smtClean="0">
                <a:solidFill>
                  <a:srgbClr val="000000"/>
                </a:solidFill>
                <a:latin typeface="Candara"/>
                <a:ea typeface="Candara"/>
                <a:cs typeface="Candara"/>
                <a:sym typeface="Candara"/>
              </a:rPr>
              <a:t>:</a:t>
            </a:r>
            <a:endParaRPr lang="et-EE" dirty="0" smtClean="0"/>
          </a:p>
          <a:p>
            <a:pPr marL="285750" lvl="0" indent="-285750">
              <a:spcBef>
                <a:spcPts val="600"/>
              </a:spcBef>
              <a:buFontTx/>
              <a:buChar char="-"/>
            </a:pPr>
            <a:r>
              <a:rPr lang="et-EE" sz="1600" dirty="0" smtClean="0">
                <a:latin typeface="Candara"/>
                <a:ea typeface="Candara"/>
                <a:cs typeface="Candara"/>
                <a:sym typeface="Candara"/>
              </a:rPr>
              <a:t>Paluge igal õppijal valida oma kodupiirkonnast üks kultuuri- või looduspärandiobjekt. See võib olla ajalooline hoone, park, festival või muu kohalikult oluline paik. Julgustage õppijaid uurima või jagama lühidalt taustainfot valitud objekti kohta (nt ajalugu, kultuuriline tähendus, roll kogukonnas).</a:t>
            </a:r>
          </a:p>
          <a:p>
            <a:pPr marL="285750" lvl="0" indent="-285750">
              <a:spcBef>
                <a:spcPts val="600"/>
              </a:spcBef>
              <a:buFontTx/>
              <a:buChar char="-"/>
            </a:pPr>
            <a:r>
              <a:rPr lang="et-EE" sz="1600" dirty="0" smtClean="0">
                <a:latin typeface="Candara"/>
                <a:ea typeface="Candara"/>
                <a:cs typeface="Candara"/>
                <a:sym typeface="Candara"/>
              </a:rPr>
              <a:t>Jagage õppijad väikestesse rühmadesse (3–5 inimest), et valida üks pärandiobjekt ning arutleda ja kaardistada ideid, kuidas valitud paika või objekti saaks kasutada kogukondliku identiteedi ja kaasatuse tugevdamiseks.</a:t>
            </a:r>
            <a:endParaRPr lang="et-EE" sz="1600" i="0" u="none" strike="noStrike" dirty="0">
              <a:solidFill>
                <a:srgbClr val="000000"/>
              </a:solidFill>
              <a:latin typeface="Candara"/>
              <a:ea typeface="Candara"/>
              <a:cs typeface="Candara"/>
              <a:sym typeface="Candar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p15"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79" name="Google Shape;279;p15"/>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80" name="Google Shape;280;p15"/>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81" name="Google Shape;281;p15"/>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lvl="1"/>
            <a:r>
              <a:rPr lang="et-EE" sz="3600" b="1" dirty="0" smtClean="0">
                <a:solidFill>
                  <a:schemeClr val="lt1"/>
                </a:solidFill>
                <a:latin typeface="Candara"/>
                <a:ea typeface="Candara"/>
                <a:cs typeface="Candara"/>
                <a:sym typeface="Candara"/>
              </a:rPr>
              <a:t>Interaktiivne tegevus: Pärand ja identiteet </a:t>
            </a:r>
            <a:r>
              <a:rPr lang="et-EE" sz="3600" b="1" i="0" u="none" strike="noStrike" cap="none" dirty="0" smtClean="0">
                <a:solidFill>
                  <a:schemeClr val="lt1"/>
                </a:solidFill>
                <a:latin typeface="Candara"/>
                <a:ea typeface="Candara"/>
                <a:cs typeface="Candara"/>
                <a:sym typeface="Candara"/>
              </a:rPr>
              <a:t>(2/2)</a:t>
            </a:r>
            <a:endParaRPr lang="et-EE" sz="3600" b="1" i="0" u="none" strike="noStrike" cap="none" dirty="0">
              <a:solidFill>
                <a:schemeClr val="lt1"/>
              </a:solidFill>
              <a:latin typeface="Candara"/>
              <a:ea typeface="Candara"/>
              <a:cs typeface="Candara"/>
              <a:sym typeface="Candara"/>
            </a:endParaRPr>
          </a:p>
        </p:txBody>
      </p:sp>
      <p:sp>
        <p:nvSpPr>
          <p:cNvPr id="282" name="Google Shape;282;p15"/>
          <p:cNvSpPr txBox="1"/>
          <p:nvPr/>
        </p:nvSpPr>
        <p:spPr>
          <a:xfrm>
            <a:off x="501624" y="1305350"/>
            <a:ext cx="8583600" cy="4416553"/>
          </a:xfrm>
          <a:prstGeom prst="rect">
            <a:avLst/>
          </a:prstGeom>
          <a:noFill/>
          <a:ln>
            <a:noFill/>
          </a:ln>
        </p:spPr>
        <p:txBody>
          <a:bodyPr spcFirstLastPara="1" wrap="square" lIns="91425" tIns="45700" rIns="91425" bIns="45700" anchor="t" anchorCtr="0">
            <a:spAutoFit/>
          </a:bodyPr>
          <a:lstStyle/>
          <a:p>
            <a:pPr lvl="0"/>
            <a:r>
              <a:rPr lang="et-EE" sz="1600" dirty="0" smtClean="0">
                <a:solidFill>
                  <a:srgbClr val="000000"/>
                </a:solidFill>
                <a:latin typeface="Candara"/>
                <a:ea typeface="Candara"/>
                <a:cs typeface="Candara"/>
                <a:sym typeface="Candara"/>
              </a:rPr>
              <a:t>- </a:t>
            </a:r>
            <a:r>
              <a:rPr lang="et-EE" sz="1600" dirty="0" smtClean="0">
                <a:latin typeface="Candara"/>
                <a:ea typeface="Candara"/>
                <a:cs typeface="Candara"/>
                <a:sym typeface="Candara"/>
              </a:rPr>
              <a:t>Jagage igale rühmale suured paberilehed ja markerid. Paluge neil ajurünnaku käigus arvestada järgmiste küsimustega:</a:t>
            </a:r>
            <a:endParaRPr lang="et-EE" dirty="0" smtClean="0"/>
          </a:p>
          <a:p>
            <a:pPr marL="800100" lvl="1" indent="-342900">
              <a:spcBef>
                <a:spcPts val="600"/>
              </a:spcBef>
              <a:buSzPts val="1600"/>
              <a:buFont typeface="Candara"/>
              <a:buAutoNum type="alphaLcPeriod"/>
            </a:pPr>
            <a:r>
              <a:rPr lang="et-EE" sz="1600" dirty="0" smtClean="0">
                <a:latin typeface="Candara"/>
                <a:ea typeface="Candara"/>
                <a:cs typeface="Candara"/>
                <a:sym typeface="Candara"/>
              </a:rPr>
              <a:t>Kuidas saaks seda paika või objekti paremini tutvustada või säilitada, et tugevdada kogukondlikku uhkust?</a:t>
            </a:r>
          </a:p>
          <a:p>
            <a:pPr marL="800100" lvl="1" indent="-342900">
              <a:spcBef>
                <a:spcPts val="600"/>
              </a:spcBef>
              <a:buSzPts val="1600"/>
              <a:buFont typeface="Candara"/>
              <a:buAutoNum type="alphaLcPeriod"/>
            </a:pPr>
            <a:r>
              <a:rPr lang="et-EE" sz="1600" dirty="0" smtClean="0">
                <a:latin typeface="Candara"/>
                <a:ea typeface="Candara"/>
                <a:cs typeface="Candara"/>
                <a:sym typeface="Candara"/>
              </a:rPr>
              <a:t>Milliseid üritusi või tegevusi võiks selle paiga või objekti juures või abil korraldada, et soodustada kogukonna osalemist (nt festivalid, hariduslikud ekskursioonid, vabatahtlike koristustalgud, konkursid)?</a:t>
            </a:r>
          </a:p>
          <a:p>
            <a:pPr marL="800100" lvl="1" indent="-342900">
              <a:spcBef>
                <a:spcPts val="600"/>
              </a:spcBef>
              <a:buSzPts val="1600"/>
              <a:buFont typeface="Candara"/>
              <a:buAutoNum type="alphaLcPeriod"/>
            </a:pPr>
            <a:r>
              <a:rPr lang="et-EE" sz="1600" dirty="0" smtClean="0">
                <a:latin typeface="Candara"/>
                <a:ea typeface="Candara"/>
                <a:cs typeface="Candara"/>
                <a:sym typeface="Candara"/>
              </a:rPr>
              <a:t>Kuidas saab seda pärandiobjekti kasutada erinevate vanuserühmade ja kultuuritaustade kaasamiseks kogukonnas?</a:t>
            </a:r>
            <a:endParaRPr lang="et-EE" dirty="0" smtClean="0"/>
          </a:p>
          <a:p>
            <a:pPr marL="800100" lvl="1" indent="-342900">
              <a:spcBef>
                <a:spcPts val="600"/>
              </a:spcBef>
              <a:buSzPts val="1600"/>
              <a:buFont typeface="Candara"/>
              <a:buAutoNum type="alphaLcPeriod"/>
            </a:pPr>
            <a:r>
              <a:rPr lang="et-EE" sz="1600" dirty="0" smtClean="0">
                <a:latin typeface="Candara"/>
                <a:ea typeface="Candara"/>
                <a:cs typeface="Candara"/>
                <a:sym typeface="Candara"/>
              </a:rPr>
              <a:t>Milliseid koostööpartnerlusi võiks luua (nt kohalike koolide, ettevõtete või organisatsioonidega), et suurendada kaasatust selle paiga või objektiga?</a:t>
            </a:r>
          </a:p>
          <a:p>
            <a:pPr marL="800100" lvl="1" indent="-342900">
              <a:spcBef>
                <a:spcPts val="600"/>
              </a:spcBef>
              <a:buSzPts val="1600"/>
              <a:buFont typeface="Candara"/>
              <a:buAutoNum type="alphaLcPeriod"/>
            </a:pPr>
            <a:r>
              <a:rPr lang="et-EE" sz="1600" dirty="0" smtClean="0">
                <a:latin typeface="Candara"/>
                <a:ea typeface="Candara"/>
                <a:cs typeface="Candara"/>
                <a:sym typeface="Candara"/>
              </a:rPr>
              <a:t>Pärast ajurünnakut esitleb iga rühm oma ideid klassile. Julgustage õppijaid rõhutama valitud paiga ainulaadseid omadusi ning selgitama, kuidas kavandatud tegevused aitavad tugevdada kohalikku identiteeti ja kogukondlikku osalust. Ühiselt arutlege, millised ideed võiksid olla kõige mõjusamad ja miks, ning kuidas sarnaseid lähenemisviise saaks rakendada ka teiste kohalike paikade või kontekstide puhul.</a:t>
            </a:r>
            <a:endParaRPr lang="et-EE" sz="1600" b="0" i="0" u="none" strike="noStrike" cap="none" dirty="0">
              <a:solidFill>
                <a:srgbClr val="000000"/>
              </a:solidFill>
              <a:latin typeface="Candara"/>
              <a:ea typeface="Candara"/>
              <a:cs typeface="Candara"/>
              <a:sym typeface="Candara"/>
            </a:endParaRPr>
          </a:p>
        </p:txBody>
      </p:sp>
      <p:sp>
        <p:nvSpPr>
          <p:cNvPr id="283" name="Google Shape;283;p15"/>
          <p:cNvSpPr txBox="1"/>
          <p:nvPr/>
        </p:nvSpPr>
        <p:spPr>
          <a:xfrm>
            <a:off x="501624" y="5585790"/>
            <a:ext cx="10911029" cy="1077178"/>
          </a:xfrm>
          <a:prstGeom prst="rect">
            <a:avLst/>
          </a:prstGeom>
          <a:noFill/>
          <a:ln>
            <a:noFill/>
          </a:ln>
        </p:spPr>
        <p:txBody>
          <a:bodyPr spcFirstLastPara="1" wrap="square" lIns="91425" tIns="45700" rIns="91425" bIns="45700" anchor="t" anchorCtr="0">
            <a:spAutoFit/>
          </a:bodyPr>
          <a:lstStyle/>
          <a:p>
            <a:pPr lvl="0"/>
            <a:r>
              <a:rPr lang="et-EE" sz="1600" b="1" dirty="0" smtClean="0">
                <a:solidFill>
                  <a:srgbClr val="000000"/>
                </a:solidFill>
                <a:latin typeface="Candara"/>
                <a:ea typeface="Candara"/>
                <a:cs typeface="Candara"/>
                <a:sym typeface="Candara"/>
              </a:rPr>
              <a:t>Soovi korral teema edasiarendus </a:t>
            </a:r>
            <a:r>
              <a:rPr lang="et-EE" sz="1600" dirty="0" smtClean="0">
                <a:latin typeface="Candara"/>
                <a:ea typeface="Candara"/>
                <a:cs typeface="Candara"/>
                <a:sym typeface="Candara"/>
              </a:rPr>
              <a:t>(praktiseerimaks Õppemooduli 3: Ettevõtlus abil õpitut):</a:t>
            </a:r>
          </a:p>
          <a:p>
            <a:pPr lvl="0"/>
            <a:r>
              <a:rPr lang="et-EE" sz="1600" dirty="0" smtClean="0">
                <a:latin typeface="Candara"/>
                <a:ea typeface="Candara"/>
                <a:cs typeface="Candara"/>
                <a:sym typeface="Candara"/>
              </a:rPr>
              <a:t>Kui aega on või järeltegevusena võib õppijatele anda ülesande töötada välja üksikasjalikum tegevuskava ühe oma idee elluviimiseks, kaasates võimalusel kogukonnaliikmeid, kohalikke omavalitsusi või organisatsioone. See võib hõlmata ettepaneku teostamiseks vajalike sammude, ressursside ja osalejate kaardistamist (äriplaan – vt Õppemoodul 2).</a:t>
            </a:r>
            <a:endParaRPr lang="et-EE" dirty="0"/>
          </a:p>
        </p:txBody>
      </p:sp>
      <p:pic>
        <p:nvPicPr>
          <p:cNvPr id="284" name="Google Shape;284;p15"/>
          <p:cNvPicPr preferRelativeResize="0"/>
          <p:nvPr/>
        </p:nvPicPr>
        <p:blipFill>
          <a:blip r:embed="rId4">
            <a:alphaModFix/>
          </a:blip>
          <a:stretch>
            <a:fillRect/>
          </a:stretch>
        </p:blipFill>
        <p:spPr>
          <a:xfrm>
            <a:off x="9269275" y="1382050"/>
            <a:ext cx="2691425" cy="2483800"/>
          </a:xfrm>
          <a:prstGeom prst="rect">
            <a:avLst/>
          </a:prstGeom>
          <a:noFill/>
          <a:ln>
            <a:noFill/>
          </a:ln>
          <a:effectLst>
            <a:outerShdw blurRad="57150" dist="19050" dir="5400000" algn="bl" rotWithShape="0">
              <a:srgbClr val="000000">
                <a:alpha val="50000"/>
              </a:srgbClr>
            </a:outerShdw>
          </a:effectLst>
        </p:spPr>
      </p:pic>
      <p:sp>
        <p:nvSpPr>
          <p:cNvPr id="285" name="Google Shape;285;p15"/>
          <p:cNvSpPr txBox="1"/>
          <p:nvPr/>
        </p:nvSpPr>
        <p:spPr>
          <a:xfrm>
            <a:off x="9269275" y="3927625"/>
            <a:ext cx="3000000" cy="104641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t-EE" dirty="0" smtClean="0"/>
              <a:t>Allikas: Freepik, autor: macrovector</a:t>
            </a:r>
          </a:p>
          <a:p>
            <a:pPr marL="0" lvl="0" indent="0" algn="l" rtl="0">
              <a:spcBef>
                <a:spcPts val="0"/>
              </a:spcBef>
              <a:spcAft>
                <a:spcPts val="0"/>
              </a:spcAft>
              <a:buNone/>
            </a:pPr>
            <a:r>
              <a:rPr lang="et-EE" sz="700" u="sng" dirty="0" smtClean="0">
                <a:solidFill>
                  <a:schemeClr val="hlink"/>
                </a:solidFill>
                <a:hlinkClick r:id="rId5"/>
              </a:rPr>
              <a:t>https://www.freepik.com/free-vector/creative-people-flat-design-concept-with-human-hands-holding-brushes-drawing-little-persons-involved-art-music-dancing-vector-illustration_37421460.htm#fromView=search&amp;page=1&amp;position=3&amp;uuid=0d99e143-8f99-442d-ba97-4ed4e83f8ea4</a:t>
            </a:r>
            <a:endParaRPr lang="et-EE" sz="700" dirty="0" smtClean="0"/>
          </a:p>
          <a:p>
            <a:pPr marL="0" lvl="0" indent="0" algn="l" rtl="0">
              <a:spcBef>
                <a:spcPts val="0"/>
              </a:spcBef>
              <a:spcAft>
                <a:spcPts val="0"/>
              </a:spcAft>
              <a:buNone/>
            </a:pPr>
            <a:endParaRPr sz="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Google Shape;290;p16"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91" name="Google Shape;291;p16"/>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92" name="Google Shape;292;p16"/>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93" name="Google Shape;293;p16"/>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t-EE" sz="3600" b="1" i="0" u="none" strike="noStrike" cap="none" dirty="0" smtClean="0">
                <a:solidFill>
                  <a:schemeClr val="lt1"/>
                </a:solidFill>
                <a:latin typeface="Candara"/>
                <a:ea typeface="Candara"/>
                <a:cs typeface="Candara"/>
                <a:sym typeface="Candara"/>
              </a:rPr>
              <a:t>Arutelu ja refleksioon</a:t>
            </a:r>
            <a:endParaRPr lang="et-EE" sz="3600" b="0" i="0" u="none" strike="noStrike" cap="none" dirty="0">
              <a:solidFill>
                <a:schemeClr val="lt1"/>
              </a:solidFill>
              <a:latin typeface="Candara"/>
              <a:ea typeface="Candara"/>
              <a:cs typeface="Candara"/>
              <a:sym typeface="Candara"/>
            </a:endParaRPr>
          </a:p>
        </p:txBody>
      </p:sp>
      <p:sp>
        <p:nvSpPr>
          <p:cNvPr id="294" name="Google Shape;294;p16"/>
          <p:cNvSpPr txBox="1"/>
          <p:nvPr/>
        </p:nvSpPr>
        <p:spPr>
          <a:xfrm>
            <a:off x="484050" y="973650"/>
            <a:ext cx="8432100" cy="555532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dirty="0">
              <a:solidFill>
                <a:srgbClr val="000000"/>
              </a:solidFill>
              <a:latin typeface="Candara"/>
              <a:ea typeface="Candara"/>
              <a:cs typeface="Candara"/>
              <a:sym typeface="Candara"/>
            </a:endParaRPr>
          </a:p>
          <a:p>
            <a:pPr marL="0" marR="0" lvl="0" indent="0" algn="l" rtl="0">
              <a:spcBef>
                <a:spcPts val="600"/>
              </a:spcBef>
              <a:spcAft>
                <a:spcPts val="0"/>
              </a:spcAft>
              <a:buNone/>
            </a:pPr>
            <a:r>
              <a:rPr lang="et-EE" sz="1600" b="1" i="0" u="none" strike="noStrike" dirty="0" smtClean="0">
                <a:solidFill>
                  <a:srgbClr val="000000"/>
                </a:solidFill>
                <a:latin typeface="Candara"/>
                <a:ea typeface="Candara"/>
                <a:cs typeface="Candara"/>
                <a:sym typeface="Candara"/>
              </a:rPr>
              <a:t>Küsimused rühmaaruteluks ja kokkuvõtete tegemiseks:</a:t>
            </a:r>
          </a:p>
          <a:p>
            <a:pPr lvl="0">
              <a:spcBef>
                <a:spcPts val="600"/>
              </a:spcBef>
            </a:pPr>
            <a:r>
              <a:rPr lang="et-EE" sz="1600" dirty="0" smtClean="0">
                <a:solidFill>
                  <a:schemeClr val="dk1"/>
                </a:solidFill>
                <a:latin typeface="Candara"/>
                <a:ea typeface="Candara"/>
                <a:cs typeface="Candara"/>
                <a:sym typeface="Candara"/>
              </a:rPr>
              <a:t>Tegevuse lõpetamiseks ja peamiste õpitulemuste esiletoomiseks võib õppijatega arutada järgmisi refleksiooniküsimusi:</a:t>
            </a:r>
          </a:p>
          <a:p>
            <a:pPr lvl="0">
              <a:spcBef>
                <a:spcPts val="600"/>
              </a:spcBef>
            </a:pPr>
            <a:r>
              <a:rPr lang="et-EE" sz="1600" dirty="0" smtClean="0">
                <a:solidFill>
                  <a:schemeClr val="dk1"/>
                </a:solidFill>
                <a:latin typeface="Candara"/>
                <a:ea typeface="Candara"/>
                <a:cs typeface="Candara"/>
                <a:sym typeface="Candara"/>
              </a:rPr>
              <a:t>1. Kuidas muutis või süvendas kohaliku pärandipaiga või -objekti uurimine teie arusaama selle tähtsusest kogukonna jaoks? </a:t>
            </a:r>
            <a:r>
              <a:rPr lang="et-EE" sz="1600" dirty="0" smtClean="0">
                <a:solidFill>
                  <a:srgbClr val="8DA9DB"/>
                </a:solidFill>
                <a:latin typeface="Candara"/>
                <a:ea typeface="Candara"/>
                <a:cs typeface="Candara"/>
                <a:sym typeface="Candara"/>
              </a:rPr>
              <a:t>(See küsimus julgustab õppijaid mõtlema oma isiklikule suhtele valitud paiga või objektiga ning mõistma selle laiemat tähendust kohaliku kogukonna jaoks)</a:t>
            </a:r>
            <a:endParaRPr lang="et-EE" dirty="0" smtClean="0"/>
          </a:p>
          <a:p>
            <a:pPr lvl="0">
              <a:spcBef>
                <a:spcPts val="600"/>
              </a:spcBef>
            </a:pPr>
            <a:r>
              <a:rPr lang="et-EE" sz="1600" dirty="0" smtClean="0">
                <a:solidFill>
                  <a:schemeClr val="dk1"/>
                </a:solidFill>
                <a:latin typeface="Candara"/>
                <a:ea typeface="Candara"/>
                <a:cs typeface="Candara"/>
                <a:sym typeface="Candara"/>
              </a:rPr>
              <a:t>2. Mis üllatas teid kõige enam selle puhul, kuidas pärandipaik või -objekt võib tugevdada kogukondlikku identiteeti ja kaasatust? </a:t>
            </a:r>
            <a:r>
              <a:rPr lang="et-EE" sz="1600" dirty="0" smtClean="0">
                <a:solidFill>
                  <a:srgbClr val="8DA9DB"/>
                </a:solidFill>
                <a:latin typeface="Candara"/>
                <a:ea typeface="Candara"/>
                <a:cs typeface="Candara"/>
                <a:sym typeface="Candara"/>
              </a:rPr>
              <a:t>(Õppijad saavad jagada uusi taipamisi, näiteks aspekte, millele nad varem ei olnud pärandi mõju kohta kogukonnaelule mõelnud)</a:t>
            </a:r>
            <a:endParaRPr lang="et-EE" dirty="0" smtClean="0"/>
          </a:p>
          <a:p>
            <a:pPr lvl="0">
              <a:spcBef>
                <a:spcPts val="600"/>
              </a:spcBef>
            </a:pPr>
            <a:r>
              <a:rPr lang="et-EE" sz="1600" dirty="0" smtClean="0">
                <a:solidFill>
                  <a:schemeClr val="dk1"/>
                </a:solidFill>
                <a:latin typeface="Candara"/>
                <a:ea typeface="Candara"/>
                <a:cs typeface="Candara"/>
                <a:sym typeface="Candara"/>
              </a:rPr>
              <a:t>3. Millisel viisil võiksid teie pakutud tegevused aidata tuua kokku erineva kultuuri-, põlvkondliku või sotsiaalse taustaga inimesi? </a:t>
            </a:r>
            <a:r>
              <a:rPr lang="et-EE" sz="1600" dirty="0" smtClean="0">
                <a:solidFill>
                  <a:srgbClr val="8DA9DB"/>
                </a:solidFill>
                <a:latin typeface="Candara"/>
                <a:ea typeface="Candara"/>
                <a:cs typeface="Candara"/>
                <a:sym typeface="Candara"/>
              </a:rPr>
              <a:t>(Küsimus keskendub kaasatusele ja sellele, kuidas pärand saab ületada kogukonnasiseseid eraldusjooni ning soodustada ühtsust)</a:t>
            </a:r>
          </a:p>
          <a:p>
            <a:pPr lvl="0">
              <a:spcBef>
                <a:spcPts val="600"/>
              </a:spcBef>
            </a:pPr>
            <a:r>
              <a:rPr lang="et-EE" sz="1600" dirty="0" smtClean="0">
                <a:solidFill>
                  <a:schemeClr val="dk1"/>
                </a:solidFill>
                <a:latin typeface="Candara"/>
                <a:ea typeface="Candara"/>
                <a:cs typeface="Candara"/>
                <a:sym typeface="Candara"/>
              </a:rPr>
              <a:t>4. Kuidas saaksite teie isiklikult panustada kohaliku pärandi säilitamisse või tutvustamisse, lähtudes sellest, mida täna õppisite? </a:t>
            </a:r>
            <a:r>
              <a:rPr lang="et-EE" sz="1600" dirty="0" smtClean="0">
                <a:solidFill>
                  <a:srgbClr val="8DA9DB"/>
                </a:solidFill>
                <a:latin typeface="Candara"/>
                <a:ea typeface="Candara"/>
                <a:cs typeface="Candara"/>
                <a:sym typeface="Candara"/>
              </a:rPr>
              <a:t>(See julgustab õppijaid mõtlema konkreetsetele sammudele, millega nad saaksid ise aktiivselt kaasa lüüa ja positiivset mõju avaldada)</a:t>
            </a:r>
            <a:endParaRPr lang="et-EE" dirty="0" smtClean="0"/>
          </a:p>
          <a:p>
            <a:pPr lvl="0">
              <a:spcBef>
                <a:spcPts val="600"/>
              </a:spcBef>
            </a:pPr>
            <a:r>
              <a:rPr lang="et-EE" sz="1600" dirty="0" smtClean="0">
                <a:solidFill>
                  <a:schemeClr val="dk1"/>
                </a:solidFill>
                <a:latin typeface="Candara"/>
                <a:ea typeface="Candara"/>
                <a:cs typeface="Candara"/>
                <a:sym typeface="Candara"/>
              </a:rPr>
              <a:t>5. Milliste väljakutsetega võivad kogukonnad silmitsi seista, kui püütakse pärandi kaudu identiteeti tugevdada, ning </a:t>
            </a:r>
            <a:r>
              <a:rPr lang="et-EE" sz="1600" dirty="0">
                <a:solidFill>
                  <a:schemeClr val="dk1"/>
                </a:solidFill>
                <a:latin typeface="Candara"/>
                <a:ea typeface="Candara"/>
                <a:cs typeface="Candara"/>
                <a:sym typeface="Candara"/>
              </a:rPr>
              <a:t>kuidas oleks võimalik neid väljakutseid </a:t>
            </a:r>
            <a:r>
              <a:rPr lang="et-EE" sz="1600" dirty="0" smtClean="0">
                <a:solidFill>
                  <a:schemeClr val="dk1"/>
                </a:solidFill>
                <a:latin typeface="Candara"/>
                <a:ea typeface="Candara"/>
                <a:cs typeface="Candara"/>
                <a:sym typeface="Candara"/>
              </a:rPr>
              <a:t>ületada? </a:t>
            </a:r>
            <a:r>
              <a:rPr lang="et-EE" sz="1600" dirty="0" smtClean="0">
                <a:solidFill>
                  <a:srgbClr val="8DA9DB"/>
                </a:solidFill>
                <a:latin typeface="Candara"/>
                <a:ea typeface="Candara"/>
                <a:cs typeface="Candara"/>
                <a:sym typeface="Candara"/>
              </a:rPr>
              <a:t>(Küsimus aitab õppijatel mõelda reaalsetele takistustele, nt rahastusele, kogukonna huvi puudumisele või ligipääsetavusele, ning pakkuda võimalikke lahendusi, arendades kriitilist mõtlemist)</a:t>
            </a:r>
            <a:endParaRPr lang="et-EE" sz="1600" dirty="0">
              <a:solidFill>
                <a:srgbClr val="8DA9DB"/>
              </a:solidFill>
              <a:latin typeface="Candara"/>
              <a:ea typeface="Candara"/>
              <a:cs typeface="Candara"/>
              <a:sym typeface="Candara"/>
            </a:endParaRPr>
          </a:p>
        </p:txBody>
      </p:sp>
      <p:pic>
        <p:nvPicPr>
          <p:cNvPr id="295" name="Google Shape;295;p16"/>
          <p:cNvPicPr preferRelativeResize="0"/>
          <p:nvPr/>
        </p:nvPicPr>
        <p:blipFill>
          <a:blip r:embed="rId4">
            <a:alphaModFix/>
          </a:blip>
          <a:stretch>
            <a:fillRect/>
          </a:stretch>
        </p:blipFill>
        <p:spPr>
          <a:xfrm>
            <a:off x="8931300" y="1348600"/>
            <a:ext cx="3137951" cy="2050084"/>
          </a:xfrm>
          <a:prstGeom prst="rect">
            <a:avLst/>
          </a:prstGeom>
          <a:noFill/>
          <a:ln>
            <a:noFill/>
          </a:ln>
          <a:effectLst>
            <a:outerShdw blurRad="57150" dist="19050" dir="5400000" algn="bl" rotWithShape="0">
              <a:srgbClr val="000000">
                <a:alpha val="50000"/>
              </a:srgbClr>
            </a:outerShdw>
          </a:effectLst>
        </p:spPr>
      </p:pic>
      <p:sp>
        <p:nvSpPr>
          <p:cNvPr id="296" name="Google Shape;296;p16"/>
          <p:cNvSpPr txBox="1"/>
          <p:nvPr/>
        </p:nvSpPr>
        <p:spPr>
          <a:xfrm>
            <a:off x="8931288" y="3605450"/>
            <a:ext cx="3000000" cy="877133"/>
          </a:xfrm>
          <a:prstGeom prst="rect">
            <a:avLst/>
          </a:prstGeom>
          <a:noFill/>
          <a:ln>
            <a:noFill/>
          </a:ln>
        </p:spPr>
        <p:txBody>
          <a:bodyPr spcFirstLastPara="1" wrap="square" lIns="91425" tIns="91425" rIns="91425" bIns="91425" anchor="t" anchorCtr="0">
            <a:spAutoFit/>
          </a:bodyPr>
          <a:lstStyle/>
          <a:p>
            <a:pPr lvl="0"/>
            <a:r>
              <a:rPr lang="et-EE" sz="1200" dirty="0" smtClean="0"/>
              <a:t>Allikas: Freepik, tasuta pilt, autor: pch.vector</a:t>
            </a:r>
          </a:p>
          <a:p>
            <a:pPr marL="0" lvl="0" indent="0" algn="l" rtl="0">
              <a:spcBef>
                <a:spcPts val="0"/>
              </a:spcBef>
              <a:spcAft>
                <a:spcPts val="0"/>
              </a:spcAft>
              <a:buNone/>
            </a:pPr>
            <a:r>
              <a:rPr lang="et-EE" sz="700" u="sng" dirty="0" smtClean="0">
                <a:solidFill>
                  <a:schemeClr val="hlink"/>
                </a:solidFill>
                <a:hlinkClick r:id="rId5"/>
              </a:rPr>
              <a:t>https://www.freepik.com/free-vector/people-talking-arguing_9176206.htm#fromView=search&amp;page=1&amp;position=32&amp;uuid=9ec0301a-dddf-4d25-a241-a5349c9e3205</a:t>
            </a:r>
            <a:r>
              <a:rPr lang="et-EE" sz="700" dirty="0" smtClean="0"/>
              <a:t> </a:t>
            </a:r>
            <a:endParaRPr lang="et-EE" sz="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xmlns=""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a16="http://schemas.microsoft.com/office/drawing/2014/main" xmlns=""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a16="http://schemas.microsoft.com/office/drawing/2014/main" xmlns=""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lvl="0" algn="ctr">
              <a:buSzPts val="2800"/>
            </a:pPr>
            <a:r>
              <a:rPr lang="en-US" sz="2800" dirty="0" err="1" smtClean="0">
                <a:solidFill>
                  <a:schemeClr val="bg1"/>
                </a:solidFill>
                <a:latin typeface="Candara" pitchFamily="34" charset="0"/>
              </a:rPr>
              <a:t>Aitäh</a:t>
            </a:r>
            <a:r>
              <a:rPr lang="en-US" sz="2800" dirty="0" smtClean="0">
                <a:solidFill>
                  <a:schemeClr val="bg1"/>
                </a:solidFill>
                <a:latin typeface="Candara" pitchFamily="34" charset="0"/>
              </a:rPr>
              <a:t> </a:t>
            </a:r>
            <a:r>
              <a:rPr lang="en-US" sz="2800" dirty="0" err="1" smtClean="0">
                <a:solidFill>
                  <a:schemeClr val="bg1"/>
                </a:solidFill>
                <a:latin typeface="Candara" pitchFamily="34" charset="0"/>
              </a:rPr>
              <a:t>tähelepanu</a:t>
            </a:r>
            <a:r>
              <a:rPr lang="en-US" sz="2800" dirty="0" smtClean="0">
                <a:solidFill>
                  <a:schemeClr val="bg1"/>
                </a:solidFill>
                <a:latin typeface="Candara" pitchFamily="34" charset="0"/>
              </a:rPr>
              <a:t> </a:t>
            </a:r>
            <a:r>
              <a:rPr lang="en-US" sz="2800" dirty="0" err="1" smtClean="0">
                <a:solidFill>
                  <a:schemeClr val="bg1"/>
                </a:solidFill>
                <a:latin typeface="Candara" pitchFamily="34" charset="0"/>
              </a:rPr>
              <a:t>eest</a:t>
            </a:r>
            <a:endParaRPr dirty="0">
              <a:solidFill>
                <a:schemeClr val="bg1"/>
              </a:solidFill>
              <a:latin typeface="Candara" pitchFamily="34" charset="0"/>
            </a:endParaRPr>
          </a:p>
        </p:txBody>
      </p:sp>
      <p:sp>
        <p:nvSpPr>
          <p:cNvPr id="80" name="Google Shape;80;p5">
            <a:extLst>
              <a:ext uri="{FF2B5EF4-FFF2-40B4-BE49-F238E27FC236}">
                <a16:creationId xmlns:a16="http://schemas.microsoft.com/office/drawing/2014/main" xmlns=""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sp>
        <p:nvSpPr>
          <p:cNvPr id="81" name="Google Shape;81;p5">
            <a:extLst>
              <a:ext uri="{FF2B5EF4-FFF2-40B4-BE49-F238E27FC236}">
                <a16:creationId xmlns:a16="http://schemas.microsoft.com/office/drawing/2014/main" xmlns="" id="{14AA7CBF-92E6-8954-6CE0-8EDF0D1E0E10}"/>
              </a:ext>
            </a:extLst>
          </p:cNvPr>
          <p:cNvSpPr txBox="1"/>
          <p:nvPr/>
        </p:nvSpPr>
        <p:spPr>
          <a:xfrm>
            <a:off x="2630157" y="6221372"/>
            <a:ext cx="9250342" cy="430847"/>
          </a:xfrm>
          <a:prstGeom prst="rect">
            <a:avLst/>
          </a:prstGeom>
          <a:noFill/>
          <a:ln>
            <a:noFill/>
          </a:ln>
        </p:spPr>
        <p:txBody>
          <a:bodyPr spcFirstLastPara="1" wrap="square" lIns="91425" tIns="45700" rIns="91425" bIns="45700" anchor="t" anchorCtr="0">
            <a:spAutoFit/>
          </a:bodyPr>
          <a:lstStyle/>
          <a:p>
            <a:pPr lvl="0" algn="just">
              <a:buSzPts val="1050"/>
            </a:pPr>
            <a:r>
              <a:rPr lang="et-EE" sz="1100" i="1" dirty="0" smtClean="0">
                <a:solidFill>
                  <a:srgbClr val="222222"/>
                </a:solidFill>
                <a:latin typeface="Calibri" panose="020F0502020204030204" pitchFamily="34" charset="0"/>
              </a:rPr>
              <a:t>Rahastanud Euroopa Liit. Käesolevas materjalis esitatud seisukohad ja arvamused on üksnes autori(te) omad ega pruugi kajastada Euroopa Liidu ega Haridus- ja Noorteameti seisukohti. Euroopa Liit ega toetuse andja ei vastuta nende eest.</a:t>
            </a:r>
            <a:endParaRPr lang="et-EE" sz="1100"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a16="http://schemas.microsoft.com/office/drawing/2014/main" xmlns=""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a16="http://schemas.microsoft.com/office/drawing/2014/main" xmlns=""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lvl="0" algn="ctr">
              <a:buSzPts val="1600"/>
            </a:pPr>
            <a:r>
              <a:rPr lang="en-US" sz="2800" dirty="0" err="1" smtClean="0">
                <a:solidFill>
                  <a:schemeClr val="tx2">
                    <a:lumMod val="50000"/>
                  </a:schemeClr>
                </a:solidFill>
                <a:latin typeface="Candara" pitchFamily="34" charset="0"/>
              </a:rPr>
              <a:t>Partnerid</a:t>
            </a:r>
            <a:r>
              <a:rPr lang="en-GB" sz="2800" b="1" i="0" u="none" strike="noStrike" cap="none" dirty="0" smtClean="0">
                <a:solidFill>
                  <a:schemeClr val="tx2">
                    <a:lumMod val="50000"/>
                  </a:schemeClr>
                </a:solidFill>
                <a:latin typeface="Candara" pitchFamily="34" charset="0"/>
                <a:ea typeface="Calibri"/>
                <a:cs typeface="Calibri"/>
                <a:sym typeface="Calibri"/>
              </a:rPr>
              <a:t> </a:t>
            </a:r>
            <a:endParaRPr sz="2800" b="0" i="0" u="none" strike="noStrike" cap="none" dirty="0">
              <a:solidFill>
                <a:schemeClr val="tx2">
                  <a:lumMod val="50000"/>
                </a:schemeClr>
              </a:solidFill>
              <a:latin typeface="Candara" pitchFamily="34" charset="0"/>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a16="http://schemas.microsoft.com/office/drawing/2014/main" xmlns="" id="{3B45D439-3297-79AA-CACA-7096D6D590B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962338" y="4752724"/>
            <a:ext cx="1676400"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a:extLst>
              <a:ext uri="{FF2B5EF4-FFF2-40B4-BE49-F238E27FC236}">
                <a16:creationId xmlns:a16="http://schemas.microsoft.com/office/drawing/2014/main" xmlns="" id="{CEACFF9F-2E19-236D-B5DE-BA61F8D477D4}"/>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969614" y="4704157"/>
            <a:ext cx="866775" cy="5429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A red bird on a green leaf&#10;&#10;Description automatically generated">
            <a:extLst>
              <a:ext uri="{FF2B5EF4-FFF2-40B4-BE49-F238E27FC236}">
                <a16:creationId xmlns:a16="http://schemas.microsoft.com/office/drawing/2014/main" xmlns="" id="{64376610-9F6A-7D97-9F5A-E9A5DBD20FBE}"/>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167265" y="4723206"/>
            <a:ext cx="971550" cy="504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con&#10;&#10;Description automatically generated">
            <a:extLst>
              <a:ext uri="{FF2B5EF4-FFF2-40B4-BE49-F238E27FC236}">
                <a16:creationId xmlns:a16="http://schemas.microsoft.com/office/drawing/2014/main" xmlns="" id="{787E2769-AEC9-4756-9372-748CDF945564}"/>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535659" y="4630211"/>
            <a:ext cx="1257300" cy="5810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A building with red lights&#10;&#10;Description automatically generated">
            <a:extLst>
              <a:ext uri="{FF2B5EF4-FFF2-40B4-BE49-F238E27FC236}">
                <a16:creationId xmlns:a16="http://schemas.microsoft.com/office/drawing/2014/main" xmlns="" id="{31B41789-03F6-70DF-6C37-3B809119B07B}"/>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8328717" y="4619374"/>
            <a:ext cx="771525"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A blue and black logo&#10;&#10;Description automatically generated">
            <a:extLst>
              <a:ext uri="{FF2B5EF4-FFF2-40B4-BE49-F238E27FC236}">
                <a16:creationId xmlns:a16="http://schemas.microsoft.com/office/drawing/2014/main" xmlns="" id="{C9B3BA7D-83AB-3CA7-81BA-35DE5F9EB790}"/>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9803732" y="4843604"/>
            <a:ext cx="1881904" cy="309170"/>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15 - Εικόνα" descr="ET_Co-fundedbytheEU_RGB_POS.png"/>
          <p:cNvPicPr>
            <a:picLocks noChangeAspect="1"/>
          </p:cNvPicPr>
          <p:nvPr/>
        </p:nvPicPr>
        <p:blipFill>
          <a:blip r:embed="rId12"/>
          <a:stretch>
            <a:fillRect/>
          </a:stretch>
        </p:blipFill>
        <p:spPr>
          <a:xfrm>
            <a:off x="292963" y="6192069"/>
            <a:ext cx="1935047" cy="485877"/>
          </a:xfrm>
          <a:prstGeom prst="rect">
            <a:avLst/>
          </a:prstGeom>
        </p:spPr>
      </p:pic>
    </p:spTree>
    <p:custDataLst>
      <p:tags r:id="rId1"/>
    </p:custDataLst>
    <p:extLst>
      <p:ext uri="{BB962C8B-B14F-4D97-AF65-F5344CB8AC3E}">
        <p14:creationId xmlns:p14="http://schemas.microsoft.com/office/powerpoint/2010/main" xmlns="" val="1229119951"/>
      </p:ext>
    </p:extLst>
  </p:cSld>
  <p:clrMapOvr>
    <a:masterClrMapping/>
  </p:clrMapOvr>
  <mc:AlternateContent xmlns:mc="http://schemas.openxmlformats.org/markup-compatibility/2006">
    <mc:Choice xmlns:p14="http://schemas.microsoft.com/office/powerpoint/2010/main" xmlns="" Requires="p14">
      <p:transition spd="slow" p14:dur="3400" advClick="0" advTm="2000">
        <p14:reveal/>
      </p:transition>
    </mc:Choice>
    <mc:Fallback>
      <p:transition spd="slow" advClick="0"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0"/>
  <p:tag name="GENSWF_SLIDE_UID" val="{566D9898-A9F0-4ABE-A76C-E164E5C73CE1}:274"/>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1992</TotalTime>
  <Words>750</Words>
  <Application>Microsoft Office PowerPoint</Application>
  <PresentationFormat>Προσαρμογή</PresentationFormat>
  <Paragraphs>47</Paragraphs>
  <Slides>6</Slides>
  <Notes>6</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6</vt:i4>
      </vt:variant>
    </vt:vector>
  </HeadingPairs>
  <TitlesOfParts>
    <vt:vector size="11" baseType="lpstr">
      <vt:lpstr>Arial</vt:lpstr>
      <vt:lpstr>Candara</vt:lpstr>
      <vt:lpstr>Times New Roman</vt:lpstr>
      <vt:lpstr>Calibri</vt:lpstr>
      <vt:lpstr>Office Theme</vt:lpstr>
      <vt:lpstr>Διαφάνεια 1</vt:lpstr>
      <vt:lpstr>Διαφάνεια 2</vt:lpstr>
      <vt:lpstr>Διαφάνεια 3</vt:lpstr>
      <vt:lpstr>Διαφάνεια 4</vt:lpstr>
      <vt:lpstr>Διαφάνεια 5</vt:lpstr>
      <vt:lpstr>Διαφάνεια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Fernandez</dc:creator>
  <cp:lastModifiedBy>Νικολέττα</cp:lastModifiedBy>
  <cp:revision>181</cp:revision>
  <dcterms:created xsi:type="dcterms:W3CDTF">2024-06-10T15:48:53Z</dcterms:created>
  <dcterms:modified xsi:type="dcterms:W3CDTF">2026-03-27T05:52:41Z</dcterms:modified>
</cp:coreProperties>
</file>