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ndara" pitchFamily="34" charset="0"/>
      <p:regular r:id="rId13"/>
      <p:bold r:id="rId14"/>
      <p:italic r:id="rId15"/>
      <p:boldItalic r:id="rId16"/>
    </p:embeddedFont>
    <p:embeddedFont>
      <p:font typeface="Calibri"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gVt6M6VcTF9+39RgXUMnDGaB8lb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3" Type="http://schemas.openxmlformats.org/officeDocument/2006/relationships/notesSlide" Target="../notesSlides/notesSlide10.xml"/><Relationship Id="rId7" Type="http://schemas.openxmlformats.org/officeDocument/2006/relationships/image" Target="../media/image8.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fallas.com"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5" name="Google Shape;85;p1"/>
          <p:cNvSpPr txBox="1"/>
          <p:nvPr/>
        </p:nvSpPr>
        <p:spPr>
          <a:xfrm>
            <a:off x="0" y="3247463"/>
            <a:ext cx="12192000" cy="5850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a:solidFill>
                  <a:srgbClr val="FFFFFF"/>
                </a:solidFill>
                <a:latin typeface="Candara"/>
                <a:ea typeface="Candara"/>
                <a:cs typeface="Candara"/>
                <a:sym typeface="Candara"/>
              </a:rPr>
              <a:t>Eğitim Programı</a:t>
            </a:r>
            <a:endParaRPr sz="3200" b="0" i="0" u="none" strike="noStrike" cap="none">
              <a:solidFill>
                <a:schemeClr val="dk1"/>
              </a:solidFill>
              <a:latin typeface="Times New Roman"/>
              <a:ea typeface="Times New Roman"/>
              <a:cs typeface="Times New Roman"/>
              <a:sym typeface="Times New Roman"/>
            </a:endParaRPr>
          </a:p>
        </p:txBody>
      </p:sp>
      <p:sp>
        <p:nvSpPr>
          <p:cNvPr id="86" name="Google Shape;86;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87" name="Google Shape;87;p1"/>
          <p:cNvSpPr txBox="1"/>
          <p:nvPr/>
        </p:nvSpPr>
        <p:spPr>
          <a:xfrm>
            <a:off x="2503716" y="6240914"/>
            <a:ext cx="8128788"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7" name="6 - Εικόνα" descr="TR Avrupa Birliği tarafından ortak finanse edilmektedir_POS.jpg"/>
          <p:cNvPicPr>
            <a:picLocks noChangeAspect="1"/>
          </p:cNvPicPr>
          <p:nvPr/>
        </p:nvPicPr>
        <p:blipFill>
          <a:blip r:embed="rId4"/>
          <a:stretch>
            <a:fillRect/>
          </a:stretch>
        </p:blipFill>
        <p:spPr>
          <a:xfrm>
            <a:off x="191344" y="6263062"/>
            <a:ext cx="2304256" cy="412001"/>
          </a:xfrm>
          <a:prstGeom prst="rect">
            <a:avLst/>
          </a:prstGeom>
        </p:spPr>
      </p:pic>
      <p:pic>
        <p:nvPicPr>
          <p:cNvPr id="8" name="7 - Εικόνα" descr="cc-brand-1.png"/>
          <p:cNvPicPr>
            <a:picLocks noChangeAspect="1"/>
          </p:cNvPicPr>
          <p:nvPr/>
        </p:nvPicPr>
        <p:blipFill>
          <a:blip r:embed="rId5"/>
          <a:stretch>
            <a:fillRect/>
          </a:stretch>
        </p:blipFill>
        <p:spPr>
          <a:xfrm>
            <a:off x="10920536" y="6165304"/>
            <a:ext cx="1152128" cy="5972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Google Shape;87;p1"/>
          <p:cNvSpPr txBox="1"/>
          <p:nvPr/>
        </p:nvSpPr>
        <p:spPr>
          <a:xfrm>
            <a:off x="2503716" y="6240914"/>
            <a:ext cx="8128788"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9" name="18 - Εικόνα" descr="TR Avrupa Birliği tarafından ortak finanse edilmektedir_POS.jpg"/>
          <p:cNvPicPr>
            <a:picLocks noChangeAspect="1"/>
          </p:cNvPicPr>
          <p:nvPr/>
        </p:nvPicPr>
        <p:blipFill>
          <a:blip r:embed="rId12"/>
          <a:stretch>
            <a:fillRect/>
          </a:stretch>
        </p:blipFill>
        <p:spPr>
          <a:xfrm>
            <a:off x="191344" y="6263062"/>
            <a:ext cx="2304256" cy="412001"/>
          </a:xfrm>
          <a:prstGeom prst="rect">
            <a:avLst/>
          </a:prstGeom>
        </p:spPr>
      </p:pic>
      <p:pic>
        <p:nvPicPr>
          <p:cNvPr id="20" name="19 - Εικόνα" descr="cc-brand-1.png"/>
          <p:cNvPicPr>
            <a:picLocks noChangeAspect="1"/>
          </p:cNvPicPr>
          <p:nvPr/>
        </p:nvPicPr>
        <p:blipFill>
          <a:blip r:embed="rId13"/>
          <a:stretch>
            <a:fillRect/>
          </a:stretch>
        </p:blipFill>
        <p:spPr>
          <a:xfrm>
            <a:off x="10920536" y="6165304"/>
            <a:ext cx="1152128" cy="597226"/>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ÖĞRENME ÜNİTESİ 1: Aidiyet duygusu </a:t>
            </a:r>
            <a:endParaRPr sz="3600" b="1" i="0" u="none" strike="noStrike" cap="none">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3600"/>
              <a:buFont typeface="Arial"/>
              <a:buNone/>
            </a:pPr>
            <a:endParaRPr sz="3600" b="1" i="0" u="none" strike="noStrike" cap="none">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r>
              <a:rPr lang="en-US" sz="2800" b="1" i="0" u="none" strike="noStrike" cap="none">
                <a:solidFill>
                  <a:srgbClr val="FFFFFF"/>
                </a:solidFill>
                <a:latin typeface="Candara"/>
                <a:ea typeface="Candara"/>
                <a:cs typeface="Candara"/>
                <a:sym typeface="Candara"/>
              </a:rPr>
              <a:t>DERS 2: Miras Yoluyla Toplulukların Katılımını Sağlama</a:t>
            </a:r>
            <a:endParaRPr sz="2800" b="0" i="0" u="none" strike="noStrike" cap="none">
              <a:solidFill>
                <a:schemeClr val="dk1"/>
              </a:solidFill>
              <a:latin typeface="Times New Roman"/>
              <a:ea typeface="Times New Roman"/>
              <a:cs typeface="Times New Roman"/>
              <a:sym typeface="Times New Roman"/>
            </a:endParaRPr>
          </a:p>
        </p:txBody>
      </p:sp>
      <p:pic>
        <p:nvPicPr>
          <p:cNvPr id="96" name="Google Shape;96;p2"/>
          <p:cNvPicPr preferRelativeResize="0"/>
          <p:nvPr/>
        </p:nvPicPr>
        <p:blipFill rotWithShape="1">
          <a:blip r:embed="rId4">
            <a:alphaModFix/>
          </a:blip>
          <a:srcRect/>
          <a:stretch/>
        </p:blipFill>
        <p:spPr>
          <a:xfrm>
            <a:off x="4085706" y="4540474"/>
            <a:ext cx="4100245" cy="2317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2" name="Google Shape;102;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3"/>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BAZI TANIMLAR VE KAVRAMLAR (1/3)</a:t>
            </a:r>
            <a:endParaRPr sz="3600" b="0" i="0" u="none" strike="noStrike" cap="none">
              <a:solidFill>
                <a:schemeClr val="dk1"/>
              </a:solidFill>
              <a:latin typeface="Times New Roman"/>
              <a:ea typeface="Times New Roman"/>
              <a:cs typeface="Times New Roman"/>
              <a:sym typeface="Times New Roman"/>
            </a:endParaRPr>
          </a:p>
        </p:txBody>
      </p:sp>
      <p:sp>
        <p:nvSpPr>
          <p:cNvPr id="105" name="Google Shape;105;p3"/>
          <p:cNvSpPr txBox="1"/>
          <p:nvPr/>
        </p:nvSpPr>
        <p:spPr>
          <a:xfrm>
            <a:off x="615925" y="1881175"/>
            <a:ext cx="10396200" cy="22704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latin typeface="Candara"/>
                <a:ea typeface="Candara"/>
                <a:cs typeface="Candara"/>
                <a:sym typeface="Candara"/>
              </a:rPr>
              <a:t>Toplum katılımı stratejileri işbirliğini, kapsayıcılığı ve ortak sahipliği teşvik ederek yerel halkı miras projelerine dahil etmeyi amaçlamaktadır. Bu stratejiler arasında, toplulukların miraslarını işbirliği içinde korumalarını ve kutlamalarını sağlayan atölye çalışmaları, kamu istişareleri, katılımcı haritalama ve ortak yaratım faaliyetleri gibi teknikler yer almaktadır.</a:t>
            </a:r>
            <a:endParaRPr sz="18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endParaRPr sz="1800" b="1">
              <a:solidFill>
                <a:schemeClr val="dk1"/>
              </a:solidFill>
              <a:latin typeface="Candara"/>
              <a:ea typeface="Candara"/>
              <a:cs typeface="Candara"/>
              <a:sym typeface="Candara"/>
            </a:endParaRPr>
          </a:p>
          <a:p>
            <a:pPr marL="0" marR="0" lvl="0" indent="0" algn="l" rtl="0">
              <a:lnSpc>
                <a:spcPct val="115000"/>
              </a:lnSpc>
              <a:spcBef>
                <a:spcPts val="1200"/>
              </a:spcBef>
              <a:spcAft>
                <a:spcPts val="0"/>
              </a:spcAft>
              <a:buClr>
                <a:schemeClr val="dk1"/>
              </a:buClr>
              <a:buSzPts val="1100"/>
              <a:buFont typeface="Arial"/>
              <a:buNone/>
            </a:pPr>
            <a:endParaRPr sz="1800">
              <a:solidFill>
                <a:schemeClr val="dk1"/>
              </a:solidFill>
              <a:latin typeface="Candara"/>
              <a:ea typeface="Candara"/>
              <a:cs typeface="Candara"/>
              <a:sym typeface="Candara"/>
            </a:endParaRPr>
          </a:p>
        </p:txBody>
      </p:sp>
      <p:sp>
        <p:nvSpPr>
          <p:cNvPr id="106" name="Google Shape;106;p3"/>
          <p:cNvSpPr txBox="1"/>
          <p:nvPr/>
        </p:nvSpPr>
        <p:spPr>
          <a:xfrm>
            <a:off x="484053" y="918849"/>
            <a:ext cx="1132002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A99374"/>
                </a:solidFill>
                <a:latin typeface="Candara"/>
                <a:ea typeface="Candara"/>
                <a:cs typeface="Candara"/>
                <a:sym typeface="Candara"/>
              </a:rPr>
              <a:t>1. Yerel Halkı Miras Projelerine Dahil Etmek için Toplumsal Katılım Stratejileri ve Tekniklerine Giriş</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2" name="Google Shape;112;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BAZI TANIMLAR VE KAVRAMLAR</a:t>
            </a:r>
            <a:endParaRPr sz="3600" b="0" i="0" u="none" strike="noStrike" cap="none">
              <a:solidFill>
                <a:schemeClr val="dk1"/>
              </a:solidFill>
              <a:latin typeface="Times New Roman"/>
              <a:ea typeface="Times New Roman"/>
              <a:cs typeface="Times New Roman"/>
              <a:sym typeface="Times New Roman"/>
            </a:endParaRPr>
          </a:p>
        </p:txBody>
      </p:sp>
      <p:sp>
        <p:nvSpPr>
          <p:cNvPr id="115" name="Google Shape;115;p4"/>
          <p:cNvSpPr txBox="1"/>
          <p:nvPr/>
        </p:nvSpPr>
        <p:spPr>
          <a:xfrm>
            <a:off x="360475" y="1530775"/>
            <a:ext cx="10698900" cy="4463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200"/>
              </a:spcBef>
              <a:spcAft>
                <a:spcPts val="0"/>
              </a:spcAft>
              <a:buClr>
                <a:schemeClr val="dk1"/>
              </a:buClr>
              <a:buSzPts val="1100"/>
              <a:buFont typeface="Arial"/>
              <a:buNone/>
            </a:pPr>
            <a:r>
              <a:rPr lang="en-US" sz="1400" b="1" i="0" u="none" strike="noStrike" cap="none">
                <a:solidFill>
                  <a:schemeClr val="dk1"/>
                </a:solidFill>
                <a:latin typeface="Candara"/>
                <a:ea typeface="Candara"/>
                <a:cs typeface="Candara"/>
                <a:sym typeface="Candara"/>
              </a:rPr>
              <a:t>Belçika:</a:t>
            </a:r>
            <a:r>
              <a:rPr lang="en-US" b="1">
                <a:solidFill>
                  <a:schemeClr val="dk1"/>
                </a:solidFill>
                <a:latin typeface="Candara"/>
                <a:ea typeface="Candara"/>
                <a:cs typeface="Candara"/>
                <a:sym typeface="Candara"/>
              </a:rPr>
              <a:t> </a:t>
            </a:r>
            <a:r>
              <a:rPr lang="en-US" sz="1400" b="0" i="0" u="none" strike="noStrike" cap="none">
                <a:solidFill>
                  <a:schemeClr val="dk1"/>
                </a:solidFill>
                <a:latin typeface="Candara"/>
                <a:ea typeface="Candara"/>
                <a:cs typeface="Candara"/>
                <a:sym typeface="Candara"/>
              </a:rPr>
              <a:t>Flandre bölgesindeki </a:t>
            </a:r>
            <a:r>
              <a:rPr lang="en-US" sz="1400" b="1" i="0" u="none" strike="noStrike" cap="none">
                <a:solidFill>
                  <a:schemeClr val="dk1"/>
                </a:solidFill>
                <a:latin typeface="Candara"/>
                <a:ea typeface="Candara"/>
                <a:cs typeface="Candara"/>
                <a:sym typeface="Candara"/>
              </a:rPr>
              <a:t>Beguinages Restorasyon Projeleri</a:t>
            </a:r>
            <a:r>
              <a:rPr lang="en-US" sz="1400" b="0" i="0" u="none" strike="noStrike" cap="none">
                <a:solidFill>
                  <a:schemeClr val="dk1"/>
                </a:solidFill>
                <a:latin typeface="Candara"/>
                <a:ea typeface="Candara"/>
                <a:cs typeface="Candara"/>
                <a:sym typeface="Candara"/>
              </a:rPr>
              <a:t>, bu tarihi kadın yerleşim komplekslerinin korunmasına yerel toplulukların aktif katılımını sağlamıştır. </a:t>
            </a:r>
            <a:r>
              <a:rPr lang="en-US" sz="1400" b="1" i="0" u="none" strike="noStrike" cap="none">
                <a:solidFill>
                  <a:schemeClr val="dk1"/>
                </a:solidFill>
                <a:latin typeface="Candara"/>
                <a:ea typeface="Candara"/>
                <a:cs typeface="Candara"/>
                <a:sym typeface="Candara"/>
              </a:rPr>
              <a:t>Halka açık atölye çalışmaları ve istişare toplantıları</a:t>
            </a:r>
            <a:r>
              <a:rPr lang="en-US" sz="1400" b="0" i="0" u="none" strike="noStrike" cap="none">
                <a:solidFill>
                  <a:schemeClr val="dk1"/>
                </a:solidFill>
                <a:latin typeface="Candara"/>
                <a:ea typeface="Candara"/>
                <a:cs typeface="Candara"/>
                <a:sym typeface="Candara"/>
              </a:rPr>
              <a:t>, hem toplumsal ihtiyaçların hem de tarihi bağlamın göz önünde bulundurulmasına olanak tanımıştır.</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Clr>
                <a:schemeClr val="dk1"/>
              </a:buClr>
              <a:buSzPts val="1100"/>
              <a:buFont typeface="Arial"/>
              <a:buNone/>
            </a:pPr>
            <a:r>
              <a:rPr lang="en-US" sz="1400" b="1" i="0" u="none" strike="noStrike" cap="none">
                <a:solidFill>
                  <a:schemeClr val="dk1"/>
                </a:solidFill>
                <a:latin typeface="Candara"/>
                <a:ea typeface="Candara"/>
                <a:cs typeface="Candara"/>
                <a:sym typeface="Candara"/>
              </a:rPr>
              <a:t>İtalya: </a:t>
            </a:r>
            <a:r>
              <a:rPr lang="en-US" sz="1400" b="0" i="0" u="none" strike="noStrike" cap="none">
                <a:solidFill>
                  <a:schemeClr val="dk1"/>
                </a:solidFill>
                <a:latin typeface="Candara"/>
                <a:ea typeface="Candara"/>
                <a:cs typeface="Candara"/>
                <a:sym typeface="Candara"/>
              </a:rPr>
              <a:t>UNESCO Dünya Mirası Listesi’nde yer alan </a:t>
            </a:r>
            <a:r>
              <a:rPr lang="en-US" sz="1400" b="1" i="0" u="none" strike="noStrike" cap="none">
                <a:solidFill>
                  <a:schemeClr val="dk1"/>
                </a:solidFill>
                <a:latin typeface="Candara"/>
                <a:ea typeface="Candara"/>
                <a:cs typeface="Candara"/>
                <a:sym typeface="Candara"/>
              </a:rPr>
              <a:t>Matera</a:t>
            </a:r>
            <a:r>
              <a:rPr lang="en-US" sz="1400" b="0" i="0" u="none" strike="noStrike" cap="none">
                <a:solidFill>
                  <a:schemeClr val="dk1"/>
                </a:solidFill>
                <a:latin typeface="Candara"/>
                <a:ea typeface="Candara"/>
                <a:cs typeface="Candara"/>
                <a:sym typeface="Candara"/>
              </a:rPr>
              <a:t> kentinde, yerel halk antik </a:t>
            </a:r>
            <a:r>
              <a:rPr lang="en-US" sz="1400" b="1" i="0" u="none" strike="noStrike" cap="none">
                <a:solidFill>
                  <a:schemeClr val="dk1"/>
                </a:solidFill>
                <a:latin typeface="Candara"/>
                <a:ea typeface="Candara"/>
                <a:cs typeface="Candara"/>
                <a:sym typeface="Candara"/>
              </a:rPr>
              <a:t>Sassi mağara konutlarının</a:t>
            </a:r>
            <a:r>
              <a:rPr lang="en-US" sz="1400" b="0" i="0" u="none" strike="noStrike" cap="none">
                <a:solidFill>
                  <a:schemeClr val="dk1"/>
                </a:solidFill>
                <a:latin typeface="Candara"/>
                <a:ea typeface="Candara"/>
                <a:cs typeface="Candara"/>
                <a:sym typeface="Candara"/>
              </a:rPr>
              <a:t> yeniden canlandırılması için sürece dahil olmuştur. </a:t>
            </a:r>
            <a:r>
              <a:rPr lang="en-US" sz="1400" b="1" i="0" u="none" strike="noStrike" cap="none">
                <a:solidFill>
                  <a:schemeClr val="dk1"/>
                </a:solidFill>
                <a:latin typeface="Candara"/>
                <a:ea typeface="Candara"/>
                <a:cs typeface="Candara"/>
                <a:sym typeface="Candara"/>
              </a:rPr>
              <a:t>Toplum odaklı planlama</a:t>
            </a:r>
            <a:r>
              <a:rPr lang="en-US" sz="1400" b="0" i="0" u="none" strike="noStrike" cap="none">
                <a:solidFill>
                  <a:schemeClr val="dk1"/>
                </a:solidFill>
                <a:latin typeface="Candara"/>
                <a:ea typeface="Candara"/>
                <a:cs typeface="Candara"/>
                <a:sym typeface="Candara"/>
              </a:rPr>
              <a:t>, hem sit alanının korunmasına katkı sunmuş hem de </a:t>
            </a:r>
            <a:r>
              <a:rPr lang="en-US" sz="1400" b="1" i="0" u="none" strike="noStrike" cap="none">
                <a:solidFill>
                  <a:schemeClr val="dk1"/>
                </a:solidFill>
                <a:latin typeface="Candara"/>
                <a:ea typeface="Candara"/>
                <a:cs typeface="Candara"/>
                <a:sym typeface="Candara"/>
              </a:rPr>
              <a:t>sürdürülebilir turizm ve yerel kalkınmayı</a:t>
            </a:r>
            <a:r>
              <a:rPr lang="en-US" sz="1400" b="0" i="0" u="none" strike="noStrike" cap="none">
                <a:solidFill>
                  <a:schemeClr val="dk1"/>
                </a:solidFill>
                <a:latin typeface="Candara"/>
                <a:ea typeface="Candara"/>
                <a:cs typeface="Candara"/>
                <a:sym typeface="Candara"/>
              </a:rPr>
              <a:t> teşvik etmiştir.</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Clr>
                <a:schemeClr val="dk1"/>
              </a:buClr>
              <a:buSzPts val="1100"/>
              <a:buFont typeface="Arial"/>
              <a:buNone/>
            </a:pPr>
            <a:r>
              <a:rPr lang="en-US" sz="1400" b="1" i="0" u="none" strike="noStrike" cap="none">
                <a:solidFill>
                  <a:schemeClr val="dk1"/>
                </a:solidFill>
                <a:latin typeface="Candara"/>
                <a:ea typeface="Candara"/>
                <a:cs typeface="Candara"/>
                <a:sym typeface="Candara"/>
              </a:rPr>
              <a:t>Estonya: Kihnu Kültürel Alanı Projesi</a:t>
            </a:r>
            <a:r>
              <a:rPr lang="en-US" sz="1400" b="0" i="0" u="none" strike="noStrike" cap="none">
                <a:solidFill>
                  <a:schemeClr val="dk1"/>
                </a:solidFill>
                <a:latin typeface="Candara"/>
                <a:ea typeface="Candara"/>
                <a:cs typeface="Candara"/>
                <a:sym typeface="Candara"/>
              </a:rPr>
              <a:t>, ada halkının kendine özgü geleneklerini—özellikle el sanatları ve halk danslarını—korumasına destek olmuştur. Yerel halk, kültürel mirasın </a:t>
            </a:r>
            <a:r>
              <a:rPr lang="en-US" sz="1400" b="1" i="0" u="none" strike="noStrike" cap="none">
                <a:solidFill>
                  <a:schemeClr val="dk1"/>
                </a:solidFill>
                <a:latin typeface="Candara"/>
                <a:ea typeface="Candara"/>
                <a:cs typeface="Candara"/>
                <a:sym typeface="Candara"/>
              </a:rPr>
              <a:t>belgelenmesi ve yeniden canlandırılması</a:t>
            </a:r>
            <a:r>
              <a:rPr lang="en-US" sz="1400" b="0" i="0" u="none" strike="noStrike" cap="none">
                <a:solidFill>
                  <a:schemeClr val="dk1"/>
                </a:solidFill>
                <a:latin typeface="Candara"/>
                <a:ea typeface="Candara"/>
                <a:cs typeface="Candara"/>
                <a:sym typeface="Candara"/>
              </a:rPr>
              <a:t> süreçlerinde doğrudan görev almıştır.</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Clr>
                <a:schemeClr val="dk1"/>
              </a:buClr>
              <a:buSzPts val="1100"/>
              <a:buFont typeface="Arial"/>
              <a:buNone/>
            </a:pPr>
            <a:r>
              <a:rPr lang="en-US" sz="1400" b="1" i="0" u="none" strike="noStrike" cap="none">
                <a:solidFill>
                  <a:schemeClr val="dk1"/>
                </a:solidFill>
                <a:latin typeface="Candara"/>
                <a:ea typeface="Candara"/>
                <a:cs typeface="Candara"/>
                <a:sym typeface="Candara"/>
              </a:rPr>
              <a:t>İspanya: Mezquita-Catedral de Córdoba</a:t>
            </a:r>
            <a:r>
              <a:rPr lang="en-US" sz="1400" b="0" i="0" u="none" strike="noStrike" cap="none">
                <a:solidFill>
                  <a:schemeClr val="dk1"/>
                </a:solidFill>
                <a:latin typeface="Candara"/>
                <a:ea typeface="Candara"/>
                <a:cs typeface="Candara"/>
                <a:sym typeface="Candara"/>
              </a:rPr>
              <a:t>’nın restorasyon sürecinde yerel paydaşlar sürece dahil edilerek, koruma çalışmaları ile toplumsal ihtiyaçlar arasında bir denge kurulması hedeflenmiştir. Bu kapsamda kamu katkısı ve eğitim programları da projeye entegre edilmiştir.</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Clr>
                <a:schemeClr val="dk1"/>
              </a:buClr>
              <a:buSzPts val="1100"/>
              <a:buFont typeface="Arial"/>
              <a:buNone/>
            </a:pPr>
            <a:r>
              <a:rPr lang="en-US" sz="1400" b="1" i="0" u="none" strike="noStrike" cap="none">
                <a:solidFill>
                  <a:schemeClr val="dk1"/>
                </a:solidFill>
                <a:latin typeface="Candara"/>
                <a:ea typeface="Candara"/>
                <a:cs typeface="Candara"/>
                <a:sym typeface="Candara"/>
              </a:rPr>
              <a:t>Yunanistan: Delphi Peyzaj Girişimi</a:t>
            </a:r>
            <a:r>
              <a:rPr lang="en-US" sz="1400" b="0" i="0" u="none" strike="noStrike" cap="none">
                <a:solidFill>
                  <a:schemeClr val="dk1"/>
                </a:solidFill>
                <a:latin typeface="Candara"/>
                <a:ea typeface="Candara"/>
                <a:cs typeface="Candara"/>
                <a:sym typeface="Candara"/>
              </a:rPr>
              <a:t>, arkeolojik alan ve çevresindeki doğal peyzajın korunması amacıyla </a:t>
            </a:r>
            <a:r>
              <a:rPr lang="en-US" sz="1400" b="1" i="0" u="none" strike="noStrike" cap="none">
                <a:solidFill>
                  <a:schemeClr val="dk1"/>
                </a:solidFill>
                <a:latin typeface="Candara"/>
                <a:ea typeface="Candara"/>
                <a:cs typeface="Candara"/>
                <a:sym typeface="Candara"/>
              </a:rPr>
              <a:t>katılımcı atölyeler</a:t>
            </a:r>
            <a:r>
              <a:rPr lang="en-US" sz="1400" b="0" i="0" u="none" strike="noStrike" cap="none">
                <a:solidFill>
                  <a:schemeClr val="dk1"/>
                </a:solidFill>
                <a:latin typeface="Candara"/>
                <a:ea typeface="Candara"/>
                <a:cs typeface="Candara"/>
                <a:sym typeface="Candara"/>
              </a:rPr>
              <a:t> ve </a:t>
            </a:r>
            <a:r>
              <a:rPr lang="en-US" sz="1400" b="1" i="0" u="none" strike="noStrike" cap="none">
                <a:solidFill>
                  <a:schemeClr val="dk1"/>
                </a:solidFill>
                <a:latin typeface="Candara"/>
                <a:ea typeface="Candara"/>
                <a:cs typeface="Candara"/>
                <a:sym typeface="Candara"/>
              </a:rPr>
              <a:t>sürdürülebilir tarım uygulamaları</a:t>
            </a:r>
            <a:r>
              <a:rPr lang="en-US" sz="1400" b="0" i="0" u="none" strike="noStrike" cap="none">
                <a:solidFill>
                  <a:schemeClr val="dk1"/>
                </a:solidFill>
                <a:latin typeface="Candara"/>
                <a:ea typeface="Candara"/>
                <a:cs typeface="Candara"/>
                <a:sym typeface="Candara"/>
              </a:rPr>
              <a:t> aracılığıyla yerel halkın sürece dahil olmasını sağlamıştır.</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Clr>
                <a:schemeClr val="dk1"/>
              </a:buClr>
              <a:buSzPts val="1100"/>
              <a:buFont typeface="Arial"/>
              <a:buNone/>
            </a:pPr>
            <a:r>
              <a:rPr lang="en-US" sz="1400" b="1" i="0" u="none" strike="noStrike" cap="none">
                <a:solidFill>
                  <a:schemeClr val="dk1"/>
                </a:solidFill>
                <a:latin typeface="Candara"/>
                <a:ea typeface="Candara"/>
                <a:cs typeface="Candara"/>
                <a:sym typeface="Candara"/>
              </a:rPr>
              <a:t>Litvanya: Samogitia’da Yaşayan Miras Girişimi</a:t>
            </a:r>
            <a:r>
              <a:rPr lang="en-US" sz="1400" b="0" i="0" u="none" strike="noStrike" cap="none">
                <a:solidFill>
                  <a:schemeClr val="dk1"/>
                </a:solidFill>
                <a:latin typeface="Candara"/>
                <a:ea typeface="Candara"/>
                <a:cs typeface="Candara"/>
                <a:sym typeface="Candara"/>
              </a:rPr>
              <a:t>, bölgeye özgü geleneksel </a:t>
            </a:r>
            <a:r>
              <a:rPr lang="en-US" sz="1400" b="1" i="0" u="none" strike="noStrike" cap="none">
                <a:solidFill>
                  <a:schemeClr val="dk1"/>
                </a:solidFill>
                <a:latin typeface="Candara"/>
                <a:ea typeface="Candara"/>
                <a:cs typeface="Candara"/>
                <a:sym typeface="Candara"/>
              </a:rPr>
              <a:t>ahşap haç işçiliğinin</a:t>
            </a:r>
            <a:r>
              <a:rPr lang="en-US" sz="1400" b="0" i="0" u="none" strike="noStrike" cap="none">
                <a:solidFill>
                  <a:schemeClr val="dk1"/>
                </a:solidFill>
                <a:latin typeface="Candara"/>
                <a:ea typeface="Candara"/>
                <a:cs typeface="Candara"/>
                <a:sym typeface="Candara"/>
              </a:rPr>
              <a:t> korunmasına odaklanmıştır. Bu çerçevede yerel zanaatkârlar ve aileler </a:t>
            </a:r>
            <a:r>
              <a:rPr lang="en-US" sz="1400" b="1" i="0" u="none" strike="noStrike" cap="none">
                <a:solidFill>
                  <a:schemeClr val="dk1"/>
                </a:solidFill>
                <a:latin typeface="Candara"/>
                <a:ea typeface="Candara"/>
                <a:cs typeface="Candara"/>
                <a:sym typeface="Candara"/>
              </a:rPr>
              <a:t>eğitim programlarıyla</a:t>
            </a:r>
            <a:r>
              <a:rPr lang="en-US" sz="1400" b="0" i="0" u="none" strike="noStrike" cap="none">
                <a:solidFill>
                  <a:schemeClr val="dk1"/>
                </a:solidFill>
                <a:latin typeface="Candara"/>
                <a:ea typeface="Candara"/>
                <a:cs typeface="Candara"/>
                <a:sym typeface="Candara"/>
              </a:rPr>
              <a:t> sürece dâhil edilerek bu özgün somut olmayan kültürel mirasın yaşatılması hedeflenmiştir.</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1200"/>
              </a:spcBef>
              <a:spcAft>
                <a:spcPts val="1200"/>
              </a:spcAft>
              <a:buClr>
                <a:schemeClr val="dk1"/>
              </a:buClr>
              <a:buSzPts val="1100"/>
              <a:buFont typeface="Arial"/>
              <a:buNone/>
            </a:pPr>
            <a:r>
              <a:rPr lang="en-US" sz="1400" b="1" i="0" u="none" strike="noStrike" cap="none">
                <a:solidFill>
                  <a:schemeClr val="dk1"/>
                </a:solidFill>
                <a:latin typeface="Candara"/>
                <a:ea typeface="Candara"/>
                <a:cs typeface="Candara"/>
                <a:sym typeface="Candara"/>
              </a:rPr>
              <a:t>Türkiye: Safranbolu Kentsel Koruma Projesi</a:t>
            </a:r>
            <a:r>
              <a:rPr lang="en-US" sz="1400" b="0" i="0" u="none" strike="noStrike" cap="none">
                <a:solidFill>
                  <a:schemeClr val="dk1"/>
                </a:solidFill>
                <a:latin typeface="Candara"/>
                <a:ea typeface="Candara"/>
                <a:cs typeface="Candara"/>
                <a:sym typeface="Candara"/>
              </a:rPr>
              <a:t>, Osmanlı döneminden kalma evlerin restorasyonu ve bu yapılarla bağlantılı </a:t>
            </a:r>
            <a:r>
              <a:rPr lang="en-US" sz="1400" b="1" i="0" u="none" strike="noStrike" cap="none">
                <a:solidFill>
                  <a:schemeClr val="dk1"/>
                </a:solidFill>
                <a:latin typeface="Candara"/>
                <a:ea typeface="Candara"/>
                <a:cs typeface="Candara"/>
                <a:sym typeface="Candara"/>
              </a:rPr>
              <a:t>kültürel uygulamaların korunması</a:t>
            </a:r>
            <a:r>
              <a:rPr lang="en-US" sz="1400" b="0" i="0" u="none" strike="noStrike" cap="none">
                <a:solidFill>
                  <a:schemeClr val="dk1"/>
                </a:solidFill>
                <a:latin typeface="Candara"/>
                <a:ea typeface="Candara"/>
                <a:cs typeface="Candara"/>
                <a:sym typeface="Candara"/>
              </a:rPr>
              <a:t> amacıyla, bölge halkıyla </a:t>
            </a:r>
            <a:r>
              <a:rPr lang="en-US" sz="1400" b="1" i="0" u="none" strike="noStrike" cap="none">
                <a:solidFill>
                  <a:schemeClr val="dk1"/>
                </a:solidFill>
                <a:latin typeface="Candara"/>
                <a:ea typeface="Candara"/>
                <a:cs typeface="Candara"/>
                <a:sym typeface="Candara"/>
              </a:rPr>
              <a:t>yakın işbirliği</a:t>
            </a:r>
            <a:r>
              <a:rPr lang="en-US" sz="1400" b="0" i="0" u="none" strike="noStrike" cap="none">
                <a:solidFill>
                  <a:schemeClr val="dk1"/>
                </a:solidFill>
                <a:latin typeface="Candara"/>
                <a:ea typeface="Candara"/>
                <a:cs typeface="Candara"/>
                <a:sym typeface="Candara"/>
              </a:rPr>
              <a:t> içinde yürütülmüştür.</a:t>
            </a:r>
            <a:endParaRPr sz="1400" b="0" i="0" u="none" strike="noStrike" cap="none">
              <a:solidFill>
                <a:srgbClr val="3F3F3F"/>
              </a:solidFill>
              <a:latin typeface="Candara"/>
              <a:ea typeface="Candara"/>
              <a:cs typeface="Candara"/>
              <a:sym typeface="Candara"/>
            </a:endParaRPr>
          </a:p>
        </p:txBody>
      </p:sp>
      <p:sp>
        <p:nvSpPr>
          <p:cNvPr id="116" name="Google Shape;116;p4"/>
          <p:cNvSpPr txBox="1"/>
          <p:nvPr/>
        </p:nvSpPr>
        <p:spPr>
          <a:xfrm>
            <a:off x="310936" y="829143"/>
            <a:ext cx="9629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A99374"/>
                </a:solidFill>
                <a:latin typeface="Candara"/>
                <a:ea typeface="Candara"/>
                <a:cs typeface="Candara"/>
                <a:sym typeface="Candara"/>
              </a:rPr>
              <a:t>1. Toplum Katılımı Stratejileri - bazı örnekler</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2" name="Google Shape;122;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5"/>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BAZI TANIMLAR VE KAVRAMLAR (2/3)</a:t>
            </a:r>
            <a:endParaRPr sz="3600" b="0" i="0" u="none" strike="noStrike" cap="none">
              <a:solidFill>
                <a:schemeClr val="dk1"/>
              </a:solidFill>
              <a:latin typeface="Times New Roman"/>
              <a:ea typeface="Times New Roman"/>
              <a:cs typeface="Times New Roman"/>
              <a:sym typeface="Times New Roman"/>
            </a:endParaRPr>
          </a:p>
        </p:txBody>
      </p:sp>
      <p:sp>
        <p:nvSpPr>
          <p:cNvPr id="125" name="Google Shape;125;p5"/>
          <p:cNvSpPr txBox="1"/>
          <p:nvPr/>
        </p:nvSpPr>
        <p:spPr>
          <a:xfrm>
            <a:off x="606550" y="1501889"/>
            <a:ext cx="10791123"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Candara"/>
                <a:ea typeface="Candara"/>
                <a:cs typeface="Candara"/>
                <a:sym typeface="Candara"/>
              </a:rPr>
              <a:t>Hikaye anlatımı, etkinlikler ve ortaklıklar, mirası ilişkilendirilebilir ve erişilebilir hale getirerek toplum katılımını artırır. Kişisel anlatılar, kültürel festivaller ve yerel kuruluşlarla işbirlikleri yoluyla duygusal bağlar ve ortak deneyimler yaratarak daha derin bir toplumsal katılımı teşvik ederler.</a:t>
            </a:r>
            <a:endParaRPr sz="1800" b="0" i="0" u="none" strike="noStrike" cap="none">
              <a:solidFill>
                <a:srgbClr val="3F3F3F"/>
              </a:solidFill>
              <a:latin typeface="Candara"/>
              <a:ea typeface="Candara"/>
              <a:cs typeface="Candara"/>
              <a:sym typeface="Candara"/>
            </a:endParaRPr>
          </a:p>
        </p:txBody>
      </p:sp>
      <p:sp>
        <p:nvSpPr>
          <p:cNvPr id="126" name="Google Shape;126;p5"/>
          <p:cNvSpPr txBox="1"/>
          <p:nvPr/>
        </p:nvSpPr>
        <p:spPr>
          <a:xfrm>
            <a:off x="484052" y="918849"/>
            <a:ext cx="1078744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A99374"/>
                </a:solidFill>
                <a:latin typeface="Candara"/>
                <a:ea typeface="Candara"/>
                <a:cs typeface="Candara"/>
                <a:sym typeface="Candara"/>
              </a:rPr>
              <a:t>2. Hikaye Anlatımı, Etkinlikler ve Ortaklıkların Toplumsal Katılımı Teşvik Etmedeki Rolü</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2" name="Google Shape;132;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6"/>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BAZI TANIMLAR VE KAVRAMLAR</a:t>
            </a:r>
            <a:endParaRPr sz="3600" b="0" i="0" u="none" strike="noStrike" cap="none">
              <a:solidFill>
                <a:schemeClr val="dk1"/>
              </a:solidFill>
              <a:latin typeface="Times New Roman"/>
              <a:ea typeface="Times New Roman"/>
              <a:cs typeface="Times New Roman"/>
              <a:sym typeface="Times New Roman"/>
            </a:endParaRPr>
          </a:p>
        </p:txBody>
      </p:sp>
      <p:sp>
        <p:nvSpPr>
          <p:cNvPr id="135" name="Google Shape;135;p6"/>
          <p:cNvSpPr txBox="1"/>
          <p:nvPr/>
        </p:nvSpPr>
        <p:spPr>
          <a:xfrm>
            <a:off x="507057" y="1057353"/>
            <a:ext cx="11022000" cy="547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ndara"/>
                <a:ea typeface="Candara"/>
                <a:cs typeface="Candara"/>
                <a:sym typeface="Candara"/>
              </a:rPr>
              <a:t>Belçika</a:t>
            </a:r>
            <a:r>
              <a:rPr lang="en-US" sz="1600" b="0" i="0" u="none" strike="noStrike" cap="none">
                <a:solidFill>
                  <a:schemeClr val="dk1"/>
                </a:solidFill>
                <a:latin typeface="Candara"/>
                <a:ea typeface="Candara"/>
                <a:cs typeface="Candara"/>
                <a:sym typeface="Candara"/>
              </a:rPr>
              <a:t>: Brüksel'deki </a:t>
            </a:r>
            <a:r>
              <a:rPr lang="en-US" sz="1600" b="1" i="0" u="none" strike="noStrike" cap="none">
                <a:solidFill>
                  <a:schemeClr val="dk1"/>
                </a:solidFill>
                <a:latin typeface="Candara"/>
                <a:ea typeface="Candara"/>
                <a:cs typeface="Candara"/>
                <a:sym typeface="Candara"/>
              </a:rPr>
              <a:t>Ommegang Festivali</a:t>
            </a:r>
            <a:r>
              <a:rPr lang="en-US" sz="1600" b="0" i="0" u="none" strike="noStrike" cap="none">
                <a:solidFill>
                  <a:schemeClr val="dk1"/>
                </a:solidFill>
                <a:latin typeface="Candara"/>
                <a:ea typeface="Candara"/>
                <a:cs typeface="Candara"/>
                <a:sym typeface="Candara"/>
              </a:rPr>
              <a:t>, tarihi canlandırmalar yoluyla toplumu ortaçağ mirasına bağlamak için hikaye anlatımını kullanarak kent sakinlerini ve ziyaretçileri kentin tarihine dahil ediyor.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ndara"/>
                <a:ea typeface="Candara"/>
                <a:cs typeface="Candara"/>
                <a:sym typeface="Candara"/>
              </a:rPr>
              <a:t>İtalya: </a:t>
            </a:r>
            <a:r>
              <a:rPr lang="en-US" sz="1600" b="1" i="0" u="none" strike="noStrike" cap="none">
                <a:solidFill>
                  <a:schemeClr val="dk1"/>
                </a:solidFill>
                <a:latin typeface="Candara"/>
                <a:ea typeface="Candara"/>
                <a:cs typeface="Candara"/>
                <a:sym typeface="Candara"/>
              </a:rPr>
              <a:t>Palio di Siena at yarışı</a:t>
            </a:r>
            <a:r>
              <a:rPr lang="en-US" sz="1600" b="0" i="0" u="none" strike="noStrike" cap="none">
                <a:solidFill>
                  <a:schemeClr val="dk1"/>
                </a:solidFill>
                <a:latin typeface="Candara"/>
                <a:ea typeface="Candara"/>
                <a:cs typeface="Candara"/>
                <a:sym typeface="Candara"/>
              </a:rPr>
              <a:t>, şehir mahalleleri (contrade) arasında yüzyıllardır süregelen rekabetler aracılığıyla topluluk katılımını teşvik eden, aidiyet ve kimlik duygularını derinleştiren tarihi bir etkinliktir.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ndara"/>
                <a:ea typeface="Candara"/>
                <a:cs typeface="Candara"/>
                <a:sym typeface="Candara"/>
              </a:rPr>
              <a:t>Estonya</a:t>
            </a:r>
            <a:r>
              <a:rPr lang="en-US" sz="1600" b="0" i="0" u="none" strike="noStrike" cap="none">
                <a:solidFill>
                  <a:schemeClr val="dk1"/>
                </a:solidFill>
                <a:latin typeface="Candara"/>
                <a:ea typeface="Candara"/>
                <a:cs typeface="Candara"/>
                <a:sym typeface="Candara"/>
              </a:rPr>
              <a:t>: </a:t>
            </a:r>
            <a:r>
              <a:rPr lang="en-US" sz="1600" b="1" i="0" u="none" strike="noStrike" cap="none">
                <a:solidFill>
                  <a:schemeClr val="dk1"/>
                </a:solidFill>
                <a:latin typeface="Candara"/>
                <a:ea typeface="Candara"/>
                <a:cs typeface="Candara"/>
                <a:sym typeface="Candara"/>
              </a:rPr>
              <a:t>Estonya Şarkı ve Dans Festivali</a:t>
            </a:r>
            <a:r>
              <a:rPr lang="en-US" sz="1600" b="0" i="0" u="none" strike="noStrike" cap="none">
                <a:solidFill>
                  <a:schemeClr val="dk1"/>
                </a:solidFill>
                <a:latin typeface="Candara"/>
                <a:ea typeface="Candara"/>
                <a:cs typeface="Candara"/>
                <a:sym typeface="Candara"/>
              </a:rPr>
              <a:t>, şarkılar ve halk performansları aracılığıyla hikaye anlatımını </a:t>
            </a:r>
            <a:r>
              <a:rPr lang="en-US" sz="1600" b="1" i="0" u="none" strike="noStrike" cap="none">
                <a:solidFill>
                  <a:schemeClr val="dk1"/>
                </a:solidFill>
                <a:latin typeface="Candara"/>
                <a:ea typeface="Candara"/>
                <a:cs typeface="Candara"/>
                <a:sym typeface="Candara"/>
              </a:rPr>
              <a:t>kullanarak </a:t>
            </a:r>
            <a:r>
              <a:rPr lang="en-US" sz="1600" b="0" i="0" u="none" strike="noStrike" cap="none">
                <a:solidFill>
                  <a:schemeClr val="dk1"/>
                </a:solidFill>
                <a:latin typeface="Candara"/>
                <a:ea typeface="Candara"/>
                <a:cs typeface="Candara"/>
                <a:sym typeface="Candara"/>
              </a:rPr>
              <a:t>toplulukları ulusal kimliklerini ve kültürel miraslarını korumaya ve kutlamaya teşvik etmektedir.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ndara"/>
                <a:ea typeface="Candara"/>
                <a:cs typeface="Candara"/>
                <a:sym typeface="Candara"/>
              </a:rPr>
              <a:t>İspanya: </a:t>
            </a:r>
            <a:r>
              <a:rPr lang="en-US" sz="1600" b="0" i="0" u="none" strike="noStrike" cap="none">
                <a:solidFill>
                  <a:schemeClr val="dk1"/>
                </a:solidFill>
                <a:latin typeface="Candara"/>
                <a:ea typeface="Candara"/>
                <a:cs typeface="Candara"/>
                <a:sym typeface="Candara"/>
              </a:rPr>
              <a:t>Valensiya'daki </a:t>
            </a:r>
            <a:r>
              <a:rPr lang="en-US" sz="1600" b="1" i="0" u="none" strike="noStrike" cap="none">
                <a:solidFill>
                  <a:schemeClr val="dk1"/>
                </a:solidFill>
                <a:latin typeface="Candara"/>
                <a:ea typeface="Candara"/>
                <a:cs typeface="Candara"/>
                <a:sym typeface="Candara"/>
              </a:rPr>
              <a:t>Las Fallas Festivali</a:t>
            </a:r>
            <a:r>
              <a:rPr lang="en-US" sz="1600" b="0" i="0" u="none" strike="noStrike" cap="none">
                <a:solidFill>
                  <a:schemeClr val="dk1"/>
                </a:solidFill>
                <a:latin typeface="Candara"/>
                <a:ea typeface="Candara"/>
                <a:cs typeface="Candara"/>
                <a:sym typeface="Candara"/>
              </a:rPr>
              <a:t>, zanaatkârlarla ortaklıkları ve hicivli kuklalar aracılığıyla hikâye anlatımını bir araya getirerek toplumu kültürel geleneklerini kutlamaya ve yansıtmaya teşvik ediyor.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ndara"/>
                <a:ea typeface="Candara"/>
                <a:cs typeface="Candara"/>
                <a:sym typeface="Candara"/>
              </a:rPr>
              <a:t>Yunanistan</a:t>
            </a:r>
            <a:r>
              <a:rPr lang="en-US" sz="1600" b="0" i="0" u="none" strike="noStrike" cap="none">
                <a:solidFill>
                  <a:schemeClr val="dk1"/>
                </a:solidFill>
                <a:latin typeface="Candara"/>
                <a:ea typeface="Candara"/>
                <a:cs typeface="Candara"/>
                <a:sym typeface="Candara"/>
              </a:rPr>
              <a:t>: </a:t>
            </a:r>
            <a:r>
              <a:rPr lang="en-US" sz="1600" b="1" i="0" u="none" strike="noStrike" cap="none">
                <a:solidFill>
                  <a:schemeClr val="dk1"/>
                </a:solidFill>
                <a:latin typeface="Candara"/>
                <a:ea typeface="Candara"/>
                <a:cs typeface="Candara"/>
                <a:sym typeface="Candara"/>
              </a:rPr>
              <a:t>Atina Epidaurus Festivali</a:t>
            </a:r>
            <a:r>
              <a:rPr lang="en-US" sz="1600" b="0" i="0" u="none" strike="noStrike" cap="none">
                <a:solidFill>
                  <a:schemeClr val="dk1"/>
                </a:solidFill>
                <a:latin typeface="Candara"/>
                <a:ea typeface="Candara"/>
                <a:cs typeface="Candara"/>
                <a:sym typeface="Candara"/>
              </a:rPr>
              <a:t>, antik Yunan dramalarının performanslarıyla, çağdaş izleyicileri klasik mirasa bağlamak için hikaye anlatımını kullanarak toplumun katılımını ve kültürel sürekliliği teşvik etmektedir.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ndara"/>
                <a:ea typeface="Candara"/>
                <a:cs typeface="Candara"/>
                <a:sym typeface="Candara"/>
              </a:rPr>
              <a:t>Litvanya</a:t>
            </a:r>
            <a:r>
              <a:rPr lang="en-US" sz="1600" b="0" i="0" u="none" strike="noStrike" cap="none">
                <a:solidFill>
                  <a:schemeClr val="dk1"/>
                </a:solidFill>
                <a:latin typeface="Candara"/>
                <a:ea typeface="Candara"/>
                <a:cs typeface="Candara"/>
                <a:sym typeface="Candara"/>
              </a:rPr>
              <a:t>: </a:t>
            </a:r>
            <a:r>
              <a:rPr lang="en-US" sz="1600" b="1" i="0" u="none" strike="noStrike" cap="none">
                <a:solidFill>
                  <a:schemeClr val="dk1"/>
                </a:solidFill>
                <a:latin typeface="Candara"/>
                <a:ea typeface="Candara"/>
                <a:cs typeface="Candara"/>
                <a:sym typeface="Candara"/>
              </a:rPr>
              <a:t>Curonian Spit Topluluk Projesi</a:t>
            </a:r>
            <a:r>
              <a:rPr lang="en-US" sz="1600" b="0" i="0" u="none" strike="noStrike" cap="none">
                <a:solidFill>
                  <a:schemeClr val="dk1"/>
                </a:solidFill>
                <a:latin typeface="Candara"/>
                <a:ea typeface="Candara"/>
                <a:cs typeface="Candara"/>
                <a:sym typeface="Candara"/>
              </a:rPr>
              <a:t>, Curonian Spit'teki yerel ortaklıklar, bölgeye bağlı balıkçılık gelenekleri ve efsaneleri hakkında hikaye anlatımını içermektedir. Balıkçı Festivali gibi etkinlikler, hem doğal hem de kültürel mirasın korunmasına aktif katılım sağlamaktadır.</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ndara"/>
                <a:ea typeface="Candara"/>
                <a:cs typeface="Candara"/>
                <a:sym typeface="Candara"/>
              </a:rPr>
              <a:t>Türkiye</a:t>
            </a:r>
            <a:r>
              <a:rPr lang="en-US" sz="1600" b="0" i="0" u="none" strike="noStrike" cap="none">
                <a:solidFill>
                  <a:schemeClr val="dk1"/>
                </a:solidFill>
                <a:latin typeface="Candara"/>
                <a:ea typeface="Candara"/>
                <a:cs typeface="Candara"/>
                <a:sym typeface="Candara"/>
              </a:rPr>
              <a:t>: </a:t>
            </a:r>
            <a:r>
              <a:rPr lang="en-US" sz="1600" b="1" i="0" u="none" strike="noStrike" cap="none">
                <a:solidFill>
                  <a:schemeClr val="dk1"/>
                </a:solidFill>
                <a:latin typeface="Candara"/>
                <a:ea typeface="Candara"/>
                <a:cs typeface="Candara"/>
                <a:sym typeface="Candara"/>
              </a:rPr>
              <a:t>Konya'dak</a:t>
            </a:r>
            <a:r>
              <a:rPr lang="en-US" sz="1600" b="1">
                <a:solidFill>
                  <a:schemeClr val="dk1"/>
                </a:solidFill>
                <a:latin typeface="Candara"/>
                <a:ea typeface="Candara"/>
                <a:cs typeface="Candara"/>
                <a:sym typeface="Candara"/>
              </a:rPr>
              <a:t>i</a:t>
            </a:r>
            <a:r>
              <a:rPr lang="en-US" sz="1600" b="1" i="0" u="none" strike="noStrike" cap="none">
                <a:solidFill>
                  <a:schemeClr val="dk1"/>
                </a:solidFill>
                <a:latin typeface="Candara"/>
                <a:ea typeface="Candara"/>
                <a:cs typeface="Candara"/>
                <a:sym typeface="Candara"/>
              </a:rPr>
              <a:t> Semazen Festivali</a:t>
            </a:r>
            <a:r>
              <a:rPr lang="en-US" sz="1600" b="0" i="0" u="none" strike="noStrike" cap="none">
                <a:solidFill>
                  <a:schemeClr val="dk1"/>
                </a:solidFill>
                <a:latin typeface="Candara"/>
                <a:ea typeface="Candara"/>
                <a:cs typeface="Candara"/>
                <a:sym typeface="Candara"/>
              </a:rPr>
              <a:t>, toplumu ruhani ve kültürel geleneklere dahil etmek için hikaye anlatımı, müzik ve yerel kültür kuruluşlarıyla ortaklıklar kullanarak Mevlana'nın mirasını kutluyor.</a:t>
            </a:r>
            <a:endParaRPr sz="1600" b="0" i="0" u="none" strike="noStrike" cap="none">
              <a:solidFill>
                <a:srgbClr val="3F3F3F"/>
              </a:solidFill>
              <a:latin typeface="Candara"/>
              <a:ea typeface="Candara"/>
              <a:cs typeface="Candara"/>
              <a:sym typeface="Candara"/>
            </a:endParaRPr>
          </a:p>
        </p:txBody>
      </p:sp>
      <p:sp>
        <p:nvSpPr>
          <p:cNvPr id="136" name="Google Shape;136;p6"/>
          <p:cNvSpPr txBox="1"/>
          <p:nvPr/>
        </p:nvSpPr>
        <p:spPr>
          <a:xfrm>
            <a:off x="360486" y="735918"/>
            <a:ext cx="60980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A99374"/>
                </a:solidFill>
                <a:latin typeface="Candara"/>
                <a:ea typeface="Candara"/>
                <a:cs typeface="Candara"/>
                <a:sym typeface="Candara"/>
              </a:rPr>
              <a:t>2. Toplum Katılımı</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2" name="Google Shape;142;p7"/>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7"/>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7"/>
          <p:cNvSpPr txBox="1"/>
          <p:nvPr/>
        </p:nvSpPr>
        <p:spPr>
          <a:xfrm>
            <a:off x="0" y="89600"/>
            <a:ext cx="11488800" cy="1077300"/>
          </a:xfrm>
          <a:prstGeom prst="rect">
            <a:avLst/>
          </a:prstGeom>
          <a:noFill/>
          <a:ln>
            <a:noFill/>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3200"/>
              <a:buFont typeface="Arial"/>
              <a:buNone/>
            </a:pPr>
            <a:r>
              <a:rPr lang="en-US" sz="3200" b="1">
                <a:solidFill>
                  <a:schemeClr val="lt1"/>
                </a:solidFill>
                <a:latin typeface="Candara"/>
                <a:ea typeface="Candara"/>
                <a:cs typeface="Candara"/>
                <a:sym typeface="Candara"/>
              </a:rPr>
              <a:t>Miras yoluyla toplulukların katılımına ilişkin iyi uygulamalar</a:t>
            </a:r>
            <a:endParaRPr sz="3200">
              <a:solidFill>
                <a:schemeClr val="dk1"/>
              </a:solidFill>
              <a:latin typeface="Times New Roman"/>
              <a:ea typeface="Times New Roman"/>
              <a:cs typeface="Times New Roman"/>
              <a:sym typeface="Times New Roman"/>
            </a:endParaRPr>
          </a:p>
          <a:p>
            <a:pPr marL="457200" marR="0" lvl="1" indent="0" algn="l" rtl="0">
              <a:lnSpc>
                <a:spcPct val="100000"/>
              </a:lnSpc>
              <a:spcBef>
                <a:spcPts val="0"/>
              </a:spcBef>
              <a:spcAft>
                <a:spcPts val="0"/>
              </a:spcAft>
              <a:buClr>
                <a:srgbClr val="000000"/>
              </a:buClr>
              <a:buSzPts val="3200"/>
              <a:buFont typeface="Arial"/>
              <a:buNone/>
            </a:pPr>
            <a:endParaRPr sz="3200" b="1">
              <a:solidFill>
                <a:srgbClr val="FFFFFF"/>
              </a:solidFill>
              <a:latin typeface="Candara"/>
              <a:ea typeface="Candara"/>
              <a:cs typeface="Candara"/>
              <a:sym typeface="Candara"/>
            </a:endParaRPr>
          </a:p>
        </p:txBody>
      </p:sp>
      <p:sp>
        <p:nvSpPr>
          <p:cNvPr id="145" name="Google Shape;145;p7"/>
          <p:cNvSpPr txBox="1"/>
          <p:nvPr/>
        </p:nvSpPr>
        <p:spPr>
          <a:xfrm>
            <a:off x="484051" y="1742775"/>
            <a:ext cx="7745400" cy="43059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1200"/>
              </a:spcBef>
              <a:spcAft>
                <a:spcPts val="0"/>
              </a:spcAft>
              <a:buClr>
                <a:schemeClr val="dk1"/>
              </a:buClr>
              <a:buSzPts val="1100"/>
              <a:buFont typeface="Arial"/>
              <a:buNone/>
            </a:pPr>
            <a:r>
              <a:rPr lang="en-US" sz="1700">
                <a:solidFill>
                  <a:schemeClr val="dk1"/>
                </a:solidFill>
                <a:latin typeface="Candara"/>
                <a:ea typeface="Candara"/>
                <a:cs typeface="Candara"/>
                <a:sym typeface="Candara"/>
              </a:rPr>
              <a:t>Valensiya'daki Las Fallas Festivali, devasa hiciv heykellerinin (fallas) yapıldığı, sergilendiği ve törenle yakıldığı canlı bir kutlamadır. UNESCO tarafından tanınan bu festival, Valensiya geleneklerine derin bir şekilde kök salmış ve fallas'ları yaratan zanaatkarlar ile sokak geçit törenlerine ve etkinliklere katılan sakinler dahil olmak üzere tüm toplumu bir araya getirir. Festival, yaratıcılık, hikaye anlatıcılığı ve toplumsal gururu harmanlayarak katılımcılar arasında bir kimlik ve aidiyet duygusu oluşturur. Zanaatkarlar, okullar ve kültür kuruluşlarıyla kurulan yerel ortaklıklar, nesiller arası bilgi aktarımını ve toplumun katılımını sağlar. Las Fallas, mirasın farklı grupları nasıl birleştirebileceğini, kültürel sürekliliği nasıl teşvik edebileceğini ve geleneklerin korunmasında toplumun katılımını nasıl sürdürebileceğini gösteren güçlü bir örnektir.</a:t>
            </a:r>
            <a:endParaRPr sz="1700">
              <a:solidFill>
                <a:schemeClr val="dk1"/>
              </a:solidFill>
              <a:latin typeface="Candara"/>
              <a:ea typeface="Candara"/>
              <a:cs typeface="Candara"/>
              <a:sym typeface="Candara"/>
            </a:endParaRPr>
          </a:p>
          <a:p>
            <a:pPr marL="0" marR="0" lvl="0" indent="0" algn="l" rtl="0">
              <a:lnSpc>
                <a:spcPct val="115000"/>
              </a:lnSpc>
              <a:spcBef>
                <a:spcPts val="1200"/>
              </a:spcBef>
              <a:spcAft>
                <a:spcPts val="0"/>
              </a:spcAft>
              <a:buClr>
                <a:schemeClr val="dk1"/>
              </a:buClr>
              <a:buSzPts val="1100"/>
              <a:buFont typeface="Arial"/>
              <a:buNone/>
            </a:pPr>
            <a:endParaRPr sz="1800">
              <a:solidFill>
                <a:schemeClr val="dk1"/>
              </a:solidFill>
              <a:latin typeface="Candara"/>
              <a:ea typeface="Candara"/>
              <a:cs typeface="Candara"/>
              <a:sym typeface="Candara"/>
            </a:endParaRPr>
          </a:p>
          <a:p>
            <a:pPr marL="0" marR="0" lvl="0" indent="0" algn="just" rtl="0">
              <a:lnSpc>
                <a:spcPct val="100000"/>
              </a:lnSpc>
              <a:spcBef>
                <a:spcPts val="120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146" name="Google Shape;146;p7"/>
          <p:cNvSpPr txBox="1"/>
          <p:nvPr/>
        </p:nvSpPr>
        <p:spPr>
          <a:xfrm>
            <a:off x="484053" y="1052961"/>
            <a:ext cx="60980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A99374"/>
                </a:solidFill>
                <a:latin typeface="Candara"/>
                <a:ea typeface="Candara"/>
                <a:cs typeface="Candara"/>
                <a:sym typeface="Candara"/>
              </a:rPr>
              <a:t>Valensiya'da Las Fallas Festivali</a:t>
            </a:r>
            <a:endParaRPr sz="2000" b="1" i="0" u="none" strike="noStrike" cap="none">
              <a:solidFill>
                <a:srgbClr val="A99374"/>
              </a:solidFill>
              <a:latin typeface="Candara"/>
              <a:ea typeface="Candara"/>
              <a:cs typeface="Candara"/>
              <a:sym typeface="Candara"/>
            </a:endParaRPr>
          </a:p>
        </p:txBody>
      </p:sp>
      <p:pic>
        <p:nvPicPr>
          <p:cNvPr id="147" name="Google Shape;147;p7"/>
          <p:cNvPicPr preferRelativeResize="0"/>
          <p:nvPr/>
        </p:nvPicPr>
        <p:blipFill rotWithShape="1">
          <a:blip r:embed="rId4">
            <a:alphaModFix/>
          </a:blip>
          <a:srcRect/>
          <a:stretch/>
        </p:blipFill>
        <p:spPr>
          <a:xfrm>
            <a:off x="8381851" y="961292"/>
            <a:ext cx="3657749" cy="4876998"/>
          </a:xfrm>
          <a:prstGeom prst="rect">
            <a:avLst/>
          </a:prstGeom>
          <a:noFill/>
          <a:ln>
            <a:noFill/>
          </a:ln>
        </p:spPr>
      </p:pic>
      <p:sp>
        <p:nvSpPr>
          <p:cNvPr id="148" name="Google Shape;148;p7"/>
          <p:cNvSpPr txBox="1"/>
          <p:nvPr/>
        </p:nvSpPr>
        <p:spPr>
          <a:xfrm>
            <a:off x="8381850" y="5990700"/>
            <a:ext cx="30000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Web sitesi: </a:t>
            </a:r>
            <a:r>
              <a:rPr lang="en-US" sz="1100" b="0" i="0" u="sng" strike="noStrike" cap="none">
                <a:solidFill>
                  <a:schemeClr val="hlink"/>
                </a:solidFill>
                <a:latin typeface="Arial"/>
                <a:ea typeface="Arial"/>
                <a:cs typeface="Arial"/>
                <a:sym typeface="Arial"/>
                <a:hlinkClick r:id="rId5"/>
              </a:rPr>
              <a:t>https://www.fallas.com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4" name="Google Shape;154;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8"/>
          <p:cNvSpPr/>
          <p:nvPr/>
        </p:nvSpPr>
        <p:spPr>
          <a:xfrm>
            <a:off x="0" y="1"/>
            <a:ext cx="10911000" cy="8088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8"/>
          <p:cNvSpPr txBox="1"/>
          <p:nvPr/>
        </p:nvSpPr>
        <p:spPr>
          <a:xfrm>
            <a:off x="-404025" y="98800"/>
            <a:ext cx="11463300" cy="5850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Candara"/>
                <a:ea typeface="Candara"/>
                <a:cs typeface="Candara"/>
                <a:sym typeface="Candara"/>
              </a:rPr>
              <a:t>Miras yoluyla toplulukların katılımına ilişkin</a:t>
            </a:r>
            <a:r>
              <a:rPr lang="en-US" sz="3200" b="1">
                <a:solidFill>
                  <a:srgbClr val="FFFFFF"/>
                </a:solidFill>
                <a:latin typeface="Candara"/>
                <a:ea typeface="Candara"/>
                <a:cs typeface="Candara"/>
                <a:sym typeface="Candara"/>
              </a:rPr>
              <a:t> iyi </a:t>
            </a:r>
            <a:r>
              <a:rPr lang="en-US" sz="3200" b="1" i="0" u="none" strike="noStrike" cap="none">
                <a:solidFill>
                  <a:srgbClr val="FFFFFF"/>
                </a:solidFill>
                <a:latin typeface="Candara"/>
                <a:ea typeface="Candara"/>
                <a:cs typeface="Candara"/>
                <a:sym typeface="Candara"/>
              </a:rPr>
              <a:t>uygulamalar</a:t>
            </a:r>
            <a:endParaRPr sz="3200" b="0" i="0" u="none" strike="noStrike" cap="none">
              <a:solidFill>
                <a:schemeClr val="dk1"/>
              </a:solidFill>
              <a:latin typeface="Times New Roman"/>
              <a:ea typeface="Times New Roman"/>
              <a:cs typeface="Times New Roman"/>
              <a:sym typeface="Times New Roman"/>
            </a:endParaRPr>
          </a:p>
        </p:txBody>
      </p:sp>
      <p:sp>
        <p:nvSpPr>
          <p:cNvPr id="157" name="Google Shape;157;p8"/>
          <p:cNvSpPr txBox="1"/>
          <p:nvPr/>
        </p:nvSpPr>
        <p:spPr>
          <a:xfrm>
            <a:off x="484050" y="1936725"/>
            <a:ext cx="10575300" cy="4288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Clr>
                <a:schemeClr val="dk1"/>
              </a:buClr>
              <a:buSzPts val="1100"/>
              <a:buFont typeface="Arial"/>
              <a:buNone/>
            </a:pPr>
            <a:r>
              <a:rPr lang="en-US" sz="1700" b="1" i="0" u="none" strike="noStrike" cap="none">
                <a:solidFill>
                  <a:schemeClr val="dk1"/>
                </a:solidFill>
                <a:latin typeface="Candara"/>
                <a:ea typeface="Candara"/>
                <a:cs typeface="Candara"/>
                <a:sym typeface="Candara"/>
              </a:rPr>
              <a:t>Valensiya’daki Las Fallas Festivali, kültürel miras yoluyla toplumsal katılımı farklı ve etkili yollarla teşvik etmektedir:</a:t>
            </a:r>
            <a:endParaRPr sz="1700" b="1" i="0" u="none" strike="noStrike" cap="none">
              <a:solidFill>
                <a:schemeClr val="dk1"/>
              </a:solidFill>
              <a:latin typeface="Candara"/>
              <a:ea typeface="Candara"/>
              <a:cs typeface="Candara"/>
              <a:sym typeface="Candara"/>
            </a:endParaRPr>
          </a:p>
          <a:p>
            <a:pPr marL="457200" marR="0" lvl="0" indent="-336550" algn="l" rtl="0">
              <a:lnSpc>
                <a:spcPct val="115000"/>
              </a:lnSpc>
              <a:spcBef>
                <a:spcPts val="1200"/>
              </a:spcBef>
              <a:spcAft>
                <a:spcPts val="0"/>
              </a:spcAft>
              <a:buClr>
                <a:schemeClr val="dk1"/>
              </a:buClr>
              <a:buSzPts val="1700"/>
              <a:buFont typeface="Arial"/>
              <a:buAutoNum type="arabicPeriod"/>
            </a:pPr>
            <a:r>
              <a:rPr lang="en-US" sz="1700" b="1" i="0" u="none" strike="noStrike" cap="none">
                <a:solidFill>
                  <a:schemeClr val="dk1"/>
                </a:solidFill>
                <a:latin typeface="Candara"/>
                <a:ea typeface="Candara"/>
                <a:cs typeface="Candara"/>
                <a:sym typeface="Candara"/>
              </a:rPr>
              <a:t>Sanatsal İşbirliği:</a:t>
            </a:r>
            <a:r>
              <a:rPr lang="en-US" sz="1700" b="1">
                <a:solidFill>
                  <a:schemeClr val="dk1"/>
                </a:solidFill>
                <a:latin typeface="Candara"/>
                <a:ea typeface="Candara"/>
                <a:cs typeface="Candara"/>
                <a:sym typeface="Candara"/>
              </a:rPr>
              <a:t> </a:t>
            </a:r>
            <a:r>
              <a:rPr lang="en-US" sz="1700" b="0" i="0" u="none" strike="noStrike" cap="none">
                <a:solidFill>
                  <a:schemeClr val="dk1"/>
                </a:solidFill>
                <a:latin typeface="Candara"/>
                <a:ea typeface="Candara"/>
                <a:cs typeface="Candara"/>
                <a:sym typeface="Candara"/>
              </a:rPr>
              <a:t>Marangozlar, heykeltıraşlar ve ressamlar gibi yerel zanaatkârlar, karmaşık </a:t>
            </a:r>
            <a:r>
              <a:rPr lang="en-US" sz="1700" b="0" i="1" u="none" strike="noStrike" cap="none">
                <a:solidFill>
                  <a:schemeClr val="dk1"/>
                </a:solidFill>
                <a:latin typeface="Candara"/>
                <a:ea typeface="Candara"/>
                <a:cs typeface="Candara"/>
                <a:sym typeface="Candara"/>
              </a:rPr>
              <a:t>falla</a:t>
            </a:r>
            <a:r>
              <a:rPr lang="en-US" sz="1700" b="0" i="0" u="none" strike="noStrike" cap="none">
                <a:solidFill>
                  <a:schemeClr val="dk1"/>
                </a:solidFill>
                <a:latin typeface="Candara"/>
                <a:ea typeface="Candara"/>
                <a:cs typeface="Candara"/>
                <a:sym typeface="Candara"/>
              </a:rPr>
              <a:t> figürlerinin yapımında birlikte çalışır. Bu kolektif süreç, </a:t>
            </a:r>
            <a:r>
              <a:rPr lang="en-US" sz="1700" b="1" i="0" u="none" strike="noStrike" cap="none">
                <a:solidFill>
                  <a:schemeClr val="dk1"/>
                </a:solidFill>
                <a:latin typeface="Candara"/>
                <a:ea typeface="Candara"/>
                <a:cs typeface="Candara"/>
                <a:sym typeface="Candara"/>
              </a:rPr>
              <a:t>geleneksel el sanatlarının kuşaktan kuşağa aktarılmasını</a:t>
            </a:r>
            <a:r>
              <a:rPr lang="en-US" sz="1700" b="0" i="0" u="none" strike="noStrike" cap="none">
                <a:solidFill>
                  <a:schemeClr val="dk1"/>
                </a:solidFill>
                <a:latin typeface="Candara"/>
                <a:ea typeface="Candara"/>
                <a:cs typeface="Candara"/>
                <a:sym typeface="Candara"/>
              </a:rPr>
              <a:t> sağlayan çıraklık programlarını da içerir. Aynı zamanda zanaatkârlar ve katılımcılar arasında </a:t>
            </a:r>
            <a:r>
              <a:rPr lang="en-US" sz="1700" b="1" i="0" u="none" strike="noStrike" cap="none">
                <a:solidFill>
                  <a:schemeClr val="dk1"/>
                </a:solidFill>
                <a:latin typeface="Candara"/>
                <a:ea typeface="Candara"/>
                <a:cs typeface="Candara"/>
                <a:sym typeface="Candara"/>
              </a:rPr>
              <a:t>gurur ve aidiyet duygusunu</a:t>
            </a:r>
            <a:r>
              <a:rPr lang="en-US" sz="1700" b="0" i="0" u="none" strike="noStrike" cap="none">
                <a:solidFill>
                  <a:schemeClr val="dk1"/>
                </a:solidFill>
                <a:latin typeface="Candara"/>
                <a:ea typeface="Candara"/>
                <a:cs typeface="Candara"/>
                <a:sym typeface="Candara"/>
              </a:rPr>
              <a:t> pekiştirir.</a:t>
            </a:r>
            <a:endParaRPr sz="1700" b="0" i="0" u="none" strike="noStrike" cap="none">
              <a:solidFill>
                <a:schemeClr val="dk1"/>
              </a:solidFill>
              <a:latin typeface="Candara"/>
              <a:ea typeface="Candara"/>
              <a:cs typeface="Candara"/>
              <a:sym typeface="Candara"/>
            </a:endParaRPr>
          </a:p>
          <a:p>
            <a:pPr marL="457200" marR="0" lvl="0" indent="-336550" algn="l" rtl="0">
              <a:lnSpc>
                <a:spcPct val="115000"/>
              </a:lnSpc>
              <a:spcBef>
                <a:spcPts val="0"/>
              </a:spcBef>
              <a:spcAft>
                <a:spcPts val="0"/>
              </a:spcAft>
              <a:buClr>
                <a:schemeClr val="dk1"/>
              </a:buClr>
              <a:buSzPts val="1700"/>
              <a:buFont typeface="Arial"/>
              <a:buAutoNum type="arabicPeriod"/>
            </a:pPr>
            <a:r>
              <a:rPr lang="en-US" sz="1700" b="1" i="0" u="none" strike="noStrike" cap="none">
                <a:solidFill>
                  <a:schemeClr val="dk1"/>
                </a:solidFill>
                <a:latin typeface="Candara"/>
                <a:ea typeface="Candara"/>
                <a:cs typeface="Candara"/>
                <a:sym typeface="Candara"/>
              </a:rPr>
              <a:t>Kuşaklararası Katılım:</a:t>
            </a:r>
            <a:r>
              <a:rPr lang="en-US" sz="1700" b="1">
                <a:solidFill>
                  <a:schemeClr val="dk1"/>
                </a:solidFill>
                <a:latin typeface="Candara"/>
                <a:ea typeface="Candara"/>
                <a:cs typeface="Candara"/>
                <a:sym typeface="Candara"/>
              </a:rPr>
              <a:t> </a:t>
            </a:r>
            <a:r>
              <a:rPr lang="en-US" sz="1700" b="0" i="0" u="none" strike="noStrike" cap="none">
                <a:solidFill>
                  <a:schemeClr val="dk1"/>
                </a:solidFill>
                <a:latin typeface="Candara"/>
                <a:ea typeface="Candara"/>
                <a:cs typeface="Candara"/>
                <a:sym typeface="Candara"/>
              </a:rPr>
              <a:t>Aileler ve okullar </a:t>
            </a:r>
            <a:r>
              <a:rPr lang="en-US" sz="1700" b="1" i="0" u="none" strike="noStrike" cap="none">
                <a:solidFill>
                  <a:schemeClr val="dk1"/>
                </a:solidFill>
                <a:latin typeface="Candara"/>
                <a:ea typeface="Candara"/>
                <a:cs typeface="Candara"/>
                <a:sym typeface="Candara"/>
              </a:rPr>
              <a:t>çocukları gençlik kategorilerine özel küçük fallaların tasarımına dahil ederek</a:t>
            </a:r>
            <a:r>
              <a:rPr lang="en-US" sz="1700" b="0" i="0" u="none" strike="noStrike" cap="none">
                <a:solidFill>
                  <a:schemeClr val="dk1"/>
                </a:solidFill>
                <a:latin typeface="Candara"/>
                <a:ea typeface="Candara"/>
                <a:cs typeface="Candara"/>
                <a:sym typeface="Candara"/>
              </a:rPr>
              <a:t> onları festivalin aktif bir parçası hâline getirir. Bu uygulama, </a:t>
            </a:r>
            <a:r>
              <a:rPr lang="en-US" sz="1700" b="1" i="0" u="none" strike="noStrike" cap="none">
                <a:solidFill>
                  <a:schemeClr val="dk1"/>
                </a:solidFill>
                <a:latin typeface="Candara"/>
                <a:ea typeface="Candara"/>
                <a:cs typeface="Candara"/>
                <a:sym typeface="Candara"/>
              </a:rPr>
              <a:t>kültürel sürekliliği destekler</a:t>
            </a:r>
            <a:r>
              <a:rPr lang="en-US" sz="1700" b="0" i="0" u="none" strike="noStrike" cap="none">
                <a:solidFill>
                  <a:schemeClr val="dk1"/>
                </a:solidFill>
                <a:latin typeface="Candara"/>
                <a:ea typeface="Candara"/>
                <a:cs typeface="Candara"/>
                <a:sym typeface="Candara"/>
              </a:rPr>
              <a:t> ve genç nesillerin kendi miraslarına bağlılık hissetmelerini sağlar.</a:t>
            </a:r>
            <a:endParaRPr sz="1700" b="0" i="0" u="none" strike="noStrike" cap="none">
              <a:solidFill>
                <a:schemeClr val="dk1"/>
              </a:solidFill>
              <a:latin typeface="Candara"/>
              <a:ea typeface="Candara"/>
              <a:cs typeface="Candara"/>
              <a:sym typeface="Candara"/>
            </a:endParaRPr>
          </a:p>
          <a:p>
            <a:pPr marL="457200" marR="0" lvl="0" indent="-336550" algn="l" rtl="0">
              <a:lnSpc>
                <a:spcPct val="115000"/>
              </a:lnSpc>
              <a:spcBef>
                <a:spcPts val="0"/>
              </a:spcBef>
              <a:spcAft>
                <a:spcPts val="0"/>
              </a:spcAft>
              <a:buClr>
                <a:schemeClr val="dk1"/>
              </a:buClr>
              <a:buSzPts val="1700"/>
              <a:buFont typeface="Arial"/>
              <a:buAutoNum type="arabicPeriod"/>
            </a:pPr>
            <a:r>
              <a:rPr lang="en-US" sz="1700" b="1" i="0" u="none" strike="noStrike" cap="none">
                <a:solidFill>
                  <a:schemeClr val="dk1"/>
                </a:solidFill>
                <a:latin typeface="Candara"/>
                <a:ea typeface="Candara"/>
                <a:cs typeface="Candara"/>
                <a:sym typeface="Candara"/>
              </a:rPr>
              <a:t>Topluluk Kimliği:</a:t>
            </a:r>
            <a:r>
              <a:rPr lang="en-US" sz="1700" b="1">
                <a:solidFill>
                  <a:schemeClr val="dk1"/>
                </a:solidFill>
                <a:latin typeface="Candara"/>
                <a:ea typeface="Candara"/>
                <a:cs typeface="Candara"/>
                <a:sym typeface="Candara"/>
              </a:rPr>
              <a:t> </a:t>
            </a:r>
            <a:r>
              <a:rPr lang="en-US" sz="1700" b="0" i="0" u="none" strike="noStrike" cap="none">
                <a:solidFill>
                  <a:schemeClr val="dk1"/>
                </a:solidFill>
                <a:latin typeface="Candara"/>
                <a:ea typeface="Candara"/>
                <a:cs typeface="Candara"/>
                <a:sym typeface="Candara"/>
              </a:rPr>
              <a:t>Her mahalle (</a:t>
            </a:r>
            <a:r>
              <a:rPr lang="en-US" sz="1700" b="0" i="1" u="none" strike="noStrike" cap="none">
                <a:solidFill>
                  <a:schemeClr val="dk1"/>
                </a:solidFill>
                <a:latin typeface="Candara"/>
                <a:ea typeface="Candara"/>
                <a:cs typeface="Candara"/>
                <a:sym typeface="Candara"/>
              </a:rPr>
              <a:t>barrio</a:t>
            </a:r>
            <a:r>
              <a:rPr lang="en-US" sz="1700" b="0" i="0" u="none" strike="noStrike" cap="none">
                <a:solidFill>
                  <a:schemeClr val="dk1"/>
                </a:solidFill>
                <a:latin typeface="Candara"/>
                <a:ea typeface="Candara"/>
                <a:cs typeface="Candara"/>
                <a:sym typeface="Candara"/>
              </a:rPr>
              <a:t>), kendi </a:t>
            </a:r>
            <a:r>
              <a:rPr lang="en-US" sz="1700" b="0" i="1" u="none" strike="noStrike" cap="none">
                <a:solidFill>
                  <a:schemeClr val="dk1"/>
                </a:solidFill>
                <a:latin typeface="Candara"/>
                <a:ea typeface="Candara"/>
                <a:cs typeface="Candara"/>
                <a:sym typeface="Candara"/>
              </a:rPr>
              <a:t>falla</a:t>
            </a:r>
            <a:r>
              <a:rPr lang="en-US" sz="1700" b="0" i="0" u="none" strike="noStrike" cap="none">
                <a:solidFill>
                  <a:schemeClr val="dk1"/>
                </a:solidFill>
                <a:latin typeface="Candara"/>
                <a:ea typeface="Candara"/>
                <a:cs typeface="Candara"/>
                <a:sym typeface="Candara"/>
              </a:rPr>
              <a:t> figürünü finanse edip organize ederek </a:t>
            </a:r>
            <a:r>
              <a:rPr lang="en-US" sz="1700" b="1" i="0" u="none" strike="noStrike" cap="none">
                <a:solidFill>
                  <a:schemeClr val="dk1"/>
                </a:solidFill>
                <a:latin typeface="Candara"/>
                <a:ea typeface="Candara"/>
                <a:cs typeface="Candara"/>
                <a:sym typeface="Candara"/>
              </a:rPr>
              <a:t>yerel kimliğini</a:t>
            </a:r>
            <a:r>
              <a:rPr lang="en-US" sz="1700" b="0" i="0" u="none" strike="noStrike" cap="none">
                <a:solidFill>
                  <a:schemeClr val="dk1"/>
                </a:solidFill>
                <a:latin typeface="Candara"/>
                <a:ea typeface="Candara"/>
                <a:cs typeface="Candara"/>
                <a:sym typeface="Candara"/>
              </a:rPr>
              <a:t> ifade eder. Bu süreç, mahalle sakinlerini bir araya getirir; birlikte planlama, hazırlık ve kutlama yoluyla </a:t>
            </a:r>
            <a:r>
              <a:rPr lang="en-US" sz="1700" b="1" i="0" u="none" strike="noStrike" cap="none">
                <a:solidFill>
                  <a:schemeClr val="dk1"/>
                </a:solidFill>
                <a:latin typeface="Candara"/>
                <a:ea typeface="Candara"/>
                <a:cs typeface="Candara"/>
                <a:sym typeface="Candara"/>
              </a:rPr>
              <a:t>dayanışma ve toplumsal gurur</a:t>
            </a:r>
            <a:r>
              <a:rPr lang="en-US" sz="1700" b="1">
                <a:solidFill>
                  <a:schemeClr val="dk1"/>
                </a:solidFill>
                <a:latin typeface="Candara"/>
                <a:ea typeface="Candara"/>
                <a:cs typeface="Candara"/>
                <a:sym typeface="Candara"/>
              </a:rPr>
              <a:t>u</a:t>
            </a:r>
            <a:r>
              <a:rPr lang="en-US" sz="1700" b="0" i="0" u="none" strike="noStrike" cap="none">
                <a:solidFill>
                  <a:schemeClr val="dk1"/>
                </a:solidFill>
                <a:latin typeface="Candara"/>
                <a:ea typeface="Candara"/>
                <a:cs typeface="Candara"/>
                <a:sym typeface="Candara"/>
              </a:rPr>
              <a:t> güçlendirir. Aynı zamanda mahalleler arasında </a:t>
            </a:r>
            <a:r>
              <a:rPr lang="en-US" sz="1700" b="1" i="0" u="none" strike="noStrike" cap="none">
                <a:solidFill>
                  <a:schemeClr val="dk1"/>
                </a:solidFill>
                <a:latin typeface="Candara"/>
                <a:ea typeface="Candara"/>
                <a:cs typeface="Candara"/>
                <a:sym typeface="Candara"/>
              </a:rPr>
              <a:t>dostane bir rekabet</a:t>
            </a:r>
            <a:r>
              <a:rPr lang="en-US" sz="1700" b="0" i="0" u="none" strike="noStrike" cap="none">
                <a:solidFill>
                  <a:schemeClr val="dk1"/>
                </a:solidFill>
                <a:latin typeface="Candara"/>
                <a:ea typeface="Candara"/>
                <a:cs typeface="Candara"/>
                <a:sym typeface="Candara"/>
              </a:rPr>
              <a:t> ortamı yaratır.</a:t>
            </a:r>
            <a:endParaRPr sz="1700" b="0" i="0" u="none" strike="noStrike" cap="none">
              <a:solidFill>
                <a:schemeClr val="dk1"/>
              </a:solidFill>
              <a:latin typeface="Candara"/>
              <a:ea typeface="Candara"/>
              <a:cs typeface="Candara"/>
              <a:sym typeface="Candara"/>
            </a:endParaRPr>
          </a:p>
          <a:p>
            <a:pPr marL="0" marR="0" lvl="0" indent="0" algn="just" rtl="0">
              <a:lnSpc>
                <a:spcPct val="100000"/>
              </a:lnSpc>
              <a:spcBef>
                <a:spcPts val="120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158" name="Google Shape;158;p8"/>
          <p:cNvSpPr txBox="1"/>
          <p:nvPr/>
        </p:nvSpPr>
        <p:spPr>
          <a:xfrm>
            <a:off x="484053" y="1052961"/>
            <a:ext cx="1113529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A99374"/>
                </a:solidFill>
                <a:latin typeface="Candara"/>
                <a:ea typeface="Candara"/>
                <a:cs typeface="Candara"/>
                <a:sym typeface="Candara"/>
              </a:rPr>
              <a:t>Valensiya'daki Las Fallas Festivali miras yoluyla toplum katılımını nasıl geliştiriyor?</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4" name="Google Shape;164;p9"/>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9"/>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9"/>
          <p:cNvSpPr txBox="1"/>
          <p:nvPr/>
        </p:nvSpPr>
        <p:spPr>
          <a:xfrm>
            <a:off x="0" y="89600"/>
            <a:ext cx="11619300" cy="1077300"/>
          </a:xfrm>
          <a:prstGeom prst="rect">
            <a:avLst/>
          </a:prstGeom>
          <a:noFill/>
          <a:ln>
            <a:noFill/>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3200"/>
              <a:buFont typeface="Arial"/>
              <a:buNone/>
            </a:pPr>
            <a:r>
              <a:rPr lang="en-US" sz="3200" b="1">
                <a:solidFill>
                  <a:schemeClr val="lt1"/>
                </a:solidFill>
                <a:latin typeface="Candara"/>
                <a:ea typeface="Candara"/>
                <a:cs typeface="Candara"/>
                <a:sym typeface="Candara"/>
              </a:rPr>
              <a:t>Miras yoluyla toplulukların katılımına ilişkin iyi uygulamalar</a:t>
            </a:r>
            <a:endParaRPr sz="3200">
              <a:solidFill>
                <a:schemeClr val="dk1"/>
              </a:solidFill>
              <a:latin typeface="Times New Roman"/>
              <a:ea typeface="Times New Roman"/>
              <a:cs typeface="Times New Roman"/>
              <a:sym typeface="Times New Roman"/>
            </a:endParaRPr>
          </a:p>
          <a:p>
            <a:pPr marL="457200" marR="0" lvl="1" indent="0" algn="l" rtl="0">
              <a:lnSpc>
                <a:spcPct val="100000"/>
              </a:lnSpc>
              <a:spcBef>
                <a:spcPts val="0"/>
              </a:spcBef>
              <a:spcAft>
                <a:spcPts val="0"/>
              </a:spcAft>
              <a:buClr>
                <a:srgbClr val="000000"/>
              </a:buClr>
              <a:buSzPts val="3200"/>
              <a:buFont typeface="Arial"/>
              <a:buNone/>
            </a:pPr>
            <a:endParaRPr sz="3200" b="1">
              <a:solidFill>
                <a:srgbClr val="FFFFFF"/>
              </a:solidFill>
              <a:latin typeface="Candara"/>
              <a:ea typeface="Candara"/>
              <a:cs typeface="Candara"/>
              <a:sym typeface="Candara"/>
            </a:endParaRPr>
          </a:p>
        </p:txBody>
      </p:sp>
      <p:sp>
        <p:nvSpPr>
          <p:cNvPr id="167" name="Google Shape;167;p9"/>
          <p:cNvSpPr txBox="1"/>
          <p:nvPr/>
        </p:nvSpPr>
        <p:spPr>
          <a:xfrm>
            <a:off x="484054" y="1918252"/>
            <a:ext cx="11135400" cy="46627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ndara"/>
                <a:ea typeface="Candara"/>
                <a:cs typeface="Candara"/>
                <a:sym typeface="Candara"/>
              </a:rPr>
              <a:t>4. </a:t>
            </a:r>
            <a:r>
              <a:rPr lang="en-US" sz="1800" b="1" i="0" u="none" strike="noStrike" cap="none" dirty="0" err="1">
                <a:solidFill>
                  <a:schemeClr val="dk1"/>
                </a:solidFill>
                <a:latin typeface="Candara"/>
                <a:ea typeface="Candara"/>
                <a:cs typeface="Candara"/>
                <a:sym typeface="Candara"/>
              </a:rPr>
              <a:t>Hikâye</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Anlatımı</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ve</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Hiciv</a:t>
            </a:r>
            <a:r>
              <a:rPr lang="en-US" sz="1800" b="1" i="0" u="none" strike="noStrike" cap="none" dirty="0" smtClean="0">
                <a:solidFill>
                  <a:schemeClr val="dk1"/>
                </a:solidFill>
                <a:latin typeface="Candara"/>
                <a:ea typeface="Candara"/>
                <a:cs typeface="Candara"/>
                <a:sym typeface="Candara"/>
              </a:rPr>
              <a:t>:</a:t>
            </a:r>
            <a:endParaRPr lang="el-GR" sz="1800" b="1" i="0" u="none" strike="noStrike" cap="none" dirty="0" smtClean="0">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dirty="0" smtClean="0">
                <a:solidFill>
                  <a:schemeClr val="dk1"/>
                </a:solidFill>
                <a:latin typeface="Candara"/>
                <a:ea typeface="Candara"/>
                <a:cs typeface="Candara"/>
                <a:sym typeface="Candara"/>
              </a:rPr>
              <a:t>Festival</a:t>
            </a:r>
            <a:r>
              <a:rPr lang="en-US" sz="1800" b="0" i="0" u="none" strike="noStrike" cap="none" dirty="0">
                <a:solidFill>
                  <a:schemeClr val="dk1"/>
                </a:solidFill>
                <a:latin typeface="Candara"/>
                <a:ea typeface="Candara"/>
                <a:cs typeface="Candara"/>
                <a:sym typeface="Candara"/>
              </a:rPr>
              <a:t>, </a:t>
            </a:r>
            <a:r>
              <a:rPr lang="en-US" sz="1800" b="0" i="1" u="none" strike="noStrike" cap="none" dirty="0" err="1">
                <a:solidFill>
                  <a:schemeClr val="dk1"/>
                </a:solidFill>
                <a:latin typeface="Candara"/>
                <a:ea typeface="Candara"/>
                <a:cs typeface="Candara"/>
                <a:sym typeface="Candara"/>
              </a:rPr>
              <a:t>fallas</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figürlerinde</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kullanılan</a:t>
            </a:r>
            <a:r>
              <a:rPr lang="en-US" sz="1800" b="0"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hiciv</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temaları</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aracılığıyla</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sosyal</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ve</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siyasi</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meselelere</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dair</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eleştirel</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bir</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bakış</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sunar</a:t>
            </a:r>
            <a:r>
              <a:rPr lang="en-US" sz="1800" b="0" i="0" u="none" strike="noStrike" cap="none" dirty="0">
                <a:solidFill>
                  <a:schemeClr val="dk1"/>
                </a:solidFill>
                <a:latin typeface="Candara"/>
                <a:ea typeface="Candara"/>
                <a:cs typeface="Candara"/>
                <a:sym typeface="Candara"/>
              </a:rPr>
              <a:t>. Bu </a:t>
            </a:r>
            <a:r>
              <a:rPr lang="en-US" sz="1800" b="0" i="0" u="none" strike="noStrike" cap="none" dirty="0" err="1">
                <a:solidFill>
                  <a:schemeClr val="dk1"/>
                </a:solidFill>
                <a:latin typeface="Candara"/>
                <a:ea typeface="Candara"/>
                <a:cs typeface="Candara"/>
                <a:sym typeface="Candara"/>
              </a:rPr>
              <a:t>yönüyle</a:t>
            </a:r>
            <a:r>
              <a:rPr lang="en-US" sz="1800" b="0"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hikâye</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anlatımı</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toplumu</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ortak</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düşünmeye</a:t>
            </a:r>
            <a:r>
              <a:rPr lang="en-US" sz="1800" b="0"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diyalog</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kurmaya</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ve</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mizah</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yoluyla</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etkileşime</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girmeye</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teşvik</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eder</a:t>
            </a:r>
            <a:r>
              <a:rPr lang="en-US" sz="1800" b="0" i="0" u="none" strike="noStrike" cap="none" dirty="0">
                <a:solidFill>
                  <a:schemeClr val="dk1"/>
                </a:solidFill>
                <a:latin typeface="Candara"/>
                <a:ea typeface="Candara"/>
                <a:cs typeface="Candara"/>
                <a:sym typeface="Candara"/>
              </a:rPr>
              <a:t>.</a:t>
            </a:r>
            <a:endParaRPr sz="1800" b="0" i="0" u="none" strike="noStrike" cap="none" dirty="0">
              <a:solidFill>
                <a:schemeClr val="dk1"/>
              </a:solidFill>
              <a:latin typeface="Candara"/>
              <a:ea typeface="Candara"/>
              <a:cs typeface="Candara"/>
              <a:sym typeface="Candara"/>
            </a:endParaRPr>
          </a:p>
          <a:p>
            <a:pPr marL="0" marR="0" lvl="0" indent="0" algn="l" rtl="0">
              <a:lnSpc>
                <a:spcPct val="115000"/>
              </a:lnSpc>
              <a:spcBef>
                <a:spcPts val="0"/>
              </a:spcBef>
              <a:spcAft>
                <a:spcPts val="0"/>
              </a:spcAft>
              <a:buClr>
                <a:schemeClr val="dk1"/>
              </a:buClr>
              <a:buSzPts val="1100"/>
              <a:buFont typeface="Arial"/>
              <a:buNone/>
            </a:pPr>
            <a:endParaRPr sz="1800" b="1" i="0" u="none" strike="noStrike" cap="none" dirty="0">
              <a:solidFill>
                <a:schemeClr val="dk1"/>
              </a:solidFill>
              <a:latin typeface="Candara"/>
              <a:ea typeface="Candara"/>
              <a:cs typeface="Candara"/>
              <a:sym typeface="Candara"/>
            </a:endParaRPr>
          </a:p>
          <a:p>
            <a:pPr marL="0" marR="0" lvl="0" indent="0" algn="l" rtl="0">
              <a:lnSpc>
                <a:spcPct val="115000"/>
              </a:lnSpc>
              <a:spcBef>
                <a:spcPts val="0"/>
              </a:spcBef>
              <a:spcAft>
                <a:spcPts val="0"/>
              </a:spcAft>
              <a:buClr>
                <a:schemeClr val="dk1"/>
              </a:buClr>
              <a:buSzPts val="1100"/>
              <a:buFont typeface="Arial"/>
              <a:buNone/>
            </a:pPr>
            <a:r>
              <a:rPr lang="en-US" sz="1800" b="1" i="0" u="none" strike="noStrike" cap="none" dirty="0">
                <a:solidFill>
                  <a:schemeClr val="dk1"/>
                </a:solidFill>
                <a:latin typeface="Candara"/>
                <a:ea typeface="Candara"/>
                <a:cs typeface="Candara"/>
                <a:sym typeface="Candara"/>
              </a:rPr>
              <a:t>5. </a:t>
            </a:r>
            <a:r>
              <a:rPr lang="en-US" sz="1800" b="1" i="0" u="none" strike="noStrike" cap="none" dirty="0" err="1">
                <a:solidFill>
                  <a:schemeClr val="dk1"/>
                </a:solidFill>
                <a:latin typeface="Candara"/>
                <a:ea typeface="Candara"/>
                <a:cs typeface="Candara"/>
                <a:sym typeface="Candara"/>
              </a:rPr>
              <a:t>Halka</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Açık</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Etkinlikler</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ve</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Ritüeller</a:t>
            </a:r>
            <a:r>
              <a:rPr lang="en-US" sz="1800" b="1" i="0" u="none" strike="noStrike" cap="none" dirty="0">
                <a:solidFill>
                  <a:schemeClr val="dk1"/>
                </a:solidFill>
                <a:latin typeface="Candara"/>
                <a:ea typeface="Candara"/>
                <a:cs typeface="Candara"/>
                <a:sym typeface="Candara"/>
              </a:rPr>
              <a:t>:</a:t>
            </a:r>
            <a:br>
              <a:rPr lang="en-US" sz="1800" b="1" i="0" u="none" strike="noStrike" cap="none" dirty="0">
                <a:solidFill>
                  <a:schemeClr val="dk1"/>
                </a:solidFill>
                <a:latin typeface="Candara"/>
                <a:ea typeface="Candara"/>
                <a:cs typeface="Candara"/>
                <a:sym typeface="Candara"/>
              </a:rPr>
            </a:br>
            <a:r>
              <a:rPr lang="en-US" sz="1800" b="0" i="0" u="none" strike="noStrike" cap="none" dirty="0" err="1">
                <a:solidFill>
                  <a:schemeClr val="dk1"/>
                </a:solidFill>
                <a:latin typeface="Candara"/>
                <a:ea typeface="Candara"/>
                <a:cs typeface="Candara"/>
                <a:sym typeface="Candara"/>
              </a:rPr>
              <a:t>Geçit</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törenleri</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müzik</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performansları</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geleneksel</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kostümler</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ve</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fallaların</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törenle</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yakılması</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gibi</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etkinlikler</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insanları</a:t>
            </a:r>
            <a:r>
              <a:rPr lang="en-US" sz="1800" b="0"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ortak</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ve</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duygusal</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bir</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deneyim</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etrafında</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buluşturur</a:t>
            </a:r>
            <a:r>
              <a:rPr lang="en-US" sz="1800" b="0" i="0" u="none" strike="noStrike" cap="none" dirty="0">
                <a:solidFill>
                  <a:schemeClr val="dk1"/>
                </a:solidFill>
                <a:latin typeface="Candara"/>
                <a:ea typeface="Candara"/>
                <a:cs typeface="Candara"/>
                <a:sym typeface="Candara"/>
              </a:rPr>
              <a:t>. Bu </a:t>
            </a:r>
            <a:r>
              <a:rPr lang="en-US" sz="1800" b="0" i="0" u="none" strike="noStrike" cap="none" dirty="0" err="1">
                <a:solidFill>
                  <a:schemeClr val="dk1"/>
                </a:solidFill>
                <a:latin typeface="Candara"/>
                <a:ea typeface="Candara"/>
                <a:cs typeface="Candara"/>
                <a:sym typeface="Candara"/>
              </a:rPr>
              <a:t>kolektif</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deneyim</a:t>
            </a:r>
            <a:r>
              <a:rPr lang="en-US" sz="1800" b="0"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şehre</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ve</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topluluğa</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bağlılık</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duygusunu</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güçlendirir</a:t>
            </a:r>
            <a:r>
              <a:rPr lang="en-US" sz="1800" b="0" i="0" u="none" strike="noStrike" cap="none" dirty="0">
                <a:solidFill>
                  <a:schemeClr val="dk1"/>
                </a:solidFill>
                <a:latin typeface="Candara"/>
                <a:ea typeface="Candara"/>
                <a:cs typeface="Candara"/>
                <a:sym typeface="Candara"/>
              </a:rPr>
              <a:t>.</a:t>
            </a:r>
            <a:endParaRPr sz="1800" b="0" i="0" u="none" strike="noStrike" cap="none" dirty="0">
              <a:solidFill>
                <a:schemeClr val="dk1"/>
              </a:solidFill>
              <a:latin typeface="Candara"/>
              <a:ea typeface="Candara"/>
              <a:cs typeface="Candara"/>
              <a:sym typeface="Candara"/>
            </a:endParaRPr>
          </a:p>
          <a:p>
            <a:pPr marL="0" marR="0" lvl="0" indent="0" algn="l" rtl="0">
              <a:lnSpc>
                <a:spcPct val="115000"/>
              </a:lnSpc>
              <a:spcBef>
                <a:spcPts val="0"/>
              </a:spcBef>
              <a:spcAft>
                <a:spcPts val="0"/>
              </a:spcAft>
              <a:buClr>
                <a:schemeClr val="dk1"/>
              </a:buClr>
              <a:buSzPts val="1100"/>
              <a:buFont typeface="Arial"/>
              <a:buNone/>
            </a:pPr>
            <a:endParaRPr sz="1800" b="0" i="0" u="none" strike="noStrike" cap="none" dirty="0">
              <a:solidFill>
                <a:schemeClr val="dk1"/>
              </a:solidFill>
              <a:latin typeface="Candara"/>
              <a:ea typeface="Candara"/>
              <a:cs typeface="Candara"/>
              <a:sym typeface="Candara"/>
            </a:endParaRPr>
          </a:p>
          <a:p>
            <a:pPr marL="0" marR="0" lvl="0" indent="0" algn="l" rtl="0">
              <a:lnSpc>
                <a:spcPct val="115000"/>
              </a:lnSpc>
              <a:spcBef>
                <a:spcPts val="0"/>
              </a:spcBef>
              <a:spcAft>
                <a:spcPts val="0"/>
              </a:spcAft>
              <a:buClr>
                <a:schemeClr val="dk1"/>
              </a:buClr>
              <a:buSzPts val="1100"/>
              <a:buFont typeface="Arial"/>
              <a:buNone/>
            </a:pPr>
            <a:r>
              <a:rPr lang="en-US" sz="1800" b="1" i="0" u="none" strike="noStrike" cap="none" dirty="0">
                <a:solidFill>
                  <a:schemeClr val="dk1"/>
                </a:solidFill>
                <a:latin typeface="Candara"/>
                <a:ea typeface="Candara"/>
                <a:cs typeface="Candara"/>
                <a:sym typeface="Candara"/>
              </a:rPr>
              <a:t>6. </a:t>
            </a:r>
            <a:r>
              <a:rPr lang="en-US" sz="1800" b="1" i="0" u="none" strike="noStrike" cap="none" dirty="0" err="1">
                <a:solidFill>
                  <a:schemeClr val="dk1"/>
                </a:solidFill>
                <a:latin typeface="Candara"/>
                <a:ea typeface="Candara"/>
                <a:cs typeface="Candara"/>
                <a:sym typeface="Candara"/>
              </a:rPr>
              <a:t>Kültürel</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Ortaklıklar</a:t>
            </a:r>
            <a:r>
              <a:rPr lang="en-US" sz="1800" b="1" i="0" u="none" strike="noStrike" cap="none" dirty="0">
                <a:solidFill>
                  <a:schemeClr val="dk1"/>
                </a:solidFill>
                <a:latin typeface="Candara"/>
                <a:ea typeface="Candara"/>
                <a:cs typeface="Candara"/>
                <a:sym typeface="Candara"/>
              </a:rPr>
              <a:t>:</a:t>
            </a:r>
            <a:br>
              <a:rPr lang="en-US" sz="1800" b="1" i="0" u="none" strike="noStrike" cap="none" dirty="0">
                <a:solidFill>
                  <a:schemeClr val="dk1"/>
                </a:solidFill>
                <a:latin typeface="Candara"/>
                <a:ea typeface="Candara"/>
                <a:cs typeface="Candara"/>
                <a:sym typeface="Candara"/>
              </a:rPr>
            </a:br>
            <a:r>
              <a:rPr lang="en-US" sz="1800" b="0" i="0" u="none" strike="noStrike" cap="none" dirty="0" err="1">
                <a:solidFill>
                  <a:schemeClr val="dk1"/>
                </a:solidFill>
                <a:latin typeface="Candara"/>
                <a:ea typeface="Candara"/>
                <a:cs typeface="Candara"/>
                <a:sym typeface="Candara"/>
              </a:rPr>
              <a:t>Festivalin</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sürdürülebilirliğini</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sağlamak</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adına</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yerel</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kuruluşlar</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okullar</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ve</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kültürel</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kurumlarla</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iş</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birlikleri</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yapılmaktadır</a:t>
            </a:r>
            <a:r>
              <a:rPr lang="en-US" sz="1800" b="0" i="0" u="none" strike="noStrike" cap="none" dirty="0">
                <a:solidFill>
                  <a:schemeClr val="dk1"/>
                </a:solidFill>
                <a:latin typeface="Candara"/>
                <a:ea typeface="Candara"/>
                <a:cs typeface="Candara"/>
                <a:sym typeface="Candara"/>
              </a:rPr>
              <a:t>. Bu </a:t>
            </a:r>
            <a:r>
              <a:rPr lang="en-US" sz="1800" b="1" i="0" u="none" strike="noStrike" cap="none" dirty="0" err="1">
                <a:solidFill>
                  <a:schemeClr val="dk1"/>
                </a:solidFill>
                <a:latin typeface="Candara"/>
                <a:ea typeface="Candara"/>
                <a:cs typeface="Candara"/>
                <a:sym typeface="Candara"/>
              </a:rPr>
              <a:t>kültürel</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ortaklıklar</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festivalin</a:t>
            </a:r>
            <a:r>
              <a:rPr lang="en-US" sz="1800" b="0"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tarihî</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kökenlerine</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sadık</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kalarak</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yaşamasını</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ve</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sürekli</a:t>
            </a:r>
            <a:r>
              <a:rPr lang="en-US" sz="1800" b="1" i="0" u="none" strike="noStrike" cap="none" dirty="0">
                <a:solidFill>
                  <a:schemeClr val="dk1"/>
                </a:solidFill>
                <a:latin typeface="Candara"/>
                <a:ea typeface="Candara"/>
                <a:cs typeface="Candara"/>
                <a:sym typeface="Candara"/>
              </a:rPr>
              <a:t> </a:t>
            </a:r>
            <a:r>
              <a:rPr lang="en-US" sz="1800" b="1" i="0" u="none" strike="noStrike" cap="none" dirty="0" err="1">
                <a:solidFill>
                  <a:schemeClr val="dk1"/>
                </a:solidFill>
                <a:latin typeface="Candara"/>
                <a:ea typeface="Candara"/>
                <a:cs typeface="Candara"/>
                <a:sym typeface="Candara"/>
              </a:rPr>
              <a:t>gelişmesini</a:t>
            </a:r>
            <a:r>
              <a:rPr lang="en-US" sz="1800" b="0" i="0" u="none" strike="noStrike" cap="none" dirty="0">
                <a:solidFill>
                  <a:schemeClr val="dk1"/>
                </a:solidFill>
                <a:latin typeface="Candara"/>
                <a:ea typeface="Candara"/>
                <a:cs typeface="Candara"/>
                <a:sym typeface="Candara"/>
              </a:rPr>
              <a:t> </a:t>
            </a:r>
            <a:r>
              <a:rPr lang="en-US" sz="1800" b="0" i="0" u="none" strike="noStrike" cap="none" dirty="0" err="1">
                <a:solidFill>
                  <a:schemeClr val="dk1"/>
                </a:solidFill>
                <a:latin typeface="Candara"/>
                <a:ea typeface="Candara"/>
                <a:cs typeface="Candara"/>
                <a:sym typeface="Candara"/>
              </a:rPr>
              <a:t>sağlar</a:t>
            </a:r>
            <a:r>
              <a:rPr lang="en-US" sz="1800" b="0" i="0" u="none" strike="noStrike" cap="none" dirty="0">
                <a:solidFill>
                  <a:schemeClr val="dk1"/>
                </a:solidFill>
                <a:latin typeface="Candara"/>
                <a:ea typeface="Candara"/>
                <a:cs typeface="Candara"/>
                <a:sym typeface="Candara"/>
              </a:rPr>
              <a:t>.</a:t>
            </a:r>
            <a:endParaRPr sz="11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rgbClr val="3F3F3F"/>
              </a:solidFill>
              <a:latin typeface="Candara"/>
              <a:ea typeface="Candara"/>
              <a:cs typeface="Candara"/>
              <a:sym typeface="Candara"/>
            </a:endParaRPr>
          </a:p>
        </p:txBody>
      </p:sp>
      <p:sp>
        <p:nvSpPr>
          <p:cNvPr id="168" name="Google Shape;168;p9"/>
          <p:cNvSpPr txBox="1"/>
          <p:nvPr/>
        </p:nvSpPr>
        <p:spPr>
          <a:xfrm>
            <a:off x="484053" y="1052961"/>
            <a:ext cx="1113529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A99374"/>
                </a:solidFill>
                <a:latin typeface="Candara"/>
                <a:ea typeface="Candara"/>
                <a:cs typeface="Candara"/>
                <a:sym typeface="Candara"/>
              </a:rPr>
              <a:t>Valensiya'daki Las Fallas Festivali miras yoluyla toplum katılımını nasıl geliştiriyor?</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1062</Words>
  <Application>Microsoft Office PowerPoint</Application>
  <PresentationFormat>Προσαρμογή</PresentationFormat>
  <Paragraphs>58</Paragraphs>
  <Slides>10</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2</cp:revision>
  <dcterms:created xsi:type="dcterms:W3CDTF">2024-06-10T15:48:53Z</dcterms:created>
  <dcterms:modified xsi:type="dcterms:W3CDTF">2026-04-25T08:07:07Z</dcterms:modified>
</cp:coreProperties>
</file>