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metadata" ContentType="application/binary"/>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8"/>
  </p:notesMasterIdLst>
  <p:sldIdLst>
    <p:sldId id="256" r:id="rId2"/>
    <p:sldId id="257" r:id="rId3"/>
    <p:sldId id="265" r:id="rId4"/>
    <p:sldId id="266" r:id="rId5"/>
    <p:sldId id="267" r:id="rId6"/>
    <p:sldId id="268" r:id="rId7"/>
  </p:sldIdLst>
  <p:sldSz cx="12192000" cy="6858000"/>
  <p:notesSz cx="6858000" cy="9144000"/>
  <p:embeddedFontLst>
    <p:embeddedFont>
      <p:font typeface="Candara" pitchFamily="34" charset="0"/>
      <p:regular r:id="rId9"/>
      <p:bold r:id="rId10"/>
      <p:italic r:id="rId11"/>
      <p:boldItalic r:id="rId12"/>
    </p:embeddedFont>
    <p:embeddedFont>
      <p:font typeface="Calibri" pitchFamily="34" charset="0"/>
      <p:regular r:id="rId13"/>
      <p:bold r:id="rId14"/>
      <p:italic r:id="rId15"/>
      <p:boldItalic r:id="rId1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1" roundtripDataSignature="AMtx7mgVt6M6VcTF9+39RgXUMnDGaB8lbg=="/>
    </p:ext>
  </p:ex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6" d="100"/>
          <a:sy n="106" d="100"/>
        </p:scale>
        <p:origin x="-96" y="-180"/>
      </p:cViewPr>
      <p:guideLst>
        <p:guide orient="horz" pos="2160"/>
        <p:guide pos="384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3" Type="http://schemas.openxmlformats.org/officeDocument/2006/relationships/slide" Target="slides/slide2.xml"/><Relationship Id="rId21" Type="http://customschemas.google.com/relationships/presentationmetadata" Target="metadata"/><Relationship Id="rId7" Type="http://schemas.openxmlformats.org/officeDocument/2006/relationships/slide" Target="slides/slide6.xml"/><Relationship Id="rId12" Type="http://schemas.openxmlformats.org/officeDocument/2006/relationships/font" Target="fonts/font4.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7.fntdata"/><Relationship Id="rId23" Type="http://schemas.openxmlformats.org/officeDocument/2006/relationships/viewProps" Target="viewProps.xml"/><Relationship Id="rId10"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1" name="Google Shape;91;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1" name="Google Shape;171;p1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2" name="Google Shape;182;p1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3" name="Google Shape;193;p1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a:extLst>
            <a:ext uri="{FF2B5EF4-FFF2-40B4-BE49-F238E27FC236}">
              <a16:creationId xmlns:a16="http://schemas.microsoft.com/office/drawing/2014/main" xmlns="" id="{7CE864AF-9100-B1E2-3CE1-A8F8264BAE83}"/>
            </a:ext>
          </a:extLst>
        </p:cNvPr>
        <p:cNvGrpSpPr/>
        <p:nvPr/>
      </p:nvGrpSpPr>
      <p:grpSpPr>
        <a:xfrm>
          <a:off x="0" y="0"/>
          <a:ext cx="0" cy="0"/>
          <a:chOff x="0" y="0"/>
          <a:chExt cx="0" cy="0"/>
        </a:xfrm>
      </p:grpSpPr>
      <p:sp>
        <p:nvSpPr>
          <p:cNvPr id="75" name="Google Shape;75;p5:notes">
            <a:extLst>
              <a:ext uri="{FF2B5EF4-FFF2-40B4-BE49-F238E27FC236}">
                <a16:creationId xmlns:a16="http://schemas.microsoft.com/office/drawing/2014/main" xmlns="" id="{E8E312FE-9819-45CA-287D-E609954F5821}"/>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6" name="Google Shape;76;p5:notes">
            <a:extLst>
              <a:ext uri="{FF2B5EF4-FFF2-40B4-BE49-F238E27FC236}">
                <a16:creationId xmlns:a16="http://schemas.microsoft.com/office/drawing/2014/main" xmlns="" id="{DDD2812F-56FD-D69C-07DB-C565E640668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xmlns="" val="23527819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1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1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2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1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1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1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1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1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2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2"/>
          <p:cNvSpPr>
            <a:spLocks noGrp="1"/>
          </p:cNvSpPr>
          <p:nvPr>
            <p:ph type="pic" idx="2"/>
          </p:nvPr>
        </p:nvSpPr>
        <p:spPr>
          <a:xfrm>
            <a:off x="5183188" y="987425"/>
            <a:ext cx="6172200" cy="4873625"/>
          </a:xfrm>
          <a:prstGeom prst="rect">
            <a:avLst/>
          </a:prstGeom>
          <a:noFill/>
          <a:ln>
            <a:noFill/>
          </a:ln>
        </p:spPr>
      </p:sp>
      <p:sp>
        <p:nvSpPr>
          <p:cNvPr id="64" name="Google Shape;64;p2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hyperlink" Target="https://www.freepik.com/free-vector/aerial-view-people-working-light-bulb_38346952.htm" TargetMode="Externa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hyperlink" Target="https://www.freepik.com/free-vector/aerial-view-people-working-light-bulb_38346952.htm" TargetMode="Externa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hyperlink" Target="https://www.freepik.com/free-vector/people-talking-arguing_9176206.htm" TargetMode="Externa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3.png"/><Relationship Id="rId3" Type="http://schemas.openxmlformats.org/officeDocument/2006/relationships/notesSlide" Target="../notesSlides/notesSlide6.xml"/><Relationship Id="rId7" Type="http://schemas.openxmlformats.org/officeDocument/2006/relationships/image" Target="../media/image9.png"/><Relationship Id="rId12"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1.png"/><Relationship Id="rId9"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 descr="A logo with a tree in the middle&#10;&#10;Description automatically generated"/>
          <p:cNvPicPr preferRelativeResize="0"/>
          <p:nvPr/>
        </p:nvPicPr>
        <p:blipFill rotWithShape="1">
          <a:blip r:embed="rId3">
            <a:alphaModFix/>
          </a:blip>
          <a:srcRect/>
          <a:stretch/>
        </p:blipFill>
        <p:spPr>
          <a:xfrm>
            <a:off x="5117360" y="401642"/>
            <a:ext cx="1957279" cy="1957279"/>
          </a:xfrm>
          <a:prstGeom prst="rect">
            <a:avLst/>
          </a:prstGeom>
          <a:noFill/>
          <a:ln>
            <a:noFill/>
          </a:ln>
        </p:spPr>
      </p:pic>
      <p:sp>
        <p:nvSpPr>
          <p:cNvPr id="85" name="Google Shape;85;p1"/>
          <p:cNvSpPr txBox="1"/>
          <p:nvPr/>
        </p:nvSpPr>
        <p:spPr>
          <a:xfrm>
            <a:off x="0" y="3247463"/>
            <a:ext cx="12192000" cy="585000"/>
          </a:xfrm>
          <a:prstGeom prst="rect">
            <a:avLst/>
          </a:prstGeom>
          <a:solidFill>
            <a:srgbClr val="72BC59"/>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b="1">
                <a:solidFill>
                  <a:srgbClr val="FFFFFF"/>
                </a:solidFill>
                <a:latin typeface="Candara"/>
                <a:ea typeface="Candara"/>
                <a:cs typeface="Candara"/>
                <a:sym typeface="Candara"/>
              </a:rPr>
              <a:t>Eğitim Programı</a:t>
            </a:r>
            <a:endParaRPr sz="3200" b="0" i="0" u="none" strike="noStrike" cap="none">
              <a:solidFill>
                <a:schemeClr val="dk1"/>
              </a:solidFill>
              <a:latin typeface="Times New Roman"/>
              <a:ea typeface="Times New Roman"/>
              <a:cs typeface="Times New Roman"/>
              <a:sym typeface="Times New Roman"/>
            </a:endParaRPr>
          </a:p>
        </p:txBody>
      </p:sp>
      <p:sp>
        <p:nvSpPr>
          <p:cNvPr id="86" name="Google Shape;86;p1"/>
          <p:cNvSpPr txBox="1"/>
          <p:nvPr/>
        </p:nvSpPr>
        <p:spPr>
          <a:xfrm>
            <a:off x="3156857" y="2566090"/>
            <a:ext cx="6096000"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7F7F7F"/>
                </a:solidFill>
                <a:latin typeface="Calibri"/>
                <a:ea typeface="Calibri"/>
                <a:cs typeface="Calibri"/>
                <a:sym typeface="Calibri"/>
              </a:rPr>
              <a:t>2023-1-EE01-KA220-ADU-000150753</a:t>
            </a:r>
            <a:endParaRPr sz="1600" b="0" i="0" u="none" strike="noStrike" cap="none">
              <a:solidFill>
                <a:schemeClr val="dk1"/>
              </a:solidFill>
              <a:latin typeface="Times New Roman"/>
              <a:ea typeface="Times New Roman"/>
              <a:cs typeface="Times New Roman"/>
              <a:sym typeface="Times New Roman"/>
            </a:endParaRPr>
          </a:p>
        </p:txBody>
      </p:sp>
      <p:sp>
        <p:nvSpPr>
          <p:cNvPr id="9" name="Google Shape;87;p1"/>
          <p:cNvSpPr txBox="1"/>
          <p:nvPr/>
        </p:nvSpPr>
        <p:spPr>
          <a:xfrm>
            <a:off x="2880320" y="6024890"/>
            <a:ext cx="7752184" cy="430887"/>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just" rtl="0">
              <a:lnSpc>
                <a:spcPct val="100000"/>
              </a:lnSpc>
              <a:spcBef>
                <a:spcPts val="0"/>
              </a:spcBef>
              <a:spcAft>
                <a:spcPts val="0"/>
              </a:spcAft>
              <a:buClr>
                <a:srgbClr val="000000"/>
              </a:buClr>
              <a:buSzPts val="1050"/>
              <a:buFont typeface="Arial"/>
              <a:buNone/>
            </a:pPr>
            <a:r>
              <a:rPr lang="en-US" sz="1050" b="0" i="1" u="none" strike="noStrike" cap="none" dirty="0">
                <a:solidFill>
                  <a:schemeClr val="dk1"/>
                </a:solidFill>
                <a:latin typeface="Arial"/>
                <a:ea typeface="Arial"/>
                <a:cs typeface="Arial"/>
                <a:sym typeface="Arial"/>
              </a:rPr>
              <a:t>Bu </a:t>
            </a:r>
            <a:r>
              <a:rPr lang="en-US" sz="1050" b="0" i="1" u="none" strike="noStrike" cap="none" dirty="0" err="1">
                <a:solidFill>
                  <a:schemeClr val="dk1"/>
                </a:solidFill>
                <a:latin typeface="Arial"/>
                <a:ea typeface="Arial"/>
                <a:cs typeface="Arial"/>
                <a:sym typeface="Arial"/>
              </a:rPr>
              <a:t>proje</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Avrupa</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Komisyonu'nun</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desteği</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ile</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finanse</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edilmiştir</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İçerik</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sadece</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yazarın</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görüşlerini</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yansıtmaktadır</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ve</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Komisyon</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burada</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yer</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alan</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bilgilerin</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herhangi</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bir</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şekilde</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kullanılmasından</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sorumlu</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tutulamaz</a:t>
            </a:r>
            <a:r>
              <a:rPr lang="en-US" sz="1050" b="0" i="1" u="none" strike="noStrike" cap="none" dirty="0">
                <a:solidFill>
                  <a:schemeClr val="dk1"/>
                </a:solidFill>
                <a:latin typeface="Arial"/>
                <a:ea typeface="Arial"/>
                <a:cs typeface="Arial"/>
                <a:sym typeface="Arial"/>
              </a:rPr>
              <a:t>.</a:t>
            </a:r>
            <a:endParaRPr sz="1800" b="0" i="0" u="none" strike="noStrike" cap="none" dirty="0">
              <a:solidFill>
                <a:schemeClr val="dk1"/>
              </a:solidFill>
              <a:latin typeface="Times New Roman"/>
              <a:ea typeface="Times New Roman"/>
              <a:cs typeface="Times New Roman"/>
              <a:sym typeface="Times New Roman"/>
            </a:endParaRPr>
          </a:p>
        </p:txBody>
      </p:sp>
      <p:pic>
        <p:nvPicPr>
          <p:cNvPr id="10" name="6 - Εικόνα" descr="TR Avrupa Birliği tarafından ortak finanse edilmektedir_POS.jpg"/>
          <p:cNvPicPr>
            <a:picLocks noChangeAspect="1"/>
          </p:cNvPicPr>
          <p:nvPr/>
        </p:nvPicPr>
        <p:blipFill>
          <a:blip r:embed="rId4"/>
          <a:stretch>
            <a:fillRect/>
          </a:stretch>
        </p:blipFill>
        <p:spPr>
          <a:xfrm>
            <a:off x="0" y="6047038"/>
            <a:ext cx="2819099" cy="504055"/>
          </a:xfrm>
          <a:prstGeom prst="rect">
            <a:avLst/>
          </a:prstGeom>
        </p:spPr>
      </p:pic>
      <p:pic>
        <p:nvPicPr>
          <p:cNvPr id="11" name="7 - Εικόνα" descr="cc-brand-1.png"/>
          <p:cNvPicPr>
            <a:picLocks noChangeAspect="1"/>
          </p:cNvPicPr>
          <p:nvPr/>
        </p:nvPicPr>
        <p:blipFill>
          <a:blip r:embed="rId5"/>
          <a:stretch>
            <a:fillRect/>
          </a:stretch>
        </p:blipFill>
        <p:spPr>
          <a:xfrm>
            <a:off x="10920536" y="5949280"/>
            <a:ext cx="1152128" cy="59722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93" name="Google Shape;93;p2" descr="A logo with a tree in the middle&#10;&#10;Description automatically generated"/>
          <p:cNvPicPr preferRelativeResize="0"/>
          <p:nvPr/>
        </p:nvPicPr>
        <p:blipFill rotWithShape="1">
          <a:blip r:embed="rId3">
            <a:alphaModFix/>
          </a:blip>
          <a:srcRect/>
          <a:stretch/>
        </p:blipFill>
        <p:spPr>
          <a:xfrm>
            <a:off x="105509" y="6258460"/>
            <a:ext cx="509952" cy="509952"/>
          </a:xfrm>
          <a:prstGeom prst="rect">
            <a:avLst/>
          </a:prstGeom>
          <a:noFill/>
          <a:ln>
            <a:noFill/>
          </a:ln>
        </p:spPr>
      </p:pic>
      <p:sp>
        <p:nvSpPr>
          <p:cNvPr id="94" name="Google Shape;94;p2"/>
          <p:cNvSpPr/>
          <p:nvPr/>
        </p:nvSpPr>
        <p:spPr>
          <a:xfrm>
            <a:off x="738554" y="1590682"/>
            <a:ext cx="10876084" cy="2858225"/>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5" name="Google Shape;95;p2"/>
          <p:cNvSpPr txBox="1"/>
          <p:nvPr/>
        </p:nvSpPr>
        <p:spPr>
          <a:xfrm>
            <a:off x="-79131" y="2074783"/>
            <a:ext cx="12192000" cy="1939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1" i="0" u="none" strike="noStrike" cap="none" dirty="0">
                <a:solidFill>
                  <a:srgbClr val="FFFFFF"/>
                </a:solidFill>
                <a:latin typeface="Candara"/>
                <a:ea typeface="Candara"/>
                <a:cs typeface="Candara"/>
                <a:sym typeface="Candara"/>
              </a:rPr>
              <a:t>ÖĞRENME ÜNİTESİ 1: </a:t>
            </a:r>
            <a:r>
              <a:rPr lang="en-US" sz="3600" b="1" i="0" u="none" strike="noStrike" cap="none" dirty="0" err="1">
                <a:solidFill>
                  <a:srgbClr val="FFFFFF"/>
                </a:solidFill>
                <a:latin typeface="Candara"/>
                <a:ea typeface="Candara"/>
                <a:cs typeface="Candara"/>
                <a:sym typeface="Candara"/>
              </a:rPr>
              <a:t>Aidiyet</a:t>
            </a:r>
            <a:r>
              <a:rPr lang="en-US" sz="3600" b="1" i="0" u="none" strike="noStrike" cap="none" dirty="0">
                <a:solidFill>
                  <a:srgbClr val="FFFFFF"/>
                </a:solidFill>
                <a:latin typeface="Candara"/>
                <a:ea typeface="Candara"/>
                <a:cs typeface="Candara"/>
                <a:sym typeface="Candara"/>
              </a:rPr>
              <a:t> </a:t>
            </a:r>
            <a:r>
              <a:rPr lang="en-US" sz="3600" b="1" i="0" u="none" strike="noStrike" cap="none" dirty="0" err="1">
                <a:solidFill>
                  <a:srgbClr val="FFFFFF"/>
                </a:solidFill>
                <a:latin typeface="Candara"/>
                <a:ea typeface="Candara"/>
                <a:cs typeface="Candara"/>
                <a:sym typeface="Candara"/>
              </a:rPr>
              <a:t>duygusu</a:t>
            </a:r>
            <a:r>
              <a:rPr lang="en-US" sz="3600" b="1" i="0" u="none" strike="noStrike" cap="none" dirty="0">
                <a:solidFill>
                  <a:srgbClr val="FFFFFF"/>
                </a:solidFill>
                <a:latin typeface="Candara"/>
                <a:ea typeface="Candara"/>
                <a:cs typeface="Candara"/>
                <a:sym typeface="Candara"/>
              </a:rPr>
              <a:t> </a:t>
            </a:r>
            <a:endParaRPr sz="3600" b="1" i="0" u="none" strike="noStrike" cap="none" dirty="0">
              <a:solidFill>
                <a:srgbClr val="FFFFFF"/>
              </a:solidFill>
              <a:latin typeface="Candara"/>
              <a:ea typeface="Candara"/>
              <a:cs typeface="Candara"/>
              <a:sym typeface="Candara"/>
            </a:endParaRPr>
          </a:p>
          <a:p>
            <a:pPr marL="0" marR="0" lvl="0" indent="0" algn="ctr" rtl="0">
              <a:lnSpc>
                <a:spcPct val="100000"/>
              </a:lnSpc>
              <a:spcBef>
                <a:spcPts val="1200"/>
              </a:spcBef>
              <a:spcAft>
                <a:spcPts val="0"/>
              </a:spcAft>
              <a:buClr>
                <a:srgbClr val="000000"/>
              </a:buClr>
              <a:buSzPts val="3600"/>
              <a:buFont typeface="Arial"/>
              <a:buNone/>
            </a:pPr>
            <a:endParaRPr sz="3600" b="1" i="0" u="none" strike="noStrike" cap="none" dirty="0">
              <a:solidFill>
                <a:srgbClr val="FFFFFF"/>
              </a:solidFill>
              <a:latin typeface="Candara"/>
              <a:ea typeface="Candara"/>
              <a:cs typeface="Candara"/>
              <a:sym typeface="Candara"/>
            </a:endParaRPr>
          </a:p>
          <a:p>
            <a:pPr marL="0" marR="0" lvl="0" indent="0" algn="ctr" rtl="0">
              <a:lnSpc>
                <a:spcPct val="100000"/>
              </a:lnSpc>
              <a:spcBef>
                <a:spcPts val="1200"/>
              </a:spcBef>
              <a:spcAft>
                <a:spcPts val="0"/>
              </a:spcAft>
              <a:buClr>
                <a:srgbClr val="000000"/>
              </a:buClr>
              <a:buSzPts val="2800"/>
              <a:buFont typeface="Arial"/>
              <a:buNone/>
            </a:pPr>
            <a:r>
              <a:rPr lang="en-US" sz="2800" b="1" i="0" u="none" strike="noStrike" cap="none" dirty="0">
                <a:solidFill>
                  <a:srgbClr val="FFFFFF"/>
                </a:solidFill>
                <a:latin typeface="Candara"/>
                <a:ea typeface="Candara"/>
                <a:cs typeface="Candara"/>
                <a:sym typeface="Candara"/>
              </a:rPr>
              <a:t>DERS 2: </a:t>
            </a:r>
            <a:r>
              <a:rPr lang="en-US" sz="2800" b="1" i="0" u="none" strike="noStrike" cap="none" dirty="0" err="1">
                <a:solidFill>
                  <a:srgbClr val="FFFFFF"/>
                </a:solidFill>
                <a:latin typeface="Candara"/>
                <a:ea typeface="Candara"/>
                <a:cs typeface="Candara"/>
                <a:sym typeface="Candara"/>
              </a:rPr>
              <a:t>Miras</a:t>
            </a:r>
            <a:r>
              <a:rPr lang="en-US" sz="2800" b="1" i="0" u="none" strike="noStrike" cap="none" dirty="0">
                <a:solidFill>
                  <a:srgbClr val="FFFFFF"/>
                </a:solidFill>
                <a:latin typeface="Candara"/>
                <a:ea typeface="Candara"/>
                <a:cs typeface="Candara"/>
                <a:sym typeface="Candara"/>
              </a:rPr>
              <a:t> </a:t>
            </a:r>
            <a:r>
              <a:rPr lang="en-US" sz="2800" b="1" i="0" u="none" strike="noStrike" cap="none" dirty="0" err="1">
                <a:solidFill>
                  <a:srgbClr val="FFFFFF"/>
                </a:solidFill>
                <a:latin typeface="Candara"/>
                <a:ea typeface="Candara"/>
                <a:cs typeface="Candara"/>
                <a:sym typeface="Candara"/>
              </a:rPr>
              <a:t>Yoluyla</a:t>
            </a:r>
            <a:r>
              <a:rPr lang="en-US" sz="2800" b="1" i="0" u="none" strike="noStrike" cap="none" dirty="0">
                <a:solidFill>
                  <a:srgbClr val="FFFFFF"/>
                </a:solidFill>
                <a:latin typeface="Candara"/>
                <a:ea typeface="Candara"/>
                <a:cs typeface="Candara"/>
                <a:sym typeface="Candara"/>
              </a:rPr>
              <a:t> </a:t>
            </a:r>
            <a:r>
              <a:rPr lang="en-US" sz="2800" b="1" i="0" u="none" strike="noStrike" cap="none" dirty="0" err="1">
                <a:solidFill>
                  <a:srgbClr val="FFFFFF"/>
                </a:solidFill>
                <a:latin typeface="Candara"/>
                <a:ea typeface="Candara"/>
                <a:cs typeface="Candara"/>
                <a:sym typeface="Candara"/>
              </a:rPr>
              <a:t>Toplulukların</a:t>
            </a:r>
            <a:r>
              <a:rPr lang="en-US" sz="2800" b="1" i="0" u="none" strike="noStrike" cap="none" dirty="0">
                <a:solidFill>
                  <a:srgbClr val="FFFFFF"/>
                </a:solidFill>
                <a:latin typeface="Candara"/>
                <a:ea typeface="Candara"/>
                <a:cs typeface="Candara"/>
                <a:sym typeface="Candara"/>
              </a:rPr>
              <a:t> </a:t>
            </a:r>
            <a:r>
              <a:rPr lang="en-US" sz="2800" b="1" i="0" u="none" strike="noStrike" cap="none" dirty="0" err="1">
                <a:solidFill>
                  <a:srgbClr val="FFFFFF"/>
                </a:solidFill>
                <a:latin typeface="Candara"/>
                <a:ea typeface="Candara"/>
                <a:cs typeface="Candara"/>
                <a:sym typeface="Candara"/>
              </a:rPr>
              <a:t>Katılımını</a:t>
            </a:r>
            <a:r>
              <a:rPr lang="en-US" sz="2800" b="1" i="0" u="none" strike="noStrike" cap="none" dirty="0">
                <a:solidFill>
                  <a:srgbClr val="FFFFFF"/>
                </a:solidFill>
                <a:latin typeface="Candara"/>
                <a:ea typeface="Candara"/>
                <a:cs typeface="Candara"/>
                <a:sym typeface="Candara"/>
              </a:rPr>
              <a:t> </a:t>
            </a:r>
            <a:r>
              <a:rPr lang="en-US" sz="2800" b="1" i="0" u="none" strike="noStrike" cap="none" dirty="0" err="1">
                <a:solidFill>
                  <a:srgbClr val="FFFFFF"/>
                </a:solidFill>
                <a:latin typeface="Candara"/>
                <a:ea typeface="Candara"/>
                <a:cs typeface="Candara"/>
                <a:sym typeface="Candara"/>
              </a:rPr>
              <a:t>Sağlama</a:t>
            </a:r>
            <a:endParaRPr sz="2800" b="0" i="0" u="none" strike="noStrike" cap="none" dirty="0">
              <a:solidFill>
                <a:schemeClr val="dk1"/>
              </a:solidFill>
              <a:latin typeface="Times New Roman"/>
              <a:ea typeface="Times New Roman"/>
              <a:cs typeface="Times New Roman"/>
              <a:sym typeface="Times New Roman"/>
            </a:endParaRPr>
          </a:p>
        </p:txBody>
      </p:sp>
      <p:pic>
        <p:nvPicPr>
          <p:cNvPr id="96" name="Google Shape;96;p2"/>
          <p:cNvPicPr preferRelativeResize="0"/>
          <p:nvPr/>
        </p:nvPicPr>
        <p:blipFill rotWithShape="1">
          <a:blip r:embed="rId4">
            <a:alphaModFix/>
          </a:blip>
          <a:srcRect/>
          <a:stretch/>
        </p:blipFill>
        <p:spPr>
          <a:xfrm>
            <a:off x="4085706" y="4540474"/>
            <a:ext cx="4100245" cy="231752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pic>
        <p:nvPicPr>
          <p:cNvPr id="173" name="Google Shape;173;p10"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74" name="Google Shape;174;p10"/>
          <p:cNvSpPr/>
          <p:nvPr/>
        </p:nvSpPr>
        <p:spPr>
          <a:xfrm>
            <a:off x="360486" y="0"/>
            <a:ext cx="10698811" cy="735918"/>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5" name="Google Shape;175;p10"/>
          <p:cNvSpPr/>
          <p:nvPr/>
        </p:nvSpPr>
        <p:spPr>
          <a:xfrm>
            <a:off x="0" y="1"/>
            <a:ext cx="10911016" cy="735918"/>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6" name="Google Shape;176;p10"/>
          <p:cNvSpPr txBox="1"/>
          <p:nvPr/>
        </p:nvSpPr>
        <p:spPr>
          <a:xfrm>
            <a:off x="0" y="89588"/>
            <a:ext cx="10911000" cy="55410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3400"/>
              <a:buFont typeface="Arial"/>
              <a:buNone/>
            </a:pPr>
            <a:r>
              <a:rPr lang="en-US" sz="3000" b="1" i="0" u="none" strike="noStrike" cap="none">
                <a:solidFill>
                  <a:schemeClr val="lt1"/>
                </a:solidFill>
                <a:latin typeface="Candara"/>
                <a:ea typeface="Candara"/>
                <a:cs typeface="Candara"/>
                <a:sym typeface="Candara"/>
              </a:rPr>
              <a:t>İnteraktif Etkinlik: Bir Miras Katılım Kampanyası Tasarlama 1/2</a:t>
            </a:r>
            <a:endParaRPr sz="3000" b="0" i="0" u="none" strike="noStrike" cap="none">
              <a:solidFill>
                <a:schemeClr val="lt1"/>
              </a:solidFill>
              <a:latin typeface="Candara"/>
              <a:ea typeface="Candara"/>
              <a:cs typeface="Candara"/>
              <a:sym typeface="Candara"/>
            </a:endParaRPr>
          </a:p>
        </p:txBody>
      </p:sp>
      <p:sp>
        <p:nvSpPr>
          <p:cNvPr id="177" name="Google Shape;177;p10"/>
          <p:cNvSpPr txBox="1"/>
          <p:nvPr/>
        </p:nvSpPr>
        <p:spPr>
          <a:xfrm>
            <a:off x="360486" y="825505"/>
            <a:ext cx="11034600" cy="54489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Candara"/>
                <a:ea typeface="Candara"/>
                <a:cs typeface="Candara"/>
                <a:sym typeface="Candara"/>
              </a:rPr>
              <a:t>Amaç:</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600"/>
              </a:spcBef>
              <a:spcAft>
                <a:spcPts val="0"/>
              </a:spcAft>
              <a:buClr>
                <a:srgbClr val="000000"/>
              </a:buClr>
              <a:buSzPts val="1600"/>
              <a:buFont typeface="Arial"/>
              <a:buNone/>
            </a:pPr>
            <a:r>
              <a:rPr lang="en-US" sz="1600" b="0" i="0" u="none" strike="noStrike" cap="none">
                <a:solidFill>
                  <a:srgbClr val="000000"/>
                </a:solidFill>
                <a:latin typeface="Candara"/>
                <a:ea typeface="Candara"/>
                <a:cs typeface="Candara"/>
                <a:sym typeface="Candara"/>
              </a:rPr>
              <a:t>Bu faaliyetin amacı, katılımcıları yerel miras yoluyla belirli demografik grupların katılımını sağlamaya yönelik stratejiler geliştirmeleri için güçlendirmektir. Miras katılım projelerini teşvik etmek için dijital araçların yaratıcı kullanımını teşvik etmek. Ekip çalışmasını, yenilikçiliği ve toplum katılımı ilkelerinin pratik uygulamasını teşvik etmektir.</a:t>
            </a:r>
            <a:endParaRPr sz="1600" b="0" i="0" u="none" strike="noStrike" cap="none">
              <a:solidFill>
                <a:srgbClr val="000000"/>
              </a:solidFill>
              <a:latin typeface="Candara"/>
              <a:ea typeface="Candara"/>
              <a:cs typeface="Candara"/>
              <a:sym typeface="Candara"/>
            </a:endParaRPr>
          </a:p>
          <a:p>
            <a:pPr marL="0" marR="0" lvl="0" indent="0" algn="just" rtl="0">
              <a:lnSpc>
                <a:spcPct val="100000"/>
              </a:lnSpc>
              <a:spcBef>
                <a:spcPts val="600"/>
              </a:spcBef>
              <a:spcAft>
                <a:spcPts val="0"/>
              </a:spcAft>
              <a:buClr>
                <a:srgbClr val="000000"/>
              </a:buClr>
              <a:buSzPts val="1600"/>
              <a:buFont typeface="Arial"/>
              <a:buNone/>
            </a:pPr>
            <a:endParaRPr sz="1600" b="1" i="0" u="none" strike="noStrike" cap="none">
              <a:solidFill>
                <a:srgbClr val="000000"/>
              </a:solidFill>
              <a:latin typeface="Candara"/>
              <a:ea typeface="Candara"/>
              <a:cs typeface="Candara"/>
              <a:sym typeface="Candara"/>
            </a:endParaRPr>
          </a:p>
          <a:p>
            <a:pPr marL="0" marR="0" lvl="0" indent="0" algn="just" rtl="0">
              <a:lnSpc>
                <a:spcPct val="100000"/>
              </a:lnSpc>
              <a:spcBef>
                <a:spcPts val="600"/>
              </a:spcBef>
              <a:spcAft>
                <a:spcPts val="0"/>
              </a:spcAft>
              <a:buClr>
                <a:srgbClr val="000000"/>
              </a:buClr>
              <a:buSzPts val="1600"/>
              <a:buFont typeface="Arial"/>
              <a:buNone/>
            </a:pPr>
            <a:r>
              <a:rPr lang="en-US" sz="1600" b="1" i="0" u="none" strike="noStrike" cap="none">
                <a:solidFill>
                  <a:srgbClr val="000000"/>
                </a:solidFill>
                <a:latin typeface="Candara"/>
                <a:ea typeface="Candara"/>
                <a:cs typeface="Candara"/>
                <a:sym typeface="Candara"/>
              </a:rPr>
              <a:t>Gerekli Malzemeler:</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600"/>
              </a:spcBef>
              <a:spcAft>
                <a:spcPts val="0"/>
              </a:spcAft>
              <a:buClr>
                <a:srgbClr val="000000"/>
              </a:buClr>
              <a:buSzPts val="1600"/>
              <a:buFont typeface="Arial"/>
              <a:buNone/>
            </a:pPr>
            <a:r>
              <a:rPr lang="en-US" sz="1600" b="0" i="0" u="none" strike="noStrike" cap="none">
                <a:solidFill>
                  <a:srgbClr val="000000"/>
                </a:solidFill>
                <a:latin typeface="Candara"/>
                <a:ea typeface="Candara"/>
                <a:cs typeface="Candara"/>
                <a:sym typeface="Candara"/>
              </a:rPr>
              <a:t>- Dijital araçlara erişim: dizüstü bilgisayarlar, akıllı telefonlar veya tabletler.</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600"/>
              </a:spcBef>
              <a:spcAft>
                <a:spcPts val="0"/>
              </a:spcAft>
              <a:buClr>
                <a:srgbClr val="000000"/>
              </a:buClr>
              <a:buSzPts val="1600"/>
              <a:buFont typeface="Arial"/>
              <a:buNone/>
            </a:pPr>
            <a:r>
              <a:rPr lang="en-US" sz="1600" b="0" i="0" u="none" strike="noStrike" cap="none">
                <a:solidFill>
                  <a:srgbClr val="000000"/>
                </a:solidFill>
                <a:latin typeface="Candara"/>
                <a:ea typeface="Candara"/>
                <a:cs typeface="Candara"/>
                <a:sym typeface="Candara"/>
              </a:rPr>
              <a:t>- Grafik tasarım platformları (örn. Canva), sosyal medya platformları ve video düzenleme araçları.</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600"/>
              </a:spcBef>
              <a:spcAft>
                <a:spcPts val="0"/>
              </a:spcAft>
              <a:buClr>
                <a:srgbClr val="000000"/>
              </a:buClr>
              <a:buSzPts val="1600"/>
              <a:buFont typeface="Arial"/>
              <a:buNone/>
            </a:pPr>
            <a:r>
              <a:rPr lang="en-US" sz="1600" b="0" i="0" u="none" strike="noStrike" cap="none">
                <a:solidFill>
                  <a:srgbClr val="000000"/>
                </a:solidFill>
                <a:latin typeface="Candara"/>
                <a:ea typeface="Candara"/>
                <a:cs typeface="Candara"/>
                <a:sym typeface="Candara"/>
              </a:rPr>
              <a:t>- Yerel miras alanı veya etkinlik hakkında bilgi.</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600"/>
              </a:spcBef>
              <a:spcAft>
                <a:spcPts val="0"/>
              </a:spcAft>
              <a:buClr>
                <a:srgbClr val="000000"/>
              </a:buClr>
              <a:buSzPts val="1600"/>
              <a:buFont typeface="Arial"/>
              <a:buNone/>
            </a:pPr>
            <a:r>
              <a:rPr lang="en-US" sz="1600" b="0" i="0" u="none" strike="noStrike" cap="none">
                <a:solidFill>
                  <a:srgbClr val="000000"/>
                </a:solidFill>
                <a:latin typeface="Candara"/>
                <a:ea typeface="Candara"/>
                <a:cs typeface="Candara"/>
                <a:sym typeface="Candara"/>
              </a:rPr>
              <a:t>- Temel katılım stratejileri ve demografik hususları içeren el broşürleri.</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600"/>
              </a:spcBef>
              <a:spcAft>
                <a:spcPts val="0"/>
              </a:spcAft>
              <a:buClr>
                <a:srgbClr val="000000"/>
              </a:buClr>
              <a:buSzPts val="1600"/>
              <a:buFont typeface="Arial"/>
              <a:buNone/>
            </a:pPr>
            <a:r>
              <a:rPr lang="en-US" sz="1600" b="0" i="0" u="none" strike="noStrike" cap="none">
                <a:solidFill>
                  <a:srgbClr val="000000"/>
                </a:solidFill>
                <a:latin typeface="Candara"/>
                <a:ea typeface="Candara"/>
                <a:cs typeface="Candara"/>
                <a:sym typeface="Candara"/>
              </a:rPr>
              <a:t>- Beyin fırtınası için flipchartlar, keçeli kalemler ve yapışkan notlar.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600"/>
              </a:spcBef>
              <a:spcAft>
                <a:spcPts val="0"/>
              </a:spcAft>
              <a:buClr>
                <a:srgbClr val="000000"/>
              </a:buClr>
              <a:buSzPts val="1600"/>
              <a:buFont typeface="Arial"/>
              <a:buNone/>
            </a:pPr>
            <a:r>
              <a:rPr lang="en-US" sz="1600" b="0" i="0" u="none" strike="noStrike" cap="none">
                <a:solidFill>
                  <a:srgbClr val="000000"/>
                </a:solidFill>
                <a:latin typeface="Candara"/>
                <a:ea typeface="Candara"/>
                <a:cs typeface="Candara"/>
                <a:sym typeface="Candara"/>
              </a:rPr>
              <a:t>- Sunumlar için projektör veya akıllı tahta.</a:t>
            </a:r>
            <a:endParaRPr sz="1600" b="1" i="0" u="none" strike="noStrike" cap="none">
              <a:solidFill>
                <a:srgbClr val="000000"/>
              </a:solidFill>
              <a:latin typeface="Candara"/>
              <a:ea typeface="Candara"/>
              <a:cs typeface="Candara"/>
              <a:sym typeface="Candara"/>
            </a:endParaRPr>
          </a:p>
          <a:p>
            <a:pPr marL="0" marR="0" lvl="0" indent="0" algn="just" rtl="0">
              <a:lnSpc>
                <a:spcPct val="100000"/>
              </a:lnSpc>
              <a:spcBef>
                <a:spcPts val="600"/>
              </a:spcBef>
              <a:spcAft>
                <a:spcPts val="0"/>
              </a:spcAft>
              <a:buClr>
                <a:srgbClr val="000000"/>
              </a:buClr>
              <a:buSzPts val="1600"/>
              <a:buFont typeface="Arial"/>
              <a:buNone/>
            </a:pPr>
            <a:r>
              <a:rPr lang="en-US" sz="1600" b="1" i="0" u="none" strike="noStrike" cap="none">
                <a:solidFill>
                  <a:srgbClr val="000000"/>
                </a:solidFill>
                <a:latin typeface="Candara"/>
                <a:ea typeface="Candara"/>
                <a:cs typeface="Candara"/>
                <a:sym typeface="Candara"/>
              </a:rPr>
              <a:t>Süreç:</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600"/>
              </a:spcBef>
              <a:spcAft>
                <a:spcPts val="0"/>
              </a:spcAft>
              <a:buClr>
                <a:srgbClr val="000000"/>
              </a:buClr>
              <a:buSzPts val="1600"/>
              <a:buFont typeface="Arial"/>
              <a:buNone/>
            </a:pPr>
            <a:r>
              <a:rPr lang="en-US" sz="1600" b="0" i="0" u="none" strike="noStrike" cap="none">
                <a:solidFill>
                  <a:srgbClr val="000000"/>
                </a:solidFill>
                <a:latin typeface="Candara"/>
                <a:ea typeface="Candara"/>
                <a:cs typeface="Candara"/>
                <a:sym typeface="Candara"/>
              </a:rPr>
              <a:t>1. Giriş (15 dakika):</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600"/>
              </a:spcBef>
              <a:spcAft>
                <a:spcPts val="0"/>
              </a:spcAft>
              <a:buClr>
                <a:srgbClr val="000000"/>
              </a:buClr>
              <a:buSzPts val="1600"/>
              <a:buFont typeface="Arial"/>
              <a:buNone/>
            </a:pPr>
            <a:r>
              <a:rPr lang="en-US" sz="1600" b="0" i="0" u="none" strike="noStrike" cap="none">
                <a:solidFill>
                  <a:srgbClr val="000000"/>
                </a:solidFill>
                <a:latin typeface="Candara"/>
                <a:ea typeface="Candara"/>
                <a:cs typeface="Candara"/>
                <a:sym typeface="Candara"/>
              </a:rPr>
              <a:t>Katılımcıları faaliyetin amacı ve hedefleri konusunda bilgilendirin. Las Fallas'ın farklı demografik gruplarla nasıl etkileşim kurduğunu vurgulayarak vaka çalışmasına hızlı bir genel bakış sağlayın. Katılım stratejilerini belirli gruplara göre uyarlamanın önemini tartışın (örneğin, gençler etkileşimli ve dijital yaklaşımları tercih ederken, yaşlı gruplar hikaye anlatımı veya sözlü tarih girişimlerine değer verebilir).</a:t>
            </a:r>
            <a:endParaRPr sz="1600" b="0" i="0" u="none" strike="noStrike" cap="none">
              <a:solidFill>
                <a:srgbClr val="000000"/>
              </a:solidFill>
              <a:latin typeface="Candara"/>
              <a:ea typeface="Candara"/>
              <a:cs typeface="Candara"/>
              <a:sym typeface="Candara"/>
            </a:endParaRPr>
          </a:p>
        </p:txBody>
      </p:sp>
      <p:pic>
        <p:nvPicPr>
          <p:cNvPr id="178" name="Google Shape;178;p10"/>
          <p:cNvPicPr preferRelativeResize="0"/>
          <p:nvPr/>
        </p:nvPicPr>
        <p:blipFill rotWithShape="1">
          <a:blip r:embed="rId4">
            <a:alphaModFix/>
          </a:blip>
          <a:srcRect/>
          <a:stretch/>
        </p:blipFill>
        <p:spPr>
          <a:xfrm>
            <a:off x="9091749" y="1778950"/>
            <a:ext cx="2655473" cy="2820751"/>
          </a:xfrm>
          <a:prstGeom prst="rect">
            <a:avLst/>
          </a:prstGeom>
          <a:noFill/>
          <a:ln>
            <a:noFill/>
          </a:ln>
        </p:spPr>
      </p:pic>
      <p:sp>
        <p:nvSpPr>
          <p:cNvPr id="179" name="Google Shape;179;p10"/>
          <p:cNvSpPr txBox="1"/>
          <p:nvPr/>
        </p:nvSpPr>
        <p:spPr>
          <a:xfrm>
            <a:off x="9091750" y="4385500"/>
            <a:ext cx="3000000" cy="769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Kaynak, Freepik, brbfx tarafından küçük resim</a:t>
            </a: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700"/>
              <a:buFont typeface="Arial"/>
              <a:buNone/>
            </a:pPr>
            <a:r>
              <a:rPr lang="en-US" sz="700" b="0" i="0" u="sng" strike="noStrike" cap="none">
                <a:solidFill>
                  <a:schemeClr val="hlink"/>
                </a:solidFill>
                <a:latin typeface="Arial"/>
                <a:ea typeface="Arial"/>
                <a:cs typeface="Arial"/>
                <a:sym typeface="Arial"/>
                <a:hlinkClick r:id="rId5"/>
              </a:rPr>
              <a:t>https://www.freepik.com/free-vector/aerial-view-people-working-light-bulb_38346952.htm#fromView=search&amp;page=1&amp;position=4&amp;uuid=f293cdce-ce0f-457f-a119-a3dc2c259697 </a:t>
            </a:r>
            <a:endParaRPr sz="1200" b="0" i="0" u="none" strike="noStrike" cap="non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pic>
        <p:nvPicPr>
          <p:cNvPr id="184" name="Google Shape;184;p11"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85" name="Google Shape;185;p11"/>
          <p:cNvSpPr/>
          <p:nvPr/>
        </p:nvSpPr>
        <p:spPr>
          <a:xfrm>
            <a:off x="360486" y="0"/>
            <a:ext cx="10698811" cy="735918"/>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6" name="Google Shape;186;p11"/>
          <p:cNvSpPr/>
          <p:nvPr/>
        </p:nvSpPr>
        <p:spPr>
          <a:xfrm>
            <a:off x="0" y="1"/>
            <a:ext cx="10911016" cy="735918"/>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7" name="Google Shape;187;p11"/>
          <p:cNvSpPr txBox="1"/>
          <p:nvPr/>
        </p:nvSpPr>
        <p:spPr>
          <a:xfrm>
            <a:off x="0" y="89588"/>
            <a:ext cx="10911000" cy="50790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3400"/>
              <a:buFont typeface="Arial"/>
              <a:buNone/>
            </a:pPr>
            <a:r>
              <a:rPr lang="en-US" sz="2700" b="1" i="0" u="none" strike="noStrike" cap="none">
                <a:solidFill>
                  <a:srgbClr val="FFFFFF"/>
                </a:solidFill>
                <a:latin typeface="Candara"/>
                <a:ea typeface="Candara"/>
                <a:cs typeface="Candara"/>
                <a:sym typeface="Candara"/>
              </a:rPr>
              <a:t>İnteraktif Etkinlik: Bir Miras Katılım Kampanyası Tasarlama 2/2</a:t>
            </a:r>
            <a:endParaRPr sz="2700" b="0" i="0" u="none" strike="noStrike" cap="none">
              <a:solidFill>
                <a:srgbClr val="FFFFFF"/>
              </a:solidFill>
              <a:latin typeface="Candara"/>
              <a:ea typeface="Candara"/>
              <a:cs typeface="Candara"/>
              <a:sym typeface="Candara"/>
            </a:endParaRPr>
          </a:p>
        </p:txBody>
      </p:sp>
      <p:sp>
        <p:nvSpPr>
          <p:cNvPr id="188" name="Google Shape;188;p11"/>
          <p:cNvSpPr txBox="1"/>
          <p:nvPr/>
        </p:nvSpPr>
        <p:spPr>
          <a:xfrm>
            <a:off x="501628" y="1305350"/>
            <a:ext cx="8194800" cy="45714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600"/>
              <a:buFont typeface="Arial"/>
              <a:buNone/>
            </a:pPr>
            <a:r>
              <a:rPr lang="en-US" sz="1600" b="0" i="0" u="none" strike="noStrike" cap="none">
                <a:solidFill>
                  <a:srgbClr val="000000"/>
                </a:solidFill>
                <a:latin typeface="Candara"/>
                <a:ea typeface="Candara"/>
                <a:cs typeface="Candara"/>
                <a:sym typeface="Candara"/>
              </a:rPr>
              <a:t>2. Ekip Oluşturma ve Beyin Fırtınası (30 dakika):</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600"/>
              </a:spcBef>
              <a:spcAft>
                <a:spcPts val="0"/>
              </a:spcAft>
              <a:buClr>
                <a:srgbClr val="000000"/>
              </a:buClr>
              <a:buSzPts val="1600"/>
              <a:buFont typeface="Arial"/>
              <a:buNone/>
            </a:pPr>
            <a:r>
              <a:rPr lang="en-US" sz="1600" b="0" i="0" u="none" strike="noStrike" cap="none">
                <a:solidFill>
                  <a:srgbClr val="000000"/>
                </a:solidFill>
                <a:latin typeface="Candara"/>
                <a:ea typeface="Candara"/>
                <a:cs typeface="Candara"/>
                <a:sym typeface="Candara"/>
              </a:rPr>
              <a:t>Katılımcıları, her biri belirli bir demografik gruba (örneğin gençler, yaşlılar, azınlık grupları) atanmış küçük ekiplere ayırın. Seçilen bir yerel miras alanı veya etkinlik hakkında arka plan bilgisi verin. Ekiplerden kendilerine atanan demografinin ilgisini çekmeyi amaçlayan bir mini proje için beyin fırtınası yapmalarını isteyin. Fikirlerini özetlemek için flipchart veya yapışkan notlar kullanın.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600"/>
              </a:spcBef>
              <a:spcAft>
                <a:spcPts val="0"/>
              </a:spcAft>
              <a:buClr>
                <a:srgbClr val="000000"/>
              </a:buClr>
              <a:buSzPts val="1600"/>
              <a:buFont typeface="Arial"/>
              <a:buNone/>
            </a:pPr>
            <a:endParaRPr sz="1600" b="0" i="0" u="none" strike="noStrike" cap="none">
              <a:solidFill>
                <a:srgbClr val="000000"/>
              </a:solidFill>
              <a:latin typeface="Candara"/>
              <a:ea typeface="Candara"/>
              <a:cs typeface="Candara"/>
              <a:sym typeface="Candara"/>
            </a:endParaRPr>
          </a:p>
          <a:p>
            <a:pPr marL="0" marR="0" lvl="0" indent="0" algn="just" rtl="0">
              <a:lnSpc>
                <a:spcPct val="100000"/>
              </a:lnSpc>
              <a:spcBef>
                <a:spcPts val="600"/>
              </a:spcBef>
              <a:spcAft>
                <a:spcPts val="0"/>
              </a:spcAft>
              <a:buClr>
                <a:srgbClr val="000000"/>
              </a:buClr>
              <a:buSzPts val="1600"/>
              <a:buFont typeface="Arial"/>
              <a:buNone/>
            </a:pPr>
            <a:r>
              <a:rPr lang="en-US" sz="1600" b="0" i="0" u="none" strike="noStrike" cap="none">
                <a:solidFill>
                  <a:srgbClr val="000000"/>
                </a:solidFill>
                <a:latin typeface="Candara"/>
                <a:ea typeface="Candara"/>
                <a:cs typeface="Candara"/>
                <a:sym typeface="Candara"/>
              </a:rPr>
              <a:t>3. Proje Geliştirme (45 dakika):</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600"/>
              </a:spcBef>
              <a:spcAft>
                <a:spcPts val="0"/>
              </a:spcAft>
              <a:buClr>
                <a:srgbClr val="000000"/>
              </a:buClr>
              <a:buSzPts val="1600"/>
              <a:buFont typeface="Arial"/>
              <a:buNone/>
            </a:pPr>
            <a:r>
              <a:rPr lang="en-US" sz="1600" b="0" i="0" u="none" strike="noStrike" cap="none">
                <a:solidFill>
                  <a:srgbClr val="000000"/>
                </a:solidFill>
                <a:latin typeface="Candara"/>
                <a:ea typeface="Candara"/>
                <a:cs typeface="Candara"/>
                <a:sym typeface="Candara"/>
              </a:rPr>
              <a:t>Ekipler, mini projeleri için bir kampanya tasarlamak üzere dijital araçları kullanacaklardır. Örnekler şunları içerir: Canva kullanarak poster veya infografik tasarlama, kısa bir tanıtım videosu oluşturma. Bir sosyal medya stratejisi geliştirmek (hashtagler, gönderiler ve interaktif içerik). Bir dijital hikaye anlatımı projesi önermek (örneğin, röportajlar veya blog yazıları). Her kampanya bir başlık, katılım faaliyetinin bir açıklaması ve tanıtım materyalleri içermelidir.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600"/>
              </a:spcBef>
              <a:spcAft>
                <a:spcPts val="0"/>
              </a:spcAft>
              <a:buClr>
                <a:srgbClr val="000000"/>
              </a:buClr>
              <a:buSzPts val="1600"/>
              <a:buFont typeface="Arial"/>
              <a:buNone/>
            </a:pPr>
            <a:endParaRPr sz="1600" b="0" i="0" u="none" strike="noStrike" cap="none">
              <a:solidFill>
                <a:srgbClr val="000000"/>
              </a:solidFill>
              <a:latin typeface="Candara"/>
              <a:ea typeface="Candara"/>
              <a:cs typeface="Candara"/>
              <a:sym typeface="Candara"/>
            </a:endParaRPr>
          </a:p>
          <a:p>
            <a:pPr marL="0" marR="0" lvl="0" indent="0" algn="just" rtl="0">
              <a:lnSpc>
                <a:spcPct val="100000"/>
              </a:lnSpc>
              <a:spcBef>
                <a:spcPts val="600"/>
              </a:spcBef>
              <a:spcAft>
                <a:spcPts val="0"/>
              </a:spcAft>
              <a:buClr>
                <a:srgbClr val="000000"/>
              </a:buClr>
              <a:buSzPts val="1600"/>
              <a:buFont typeface="Arial"/>
              <a:buNone/>
            </a:pPr>
            <a:r>
              <a:rPr lang="en-US" sz="1600" b="0" i="0" u="none" strike="noStrike" cap="none">
                <a:solidFill>
                  <a:srgbClr val="000000"/>
                </a:solidFill>
                <a:latin typeface="Candara"/>
                <a:ea typeface="Candara"/>
                <a:cs typeface="Candara"/>
                <a:sym typeface="Candara"/>
              </a:rPr>
              <a:t>4. Sunum ve Geri Bildirim (30 dakika):</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600"/>
              </a:spcBef>
              <a:spcAft>
                <a:spcPts val="0"/>
              </a:spcAft>
              <a:buClr>
                <a:srgbClr val="000000"/>
              </a:buClr>
              <a:buSzPts val="1600"/>
              <a:buFont typeface="Arial"/>
              <a:buNone/>
            </a:pPr>
            <a:r>
              <a:rPr lang="en-US" sz="1600" b="0" i="0" u="none" strike="noStrike" cap="none">
                <a:solidFill>
                  <a:srgbClr val="000000"/>
                </a:solidFill>
                <a:latin typeface="Candara"/>
                <a:ea typeface="Candara"/>
                <a:cs typeface="Candara"/>
                <a:sym typeface="Candara"/>
              </a:rPr>
              <a:t>Her ekip mini projesini ve kampanyasını gruba sunacaktır. Katılımcılardan güçlü yönleri ve geliştirilebilecek alanları belirlemelerini isteyerek akran geri bildirimini teşvik edin.</a:t>
            </a:r>
            <a:endParaRPr sz="1600" b="0" i="0" u="none" strike="noStrike" cap="none">
              <a:solidFill>
                <a:srgbClr val="000000"/>
              </a:solidFill>
              <a:latin typeface="Candara"/>
              <a:ea typeface="Candara"/>
              <a:cs typeface="Candara"/>
              <a:sym typeface="Candara"/>
            </a:endParaRPr>
          </a:p>
        </p:txBody>
      </p:sp>
      <p:pic>
        <p:nvPicPr>
          <p:cNvPr id="189" name="Google Shape;189;p11"/>
          <p:cNvPicPr preferRelativeResize="0"/>
          <p:nvPr/>
        </p:nvPicPr>
        <p:blipFill rotWithShape="1">
          <a:blip r:embed="rId4">
            <a:alphaModFix/>
          </a:blip>
          <a:srcRect/>
          <a:stretch/>
        </p:blipFill>
        <p:spPr>
          <a:xfrm>
            <a:off x="9030899" y="1123750"/>
            <a:ext cx="2655473" cy="2820751"/>
          </a:xfrm>
          <a:prstGeom prst="rect">
            <a:avLst/>
          </a:prstGeom>
          <a:noFill/>
          <a:ln>
            <a:noFill/>
          </a:ln>
        </p:spPr>
      </p:pic>
      <p:sp>
        <p:nvSpPr>
          <p:cNvPr id="190" name="Google Shape;190;p11"/>
          <p:cNvSpPr txBox="1"/>
          <p:nvPr/>
        </p:nvSpPr>
        <p:spPr>
          <a:xfrm>
            <a:off x="9030900" y="3944500"/>
            <a:ext cx="3000000" cy="1031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Kaynak, Freepik, brbfx tarafından küçük resim</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900"/>
              <a:buFont typeface="Arial"/>
              <a:buNone/>
            </a:pPr>
            <a:r>
              <a:rPr lang="en-US" sz="900" b="0" i="0" u="sng" strike="noStrike" cap="none">
                <a:solidFill>
                  <a:schemeClr val="hlink"/>
                </a:solidFill>
                <a:latin typeface="Arial"/>
                <a:ea typeface="Arial"/>
                <a:cs typeface="Arial"/>
                <a:sym typeface="Arial"/>
                <a:hlinkClick r:id="rId5"/>
              </a:rPr>
              <a:t>https://www.freepik.com/free-vector/aerial-view-people-working-light-bulb_38346952.htm#fromView=search&amp;page=1&amp;position=4&amp;uuid=f293cdce-ce0f-457f-a119-a3dc2c259697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pic>
        <p:nvPicPr>
          <p:cNvPr id="195" name="Google Shape;195;p12"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96" name="Google Shape;196;p12"/>
          <p:cNvSpPr/>
          <p:nvPr/>
        </p:nvSpPr>
        <p:spPr>
          <a:xfrm>
            <a:off x="360486" y="0"/>
            <a:ext cx="10698811" cy="735918"/>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7" name="Google Shape;197;p12"/>
          <p:cNvSpPr/>
          <p:nvPr/>
        </p:nvSpPr>
        <p:spPr>
          <a:xfrm>
            <a:off x="0" y="1"/>
            <a:ext cx="10911016" cy="735918"/>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8" name="Google Shape;198;p12"/>
          <p:cNvSpPr txBox="1"/>
          <p:nvPr/>
        </p:nvSpPr>
        <p:spPr>
          <a:xfrm>
            <a:off x="0" y="89588"/>
            <a:ext cx="10911016" cy="646331"/>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3600"/>
              <a:buFont typeface="Arial"/>
              <a:buNone/>
            </a:pPr>
            <a:r>
              <a:rPr lang="en-US" sz="3600" b="1" i="0" u="none" strike="noStrike" cap="none">
                <a:solidFill>
                  <a:schemeClr val="lt1"/>
                </a:solidFill>
                <a:latin typeface="Candara"/>
                <a:ea typeface="Candara"/>
                <a:cs typeface="Candara"/>
                <a:sym typeface="Candara"/>
              </a:rPr>
              <a:t>Tartışma ve Düşünme</a:t>
            </a:r>
            <a:endParaRPr sz="3600" b="0" i="0" u="none" strike="noStrike" cap="none">
              <a:solidFill>
                <a:schemeClr val="lt1"/>
              </a:solidFill>
              <a:latin typeface="Candara"/>
              <a:ea typeface="Candara"/>
              <a:cs typeface="Candara"/>
              <a:sym typeface="Candara"/>
            </a:endParaRPr>
          </a:p>
        </p:txBody>
      </p:sp>
      <p:sp>
        <p:nvSpPr>
          <p:cNvPr id="199" name="Google Shape;199;p12"/>
          <p:cNvSpPr txBox="1"/>
          <p:nvPr/>
        </p:nvSpPr>
        <p:spPr>
          <a:xfrm>
            <a:off x="453001" y="559675"/>
            <a:ext cx="8478300" cy="6295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ndara"/>
              <a:ea typeface="Candara"/>
              <a:cs typeface="Candara"/>
              <a:sym typeface="Candara"/>
            </a:endParaRPr>
          </a:p>
          <a:p>
            <a:pPr marL="0" marR="0" lvl="0" indent="0" algn="l" rtl="0">
              <a:lnSpc>
                <a:spcPct val="100000"/>
              </a:lnSpc>
              <a:spcBef>
                <a:spcPts val="600"/>
              </a:spcBef>
              <a:spcAft>
                <a:spcPts val="0"/>
              </a:spcAft>
              <a:buClr>
                <a:srgbClr val="000000"/>
              </a:buClr>
              <a:buSzPts val="1600"/>
              <a:buFont typeface="Arial"/>
              <a:buNone/>
            </a:pPr>
            <a:r>
              <a:rPr lang="en-US" sz="1600" b="1" i="0" u="none" strike="noStrike" cap="none">
                <a:solidFill>
                  <a:srgbClr val="000000"/>
                </a:solidFill>
                <a:latin typeface="Candara"/>
                <a:ea typeface="Candara"/>
                <a:cs typeface="Candara"/>
                <a:sym typeface="Candara"/>
              </a:rPr>
              <a:t>Grup Tartışması ve Sonuç için Sorular:</a:t>
            </a:r>
            <a:endParaRPr sz="1600" b="1" i="0" u="none" strike="noStrike" cap="none">
              <a:solidFill>
                <a:srgbClr val="000000"/>
              </a:solidFill>
              <a:latin typeface="Candara"/>
              <a:ea typeface="Candara"/>
              <a:cs typeface="Candara"/>
              <a:sym typeface="Candara"/>
            </a:endParaRPr>
          </a:p>
          <a:p>
            <a:pPr marL="0" marR="0" lvl="0" indent="0" algn="l" rtl="0">
              <a:lnSpc>
                <a:spcPct val="100000"/>
              </a:lnSpc>
              <a:spcBef>
                <a:spcPts val="600"/>
              </a:spcBef>
              <a:spcAft>
                <a:spcPts val="0"/>
              </a:spcAft>
              <a:buClr>
                <a:srgbClr val="000000"/>
              </a:buClr>
              <a:buSzPts val="1600"/>
              <a:buFont typeface="Arial"/>
              <a:buNone/>
            </a:pPr>
            <a:r>
              <a:rPr lang="en-US" sz="1600" b="0" i="0" u="none" strike="noStrike" cap="none">
                <a:solidFill>
                  <a:schemeClr val="dk1"/>
                </a:solidFill>
                <a:latin typeface="Candara"/>
                <a:ea typeface="Candara"/>
                <a:cs typeface="Candara"/>
                <a:sym typeface="Candara"/>
              </a:rPr>
              <a:t>Etkinliği kapatmaya yardımcı olmak ve öğrencilerle birlikte temel öğrenmeleri vurgulamak için, işte sorulacak beş yansıtma sorusu:</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1600"/>
              <a:buFont typeface="Arial"/>
              <a:buNone/>
            </a:pPr>
            <a:r>
              <a:rPr lang="en-US" sz="1600" b="0" i="0" u="none" strike="noStrike" cap="none">
                <a:solidFill>
                  <a:schemeClr val="dk1"/>
                </a:solidFill>
                <a:latin typeface="Candara"/>
                <a:ea typeface="Candara"/>
                <a:cs typeface="Candara"/>
                <a:sym typeface="Candara"/>
              </a:rPr>
              <a:t>1. Katılım projenizi tasarlarken ne gibi zorluklarla karşılaştınız ve bunları nasıl ele aldınız? </a:t>
            </a:r>
            <a:r>
              <a:rPr lang="en-US" sz="1600" b="0" i="0" u="none" strike="noStrike" cap="none">
                <a:solidFill>
                  <a:srgbClr val="8DA9DB"/>
                </a:solidFill>
                <a:latin typeface="Candara"/>
                <a:ea typeface="Candara"/>
                <a:cs typeface="Candara"/>
                <a:sym typeface="Candara"/>
              </a:rPr>
              <a:t>(Bu soru, katılımcıları faaliyet sırasında sorun çözme ve uyum sağlama üzerine düşünmeye teşvik eder. Toplum katılımının karmaşıklığını fark etmelerine ve yaklaşımlarından ders çıkarmalarına yardımcı olur)</a:t>
            </a:r>
            <a:endParaRPr sz="1600" b="0" i="0" u="none" strike="noStrike" cap="none">
              <a:solidFill>
                <a:srgbClr val="8DA9DB"/>
              </a:solidFill>
              <a:latin typeface="Candara"/>
              <a:ea typeface="Candara"/>
              <a:cs typeface="Candara"/>
              <a:sym typeface="Candara"/>
            </a:endParaRPr>
          </a:p>
          <a:p>
            <a:pPr marL="0" marR="0" lvl="0" indent="0" algn="l" rtl="0">
              <a:lnSpc>
                <a:spcPct val="100000"/>
              </a:lnSpc>
              <a:spcBef>
                <a:spcPts val="600"/>
              </a:spcBef>
              <a:spcAft>
                <a:spcPts val="0"/>
              </a:spcAft>
              <a:buClr>
                <a:srgbClr val="000000"/>
              </a:buClr>
              <a:buSzPts val="1600"/>
              <a:buFont typeface="Arial"/>
              <a:buNone/>
            </a:pPr>
            <a:r>
              <a:rPr lang="en-US" sz="1600" b="0" i="0" u="none" strike="noStrike" cap="none">
                <a:solidFill>
                  <a:schemeClr val="dk1"/>
                </a:solidFill>
                <a:latin typeface="Candara"/>
                <a:ea typeface="Candara"/>
                <a:cs typeface="Candara"/>
                <a:sym typeface="Candara"/>
              </a:rPr>
              <a:t>2. Hedef demografiye ilişkin anlayışınız projenizin tasarımını nasıl etkiledi? </a:t>
            </a:r>
            <a:r>
              <a:rPr lang="en-US" sz="1600" b="0" i="0" u="none" strike="noStrike" cap="none">
                <a:solidFill>
                  <a:srgbClr val="8DA9DB"/>
                </a:solidFill>
                <a:latin typeface="Candara"/>
                <a:ea typeface="Candara"/>
                <a:cs typeface="Candara"/>
                <a:sym typeface="Candara"/>
              </a:rPr>
              <a:t>(Bu, katılımcıları projelerini kendilerine atanan grubun ihtiyaçlarını ve ilgi alanlarını karşılayacak şekilde nasıl uyarladıkları konusunda eleştirel düşünmeye sevk eder ve toplum katılımında kapsayıcılığın ve uygunluğun önemini vurgular)</a:t>
            </a:r>
            <a:endParaRPr sz="1600" b="0" i="0" u="none" strike="noStrike" cap="none">
              <a:solidFill>
                <a:srgbClr val="8DA9DB"/>
              </a:solidFill>
              <a:latin typeface="Candara"/>
              <a:ea typeface="Candara"/>
              <a:cs typeface="Candara"/>
              <a:sym typeface="Candara"/>
            </a:endParaRPr>
          </a:p>
          <a:p>
            <a:pPr marL="0" marR="0" lvl="0" indent="0" algn="l" rtl="0">
              <a:lnSpc>
                <a:spcPct val="100000"/>
              </a:lnSpc>
              <a:spcBef>
                <a:spcPts val="600"/>
              </a:spcBef>
              <a:spcAft>
                <a:spcPts val="0"/>
              </a:spcAft>
              <a:buClr>
                <a:srgbClr val="000000"/>
              </a:buClr>
              <a:buSzPts val="1600"/>
              <a:buFont typeface="Arial"/>
              <a:buNone/>
            </a:pPr>
            <a:r>
              <a:rPr lang="en-US" sz="1600" b="0" i="0" u="none" strike="noStrike" cap="none">
                <a:solidFill>
                  <a:schemeClr val="dk1"/>
                </a:solidFill>
                <a:latin typeface="Candara"/>
                <a:ea typeface="Candara"/>
                <a:cs typeface="Candara"/>
                <a:sym typeface="Candara"/>
              </a:rPr>
              <a:t>3. Kampanyanızın şekillenmesinde dijital araçlar </a:t>
            </a:r>
            <a:r>
              <a:rPr lang="en-US" sz="1600" b="0" i="0" u="none" strike="noStrike" cap="none">
                <a:solidFill>
                  <a:srgbClr val="8DA9DB"/>
                </a:solidFill>
                <a:latin typeface="Candara"/>
                <a:ea typeface="Candara"/>
                <a:cs typeface="Candara"/>
                <a:sym typeface="Candara"/>
              </a:rPr>
              <a:t>nasıl </a:t>
            </a:r>
            <a:r>
              <a:rPr lang="en-US" sz="1600" b="0" i="0" u="none" strike="noStrike" cap="none">
                <a:solidFill>
                  <a:schemeClr val="dk1"/>
                </a:solidFill>
                <a:latin typeface="Candara"/>
                <a:ea typeface="Candara"/>
                <a:cs typeface="Candara"/>
                <a:sym typeface="Candara"/>
              </a:rPr>
              <a:t>bir rol oynadı ve ne gibi avantajlar veya sınırlamalarla karşılaştınız? </a:t>
            </a:r>
            <a:r>
              <a:rPr lang="en-US" sz="1600" b="0" i="0" u="none" strike="noStrike" cap="none">
                <a:solidFill>
                  <a:srgbClr val="8DA9DB"/>
                </a:solidFill>
                <a:latin typeface="Candara"/>
                <a:ea typeface="Candara"/>
                <a:cs typeface="Candara"/>
                <a:sym typeface="Candara"/>
              </a:rPr>
              <a:t>(Bu soru, teknolojinin modern miras tanıtımındaki rolünü vurgulamakta, katılımcıları teknolojinin etkinliğini değerlendirmeye ve gelecekteki projelerde bu teknolojiden nasıl yararlanabileceklerini düşünmeye teşvik etmektedir)</a:t>
            </a:r>
            <a:endParaRPr sz="1600" b="0" i="0" u="none" strike="noStrike" cap="none">
              <a:solidFill>
                <a:srgbClr val="8DA9DB"/>
              </a:solidFill>
              <a:latin typeface="Candara"/>
              <a:ea typeface="Candara"/>
              <a:cs typeface="Candara"/>
              <a:sym typeface="Candara"/>
            </a:endParaRPr>
          </a:p>
          <a:p>
            <a:pPr marL="0" marR="0" lvl="0" indent="0" algn="l" rtl="0">
              <a:lnSpc>
                <a:spcPct val="100000"/>
              </a:lnSpc>
              <a:spcBef>
                <a:spcPts val="600"/>
              </a:spcBef>
              <a:spcAft>
                <a:spcPts val="0"/>
              </a:spcAft>
              <a:buClr>
                <a:srgbClr val="000000"/>
              </a:buClr>
              <a:buSzPts val="1600"/>
              <a:buFont typeface="Arial"/>
              <a:buNone/>
            </a:pPr>
            <a:r>
              <a:rPr lang="en-US" sz="1600" b="0" i="0" u="none" strike="noStrike" cap="none">
                <a:solidFill>
                  <a:schemeClr val="dk1"/>
                </a:solidFill>
                <a:latin typeface="Candara"/>
                <a:ea typeface="Candara"/>
                <a:cs typeface="Candara"/>
                <a:sym typeface="Candara"/>
              </a:rPr>
              <a:t>4. Ekip olarak çalışmak projenizin gelişimine nasıl katkıda bulundu? </a:t>
            </a:r>
            <a:r>
              <a:rPr lang="en-US" sz="1600" b="0" i="0" u="none" strike="noStrike" cap="none">
                <a:solidFill>
                  <a:srgbClr val="8DA9DB"/>
                </a:solidFill>
                <a:latin typeface="Candara"/>
                <a:ea typeface="Candara"/>
                <a:cs typeface="Candara"/>
                <a:sym typeface="Candara"/>
              </a:rPr>
              <a:t>(Ekip çalışması dinamikleri üzerine düşünerek, katılımcılar işbirliği, iletişim ve ortak yaratıcılığın sonuçlarını nasıl geliştirdiğini ve kolektif çaba duygusunu nasıl beslediğini değerlendirebilirler)</a:t>
            </a:r>
            <a:endParaRPr sz="1600" b="0" i="0" u="none" strike="noStrike" cap="none">
              <a:solidFill>
                <a:srgbClr val="8DA9DB"/>
              </a:solidFill>
              <a:latin typeface="Candara"/>
              <a:ea typeface="Candara"/>
              <a:cs typeface="Candara"/>
              <a:sym typeface="Candara"/>
            </a:endParaRPr>
          </a:p>
          <a:p>
            <a:pPr marL="0" marR="0" lvl="0" indent="0" algn="l" rtl="0">
              <a:lnSpc>
                <a:spcPct val="100000"/>
              </a:lnSpc>
              <a:spcBef>
                <a:spcPts val="600"/>
              </a:spcBef>
              <a:spcAft>
                <a:spcPts val="0"/>
              </a:spcAft>
              <a:buClr>
                <a:srgbClr val="000000"/>
              </a:buClr>
              <a:buSzPts val="1600"/>
              <a:buFont typeface="Arial"/>
              <a:buNone/>
            </a:pPr>
            <a:r>
              <a:rPr lang="en-US" sz="1600" b="0" i="0" u="none" strike="noStrike" cap="none">
                <a:solidFill>
                  <a:schemeClr val="dk1"/>
                </a:solidFill>
                <a:latin typeface="Candara"/>
                <a:ea typeface="Candara"/>
                <a:cs typeface="Candara"/>
                <a:sym typeface="Candara"/>
              </a:rPr>
              <a:t>5. Bu etkinlikten elde ettiğiniz hangi temel çıkarımı gelecekteki miras katılım girişimlerine uygulayacaksınız? </a:t>
            </a:r>
            <a:r>
              <a:rPr lang="en-US" sz="1600" b="0" i="0" u="none" strike="noStrike" cap="none">
                <a:solidFill>
                  <a:srgbClr val="8DA9DB"/>
                </a:solidFill>
                <a:latin typeface="Candara"/>
                <a:ea typeface="Candara"/>
                <a:cs typeface="Candara"/>
                <a:sym typeface="Candara"/>
              </a:rPr>
              <a:t>(Bu ileriye dönük soru, katılımcıları öğrendiklerini pekiştirmeye ve edindikleri içgörülerin gerçek dünyadaki miras projelerine yaklaşımlarını nasıl etkileyebileceğini düşünmeye teşvik eder)</a:t>
            </a:r>
            <a:endParaRPr sz="1600" b="0" i="0" u="none" strike="noStrike" cap="none">
              <a:solidFill>
                <a:srgbClr val="8DA9DB"/>
              </a:solidFill>
              <a:latin typeface="Candara"/>
              <a:ea typeface="Candara"/>
              <a:cs typeface="Candara"/>
              <a:sym typeface="Candara"/>
            </a:endParaRPr>
          </a:p>
        </p:txBody>
      </p:sp>
      <p:pic>
        <p:nvPicPr>
          <p:cNvPr id="200" name="Google Shape;200;p12"/>
          <p:cNvPicPr preferRelativeResize="0"/>
          <p:nvPr/>
        </p:nvPicPr>
        <p:blipFill rotWithShape="1">
          <a:blip r:embed="rId4">
            <a:alphaModFix/>
          </a:blip>
          <a:srcRect/>
          <a:stretch/>
        </p:blipFill>
        <p:spPr>
          <a:xfrm>
            <a:off x="8931300" y="1348600"/>
            <a:ext cx="3137951" cy="2050084"/>
          </a:xfrm>
          <a:prstGeom prst="rect">
            <a:avLst/>
          </a:prstGeom>
          <a:noFill/>
          <a:ln>
            <a:noFill/>
          </a:ln>
          <a:effectLst>
            <a:outerShdw blurRad="57150" dist="19050" dir="5400000" algn="bl" rotWithShape="0">
              <a:srgbClr val="000000">
                <a:alpha val="49411"/>
              </a:srgbClr>
            </a:outerShdw>
          </a:effectLst>
        </p:spPr>
      </p:pic>
      <p:sp>
        <p:nvSpPr>
          <p:cNvPr id="201" name="Google Shape;201;p12"/>
          <p:cNvSpPr txBox="1"/>
          <p:nvPr/>
        </p:nvSpPr>
        <p:spPr>
          <a:xfrm>
            <a:off x="8931288" y="3605450"/>
            <a:ext cx="3000000" cy="692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Kaynak,Freepik, pch.vector tarafından ücretsiz görüntü</a:t>
            </a: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700"/>
              <a:buFont typeface="Arial"/>
              <a:buNone/>
            </a:pPr>
            <a:r>
              <a:rPr lang="en-US" sz="700" b="0" i="0" u="sng" strike="noStrike" cap="none">
                <a:solidFill>
                  <a:srgbClr val="0563C1"/>
                </a:solidFill>
                <a:latin typeface="Arial"/>
                <a:ea typeface="Arial"/>
                <a:cs typeface="Arial"/>
                <a:sym typeface="Arial"/>
                <a:hlinkClick r:id="rId5">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https://www.freepik.com/free-vector/people-talking-arguing_9176206.htm#fromView=search&amp;page=1&amp;position=32&amp;uuid=9ec0301a-dddf-4d25-a241-a5349c9e3205 </a:t>
            </a:r>
            <a:endParaRPr sz="700" b="0" i="0" u="none" strike="noStrike" cap="non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7">
          <a:extLst>
            <a:ext uri="{FF2B5EF4-FFF2-40B4-BE49-F238E27FC236}">
              <a16:creationId xmlns:a16="http://schemas.microsoft.com/office/drawing/2014/main" xmlns="" id="{9EA4C163-C377-5F3F-82D3-4A560710F417}"/>
            </a:ext>
          </a:extLst>
        </p:cNvPr>
        <p:cNvGrpSpPr/>
        <p:nvPr/>
      </p:nvGrpSpPr>
      <p:grpSpPr>
        <a:xfrm>
          <a:off x="0" y="0"/>
          <a:ext cx="0" cy="0"/>
          <a:chOff x="0" y="0"/>
          <a:chExt cx="0" cy="0"/>
        </a:xfrm>
      </p:grpSpPr>
      <p:pic>
        <p:nvPicPr>
          <p:cNvPr id="78" name="Google Shape;78;p5" descr="A logo with a tree in the middle&#10;&#10;Description automatically generated">
            <a:extLst>
              <a:ext uri="{FF2B5EF4-FFF2-40B4-BE49-F238E27FC236}">
                <a16:creationId xmlns:a16="http://schemas.microsoft.com/office/drawing/2014/main" xmlns="" id="{45074A1D-3119-10C1-BCB2-7F9F0E0F9826}"/>
              </a:ext>
            </a:extLst>
          </p:cNvPr>
          <p:cNvPicPr preferRelativeResize="0"/>
          <p:nvPr/>
        </p:nvPicPr>
        <p:blipFill rotWithShape="1">
          <a:blip r:embed="rId4">
            <a:alphaModFix/>
          </a:blip>
          <a:srcRect/>
          <a:stretch/>
        </p:blipFill>
        <p:spPr>
          <a:xfrm>
            <a:off x="5117361" y="401642"/>
            <a:ext cx="1614744" cy="1625941"/>
          </a:xfrm>
          <a:prstGeom prst="rect">
            <a:avLst/>
          </a:prstGeom>
          <a:noFill/>
          <a:ln>
            <a:noFill/>
          </a:ln>
        </p:spPr>
      </p:pic>
      <p:sp>
        <p:nvSpPr>
          <p:cNvPr id="79" name="Google Shape;79;p5">
            <a:extLst>
              <a:ext uri="{FF2B5EF4-FFF2-40B4-BE49-F238E27FC236}">
                <a16:creationId xmlns:a16="http://schemas.microsoft.com/office/drawing/2014/main" xmlns="" id="{BE77E335-EF72-CE4C-DC9F-3366EF8DE954}"/>
              </a:ext>
            </a:extLst>
          </p:cNvPr>
          <p:cNvSpPr txBox="1"/>
          <p:nvPr/>
        </p:nvSpPr>
        <p:spPr>
          <a:xfrm>
            <a:off x="0" y="2708872"/>
            <a:ext cx="12191999" cy="523180"/>
          </a:xfrm>
          <a:prstGeom prst="rect">
            <a:avLst/>
          </a:prstGeom>
          <a:solidFill>
            <a:srgbClr val="72BC59"/>
          </a:solidFill>
          <a:ln>
            <a:noFill/>
          </a:ln>
        </p:spPr>
        <p:txBody>
          <a:bodyPr spcFirstLastPara="1" wrap="square" lIns="91425" tIns="45700" rIns="91425" bIns="45700" anchor="t" anchorCtr="0">
            <a:spAutoFit/>
          </a:bodyPr>
          <a:lstStyle/>
          <a:p>
            <a:pPr algn="ctr">
              <a:buSzPts val="2800"/>
            </a:pPr>
            <a:r>
              <a:rPr lang="en-US" sz="2800" b="1" dirty="0" err="1" smtClean="0">
                <a:solidFill>
                  <a:schemeClr val="bg1"/>
                </a:solidFill>
                <a:latin typeface="Candara" pitchFamily="34" charset="0"/>
              </a:rPr>
              <a:t>İlginiz</a:t>
            </a:r>
            <a:r>
              <a:rPr lang="en-US" sz="2800" b="1" dirty="0" smtClean="0">
                <a:solidFill>
                  <a:schemeClr val="bg1"/>
                </a:solidFill>
                <a:latin typeface="Candara" pitchFamily="34" charset="0"/>
              </a:rPr>
              <a:t> </a:t>
            </a:r>
            <a:r>
              <a:rPr lang="en-US" sz="2800" b="1" dirty="0" err="1" smtClean="0">
                <a:solidFill>
                  <a:schemeClr val="bg1"/>
                </a:solidFill>
                <a:latin typeface="Candara" pitchFamily="34" charset="0"/>
              </a:rPr>
              <a:t>için</a:t>
            </a:r>
            <a:r>
              <a:rPr lang="en-US" sz="2800" b="1" dirty="0" smtClean="0">
                <a:solidFill>
                  <a:schemeClr val="bg1"/>
                </a:solidFill>
                <a:latin typeface="Candara" pitchFamily="34" charset="0"/>
              </a:rPr>
              <a:t> </a:t>
            </a:r>
            <a:r>
              <a:rPr lang="en-US" sz="2800" b="1" dirty="0" err="1" smtClean="0">
                <a:solidFill>
                  <a:schemeClr val="bg1"/>
                </a:solidFill>
                <a:latin typeface="Candara" pitchFamily="34" charset="0"/>
              </a:rPr>
              <a:t>teşekkür</a:t>
            </a:r>
            <a:r>
              <a:rPr lang="en-US" sz="2800" b="1" dirty="0" smtClean="0">
                <a:solidFill>
                  <a:schemeClr val="bg1"/>
                </a:solidFill>
                <a:latin typeface="Candara" pitchFamily="34" charset="0"/>
              </a:rPr>
              <a:t> </a:t>
            </a:r>
            <a:r>
              <a:rPr lang="en-US" sz="2800" b="1" dirty="0" err="1" smtClean="0">
                <a:solidFill>
                  <a:schemeClr val="bg1"/>
                </a:solidFill>
                <a:latin typeface="Candara" pitchFamily="34" charset="0"/>
              </a:rPr>
              <a:t>ederiz</a:t>
            </a:r>
            <a:endParaRPr lang="en-US" sz="2800" b="1" dirty="0" smtClean="0">
              <a:solidFill>
                <a:schemeClr val="bg1"/>
              </a:solidFill>
              <a:latin typeface="Candara" pitchFamily="34" charset="0"/>
            </a:endParaRPr>
          </a:p>
        </p:txBody>
      </p:sp>
      <p:sp>
        <p:nvSpPr>
          <p:cNvPr id="80" name="Google Shape;80;p5">
            <a:extLst>
              <a:ext uri="{FF2B5EF4-FFF2-40B4-BE49-F238E27FC236}">
                <a16:creationId xmlns:a16="http://schemas.microsoft.com/office/drawing/2014/main" xmlns="" id="{5BC8D6D7-24F3-A431-1DB9-07722AF93252}"/>
              </a:ext>
            </a:extLst>
          </p:cNvPr>
          <p:cNvSpPr txBox="1"/>
          <p:nvPr/>
        </p:nvSpPr>
        <p:spPr>
          <a:xfrm>
            <a:off x="3048000" y="2141384"/>
            <a:ext cx="6096000"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dirty="0">
                <a:solidFill>
                  <a:srgbClr val="7F7F7F"/>
                </a:solidFill>
                <a:latin typeface="Calibri"/>
                <a:ea typeface="Calibri"/>
                <a:cs typeface="Calibri"/>
                <a:sym typeface="Calibri"/>
              </a:rPr>
              <a:t>2023-1-EE01-KA220-ADU-000150753</a:t>
            </a:r>
            <a:endParaRPr sz="1400" b="0" i="0" u="none" strike="noStrike" cap="none" dirty="0">
              <a:solidFill>
                <a:schemeClr val="dk1"/>
              </a:solidFill>
              <a:latin typeface="Times New Roman"/>
              <a:ea typeface="Times New Roman"/>
              <a:cs typeface="Times New Roman"/>
              <a:sym typeface="Times New Roman"/>
            </a:endParaRPr>
          </a:p>
        </p:txBody>
      </p:sp>
      <p:pic>
        <p:nvPicPr>
          <p:cNvPr id="84" name="Google Shape;84;p5" descr="A logo of a person holding a pen&#10;&#10;Description automatically generated">
            <a:extLst>
              <a:ext uri="{FF2B5EF4-FFF2-40B4-BE49-F238E27FC236}">
                <a16:creationId xmlns:a16="http://schemas.microsoft.com/office/drawing/2014/main" xmlns="" id="{F9D1DA8D-D4C4-7907-0694-F8605C238371}"/>
              </a:ext>
            </a:extLst>
          </p:cNvPr>
          <p:cNvPicPr preferRelativeResize="0"/>
          <p:nvPr/>
        </p:nvPicPr>
        <p:blipFill rotWithShape="1">
          <a:blip r:embed="rId5">
            <a:alphaModFix/>
          </a:blip>
          <a:srcRect/>
          <a:stretch/>
        </p:blipFill>
        <p:spPr>
          <a:xfrm>
            <a:off x="506364" y="4406422"/>
            <a:ext cx="1018108" cy="1028604"/>
          </a:xfrm>
          <a:prstGeom prst="rect">
            <a:avLst/>
          </a:prstGeom>
          <a:noFill/>
          <a:ln>
            <a:noFill/>
          </a:ln>
        </p:spPr>
      </p:pic>
      <p:sp>
        <p:nvSpPr>
          <p:cNvPr id="2" name="Google Shape;80;p5">
            <a:extLst>
              <a:ext uri="{FF2B5EF4-FFF2-40B4-BE49-F238E27FC236}">
                <a16:creationId xmlns:a16="http://schemas.microsoft.com/office/drawing/2014/main" xmlns="" id="{60AE485B-6786-A879-4B54-0B8C00087AB2}"/>
              </a:ext>
            </a:extLst>
          </p:cNvPr>
          <p:cNvSpPr txBox="1"/>
          <p:nvPr/>
        </p:nvSpPr>
        <p:spPr>
          <a:xfrm>
            <a:off x="3218507" y="3480723"/>
            <a:ext cx="6096000" cy="523180"/>
          </a:xfrm>
          <a:prstGeom prst="rect">
            <a:avLst/>
          </a:prstGeom>
          <a:noFill/>
          <a:ln>
            <a:noFill/>
          </a:ln>
        </p:spPr>
        <p:txBody>
          <a:bodyPr spcFirstLastPara="1" wrap="square" lIns="91425" tIns="45700" rIns="91425" bIns="45700" anchor="t" anchorCtr="0">
            <a:spAutoFit/>
          </a:bodyPr>
          <a:lstStyle/>
          <a:p>
            <a:pPr algn="ctr">
              <a:buSzPts val="1600"/>
            </a:pPr>
            <a:r>
              <a:rPr lang="en-US" sz="2800" b="1" dirty="0" err="1" smtClean="0">
                <a:solidFill>
                  <a:schemeClr val="bg1">
                    <a:lumMod val="50000"/>
                  </a:schemeClr>
                </a:solidFill>
                <a:latin typeface="Candara" pitchFamily="34" charset="0"/>
              </a:rPr>
              <a:t>Proje</a:t>
            </a:r>
            <a:r>
              <a:rPr lang="en-US" sz="2800" b="1" dirty="0" smtClean="0">
                <a:solidFill>
                  <a:schemeClr val="bg1">
                    <a:lumMod val="50000"/>
                  </a:schemeClr>
                </a:solidFill>
                <a:latin typeface="Candara" pitchFamily="34" charset="0"/>
              </a:rPr>
              <a:t> </a:t>
            </a:r>
            <a:r>
              <a:rPr lang="en-US" sz="2800" b="1" dirty="0" err="1" smtClean="0">
                <a:solidFill>
                  <a:schemeClr val="bg1">
                    <a:lumMod val="50000"/>
                  </a:schemeClr>
                </a:solidFill>
                <a:latin typeface="Candara" pitchFamily="34" charset="0"/>
              </a:rPr>
              <a:t>ortakları</a:t>
            </a:r>
            <a:r>
              <a:rPr lang="en-GB" sz="2800" b="1" i="0" u="none" strike="noStrike" cap="none" dirty="0" smtClean="0">
                <a:solidFill>
                  <a:schemeClr val="bg1">
                    <a:lumMod val="50000"/>
                  </a:schemeClr>
                </a:solidFill>
                <a:latin typeface="Candara" pitchFamily="34" charset="0"/>
                <a:ea typeface="Calibri"/>
                <a:cs typeface="Calibri"/>
                <a:sym typeface="Calibri"/>
              </a:rPr>
              <a:t> </a:t>
            </a:r>
            <a:endParaRPr sz="2800" b="0" i="0" u="none" strike="noStrike" cap="none" dirty="0">
              <a:solidFill>
                <a:schemeClr val="bg1">
                  <a:lumMod val="50000"/>
                </a:schemeClr>
              </a:solidFill>
              <a:latin typeface="Candara" pitchFamily="34" charset="0"/>
              <a:ea typeface="Times New Roman"/>
              <a:cs typeface="Times New Roman"/>
              <a:sym typeface="Times New Roman"/>
            </a:endParaRPr>
          </a:p>
        </p:txBody>
      </p:sp>
      <p:pic>
        <p:nvPicPr>
          <p:cNvPr id="1026" name="Picture 2" descr="A green text on a black background&#10;&#10;Description automatically generated">
            <a:extLst>
              <a:ext uri="{FF2B5EF4-FFF2-40B4-BE49-F238E27FC236}">
                <a16:creationId xmlns:a16="http://schemas.microsoft.com/office/drawing/2014/main" xmlns="" id="{3B45D439-3297-79AA-CACA-7096D6D590B0}"/>
              </a:ext>
            </a:extLst>
          </p:cNvPr>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1962338" y="4752724"/>
            <a:ext cx="1676400" cy="400050"/>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a:extLst>
              <a:ext uri="{FF2B5EF4-FFF2-40B4-BE49-F238E27FC236}">
                <a16:creationId xmlns:a16="http://schemas.microsoft.com/office/drawing/2014/main" xmlns="" id="{CEACFF9F-2E19-236D-B5DE-BA61F8D477D4}"/>
              </a:ext>
            </a:extLst>
          </p:cNvPr>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3969614" y="4704157"/>
            <a:ext cx="866775" cy="542925"/>
          </a:xfrm>
          <a:prstGeom prst="rect">
            <a:avLst/>
          </a:prstGeom>
          <a:noFill/>
          <a:extLst>
            <a:ext uri="{909E8E84-426E-40DD-AFC4-6F175D3DCCD1}">
              <a14:hiddenFill xmlns:a14="http://schemas.microsoft.com/office/drawing/2010/main" xmlns="">
                <a:solidFill>
                  <a:srgbClr val="FFFFFF"/>
                </a:solidFill>
              </a14:hiddenFill>
            </a:ext>
          </a:extLst>
        </p:spPr>
      </p:pic>
      <p:pic>
        <p:nvPicPr>
          <p:cNvPr id="1030" name="Picture 6" descr="A red bird on a green leaf&#10;&#10;Description automatically generated">
            <a:extLst>
              <a:ext uri="{FF2B5EF4-FFF2-40B4-BE49-F238E27FC236}">
                <a16:creationId xmlns:a16="http://schemas.microsoft.com/office/drawing/2014/main" xmlns="" id="{64376610-9F6A-7D97-9F5A-E9A5DBD20FBE}"/>
              </a:ext>
            </a:extLst>
          </p:cNvPr>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5167265" y="4723206"/>
            <a:ext cx="971550" cy="504825"/>
          </a:xfrm>
          <a:prstGeom prst="rect">
            <a:avLst/>
          </a:prstGeom>
          <a:noFill/>
          <a:extLst>
            <a:ext uri="{909E8E84-426E-40DD-AFC4-6F175D3DCCD1}">
              <a14:hiddenFill xmlns:a14="http://schemas.microsoft.com/office/drawing/2010/main" xmlns="">
                <a:solidFill>
                  <a:srgbClr val="FFFFFF"/>
                </a:solidFill>
              </a14:hiddenFill>
            </a:ext>
          </a:extLst>
        </p:spPr>
      </p:pic>
      <p:pic>
        <p:nvPicPr>
          <p:cNvPr id="1032" name="Picture 8" descr="Icon&#10;&#10;Description automatically generated">
            <a:extLst>
              <a:ext uri="{FF2B5EF4-FFF2-40B4-BE49-F238E27FC236}">
                <a16:creationId xmlns:a16="http://schemas.microsoft.com/office/drawing/2014/main" xmlns="" id="{787E2769-AEC9-4756-9372-748CDF945564}"/>
              </a:ext>
            </a:extLst>
          </p:cNvPr>
          <p:cNvPicPr>
            <a:picLocks noChangeAspect="1" noChangeArrowheads="1"/>
          </p:cNvPicPr>
          <p:nvPr/>
        </p:nvPicPr>
        <p:blipFill>
          <a:blip r:embed="rId9">
            <a:extLst>
              <a:ext uri="{28A0092B-C50C-407E-A947-70E740481C1C}">
                <a14:useLocalDpi xmlns:a14="http://schemas.microsoft.com/office/drawing/2010/main" xmlns="" val="0"/>
              </a:ext>
            </a:extLst>
          </a:blip>
          <a:srcRect/>
          <a:stretch>
            <a:fillRect/>
          </a:stretch>
        </p:blipFill>
        <p:spPr bwMode="auto">
          <a:xfrm>
            <a:off x="6535659" y="4630211"/>
            <a:ext cx="1257300" cy="581025"/>
          </a:xfrm>
          <a:prstGeom prst="rect">
            <a:avLst/>
          </a:prstGeom>
          <a:noFill/>
          <a:extLst>
            <a:ext uri="{909E8E84-426E-40DD-AFC4-6F175D3DCCD1}">
              <a14:hiddenFill xmlns:a14="http://schemas.microsoft.com/office/drawing/2010/main" xmlns="">
                <a:solidFill>
                  <a:srgbClr val="FFFFFF"/>
                </a:solidFill>
              </a14:hiddenFill>
            </a:ext>
          </a:extLst>
        </p:spPr>
      </p:pic>
      <p:pic>
        <p:nvPicPr>
          <p:cNvPr id="1034" name="Picture 10" descr="A building with red lights&#10;&#10;Description automatically generated">
            <a:extLst>
              <a:ext uri="{FF2B5EF4-FFF2-40B4-BE49-F238E27FC236}">
                <a16:creationId xmlns:a16="http://schemas.microsoft.com/office/drawing/2014/main" xmlns="" id="{31B41789-03F6-70DF-6C37-3B809119B07B}"/>
              </a:ext>
            </a:extLst>
          </p:cNvPr>
          <p:cNvPicPr>
            <a:picLocks noChangeAspect="1" noChangeArrowheads="1"/>
          </p:cNvPicPr>
          <p:nvPr/>
        </p:nvPicPr>
        <p:blipFill>
          <a:blip r:embed="rId10">
            <a:extLst>
              <a:ext uri="{28A0092B-C50C-407E-A947-70E740481C1C}">
                <a14:useLocalDpi xmlns:a14="http://schemas.microsoft.com/office/drawing/2010/main" xmlns="" val="0"/>
              </a:ext>
            </a:extLst>
          </a:blip>
          <a:srcRect/>
          <a:stretch>
            <a:fillRect/>
          </a:stretch>
        </p:blipFill>
        <p:spPr bwMode="auto">
          <a:xfrm>
            <a:off x="8328717" y="4619374"/>
            <a:ext cx="771525" cy="533400"/>
          </a:xfrm>
          <a:prstGeom prst="rect">
            <a:avLst/>
          </a:prstGeom>
          <a:noFill/>
          <a:extLst>
            <a:ext uri="{909E8E84-426E-40DD-AFC4-6F175D3DCCD1}">
              <a14:hiddenFill xmlns:a14="http://schemas.microsoft.com/office/drawing/2010/main" xmlns="">
                <a:solidFill>
                  <a:srgbClr val="FFFFFF"/>
                </a:solidFill>
              </a14:hiddenFill>
            </a:ext>
          </a:extLst>
        </p:spPr>
      </p:pic>
      <p:pic>
        <p:nvPicPr>
          <p:cNvPr id="1036" name="Picture 12" descr="A blue and black logo&#10;&#10;Description automatically generated">
            <a:extLst>
              <a:ext uri="{FF2B5EF4-FFF2-40B4-BE49-F238E27FC236}">
                <a16:creationId xmlns:a16="http://schemas.microsoft.com/office/drawing/2014/main" xmlns="" id="{C9B3BA7D-83AB-3CA7-81BA-35DE5F9EB790}"/>
              </a:ext>
            </a:extLst>
          </p:cNvPr>
          <p:cNvPicPr>
            <a:picLocks noChangeAspect="1" noChangeArrowheads="1"/>
          </p:cNvPicPr>
          <p:nvPr/>
        </p:nvPicPr>
        <p:blipFill>
          <a:blip r:embed="rId11">
            <a:extLst>
              <a:ext uri="{28A0092B-C50C-407E-A947-70E740481C1C}">
                <a14:useLocalDpi xmlns:a14="http://schemas.microsoft.com/office/drawing/2010/main" xmlns="" val="0"/>
              </a:ext>
            </a:extLst>
          </a:blip>
          <a:srcRect/>
          <a:stretch>
            <a:fillRect/>
          </a:stretch>
        </p:blipFill>
        <p:spPr bwMode="auto">
          <a:xfrm>
            <a:off x="9803732" y="4843604"/>
            <a:ext cx="1881904" cy="309170"/>
          </a:xfrm>
          <a:prstGeom prst="rect">
            <a:avLst/>
          </a:prstGeom>
          <a:noFill/>
          <a:extLst>
            <a:ext uri="{909E8E84-426E-40DD-AFC4-6F175D3DCCD1}">
              <a14:hiddenFill xmlns:a14="http://schemas.microsoft.com/office/drawing/2010/main" xmlns="">
                <a:solidFill>
                  <a:srgbClr val="FFFFFF"/>
                </a:solidFill>
              </a14:hiddenFill>
            </a:ext>
          </a:extLst>
        </p:spPr>
      </p:pic>
      <p:sp>
        <p:nvSpPr>
          <p:cNvPr id="15" name="Google Shape;87;p1"/>
          <p:cNvSpPr txBox="1"/>
          <p:nvPr/>
        </p:nvSpPr>
        <p:spPr>
          <a:xfrm>
            <a:off x="2855640" y="6240914"/>
            <a:ext cx="7920880" cy="430887"/>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050"/>
              <a:buFont typeface="Arial"/>
              <a:buNone/>
            </a:pPr>
            <a:r>
              <a:rPr lang="en-US" sz="1050" b="0" i="1" u="none" strike="noStrike" cap="none" dirty="0">
                <a:solidFill>
                  <a:schemeClr val="dk1"/>
                </a:solidFill>
                <a:latin typeface="Arial"/>
                <a:ea typeface="Arial"/>
                <a:cs typeface="Arial"/>
                <a:sym typeface="Arial"/>
              </a:rPr>
              <a:t>Bu </a:t>
            </a:r>
            <a:r>
              <a:rPr lang="en-US" sz="1050" b="0" i="1" u="none" strike="noStrike" cap="none" dirty="0" err="1">
                <a:solidFill>
                  <a:schemeClr val="dk1"/>
                </a:solidFill>
                <a:latin typeface="Arial"/>
                <a:ea typeface="Arial"/>
                <a:cs typeface="Arial"/>
                <a:sym typeface="Arial"/>
              </a:rPr>
              <a:t>proje</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Avrupa</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Komisyonu'nun</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desteği</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ile</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finanse</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edilmiştir</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İçerik</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sadece</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yazarın</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görüşlerini</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yansıtmaktadır</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ve</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Komisyon</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burada</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yer</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alan</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bilgilerin</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herhangi</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bir</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şekilde</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kullanılmasından</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sorumlu</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tutulamaz</a:t>
            </a:r>
            <a:r>
              <a:rPr lang="en-US" sz="1050" b="0" i="1" u="none" strike="noStrike" cap="none" dirty="0">
                <a:solidFill>
                  <a:schemeClr val="dk1"/>
                </a:solidFill>
                <a:latin typeface="Arial"/>
                <a:ea typeface="Arial"/>
                <a:cs typeface="Arial"/>
                <a:sym typeface="Arial"/>
              </a:rPr>
              <a:t>.</a:t>
            </a:r>
            <a:endParaRPr sz="1800" b="0" i="0" u="none" strike="noStrike" cap="none" dirty="0">
              <a:solidFill>
                <a:schemeClr val="dk1"/>
              </a:solidFill>
              <a:latin typeface="Times New Roman"/>
              <a:ea typeface="Times New Roman"/>
              <a:cs typeface="Times New Roman"/>
              <a:sym typeface="Times New Roman"/>
            </a:endParaRPr>
          </a:p>
        </p:txBody>
      </p:sp>
      <p:pic>
        <p:nvPicPr>
          <p:cNvPr id="16" name="15 - Εικόνα" descr="TR Avrupa Birliği tarafından ortak finanse edilmektedir_POS.jpg"/>
          <p:cNvPicPr>
            <a:picLocks noChangeAspect="1"/>
          </p:cNvPicPr>
          <p:nvPr/>
        </p:nvPicPr>
        <p:blipFill>
          <a:blip r:embed="rId12"/>
          <a:stretch>
            <a:fillRect/>
          </a:stretch>
        </p:blipFill>
        <p:spPr>
          <a:xfrm>
            <a:off x="119336" y="6165304"/>
            <a:ext cx="2610295" cy="466721"/>
          </a:xfrm>
          <a:prstGeom prst="rect">
            <a:avLst/>
          </a:prstGeom>
        </p:spPr>
      </p:pic>
      <p:pic>
        <p:nvPicPr>
          <p:cNvPr id="17" name="16 - Εικόνα" descr="cc-brand-1.png"/>
          <p:cNvPicPr>
            <a:picLocks noChangeAspect="1"/>
          </p:cNvPicPr>
          <p:nvPr/>
        </p:nvPicPr>
        <p:blipFill>
          <a:blip r:embed="rId13"/>
          <a:stretch>
            <a:fillRect/>
          </a:stretch>
        </p:blipFill>
        <p:spPr>
          <a:xfrm>
            <a:off x="10776520" y="6093295"/>
            <a:ext cx="1310829" cy="679491"/>
          </a:xfrm>
          <a:prstGeom prst="rect">
            <a:avLst/>
          </a:prstGeom>
        </p:spPr>
      </p:pic>
    </p:spTree>
    <p:custDataLst>
      <p:tags r:id="rId1"/>
    </p:custDataLst>
    <p:extLst>
      <p:ext uri="{BB962C8B-B14F-4D97-AF65-F5344CB8AC3E}">
        <p14:creationId xmlns:p14="http://schemas.microsoft.com/office/powerpoint/2010/main" xmlns="" val="1229119951"/>
      </p:ext>
    </p:extLst>
  </p:cSld>
  <p:clrMapOvr>
    <a:masterClrMapping/>
  </p:clrMapOvr>
  <mc:AlternateContent xmlns:mc="http://schemas.openxmlformats.org/markup-compatibility/2006">
    <mc:Choice xmlns:p14="http://schemas.microsoft.com/office/powerpoint/2010/main" xmlns="" Requires="p14">
      <p:transition spd="slow" p14:dur="3400" advClick="0" advTm="2000">
        <p14:reveal/>
      </p:transition>
    </mc:Choice>
    <mc:Fallback>
      <p:transition spd="slow" advClick="0" advTm="2000">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SLIDE_INDENT_LEVEL" val="1"/>
  <p:tag name="ISPRING_CUSTOM_TIMING_USED" val="0"/>
  <p:tag name="GENSWF_SLIDE_UID" val="{566D9898-A9F0-4ABE-A76C-E164E5C73CE1}:274"/>
</p:tagLst>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TotalTime>
  <Words>725</Words>
  <Application>Microsoft Office PowerPoint</Application>
  <PresentationFormat>Προσαρμογή</PresentationFormat>
  <Paragraphs>48</Paragraphs>
  <Slides>6</Slides>
  <Notes>6</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6</vt:i4>
      </vt:variant>
    </vt:vector>
  </HeadingPairs>
  <TitlesOfParts>
    <vt:vector size="11" baseType="lpstr">
      <vt:lpstr>Arial</vt:lpstr>
      <vt:lpstr>Candara</vt:lpstr>
      <vt:lpstr>Times New Roman</vt:lpstr>
      <vt:lpstr>Calibri</vt:lpstr>
      <vt:lpstr>Office Theme</vt:lpstr>
      <vt:lpstr>Διαφάνεια 1</vt:lpstr>
      <vt:lpstr>Διαφάνεια 2</vt:lpstr>
      <vt:lpstr>Διαφάνεια 3</vt:lpstr>
      <vt:lpstr>Διαφάνεια 4</vt:lpstr>
      <vt:lpstr>Διαφάνεια 5</vt:lpstr>
      <vt:lpstr>Διαφάνεια 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Maria Fernandez</dc:creator>
  <cp:lastModifiedBy>Νικολέττα</cp:lastModifiedBy>
  <cp:revision>5</cp:revision>
  <dcterms:created xsi:type="dcterms:W3CDTF">2024-06-10T15:48:53Z</dcterms:created>
  <dcterms:modified xsi:type="dcterms:W3CDTF">2026-04-25T08:08:10Z</dcterms:modified>
</cp:coreProperties>
</file>