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metadata" ContentType="application/binary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tags/tag1.xml" ContentType="application/vnd.openxmlformats-officedocument.presentationml.tags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embeddedFontLst>
    <p:embeddedFont>
      <p:font typeface="Candara" pitchFamily="34" charset="0"/>
      <p:regular r:id="rId19"/>
      <p:bold r:id="rId20"/>
      <p:italic r:id="rId21"/>
      <p:boldItalic r:id="rId22"/>
    </p:embeddedFont>
    <p:embeddedFont>
      <p:font typeface="Calibri" pitchFamily="34" charset="0"/>
      <p:regular r:id="rId23"/>
      <p:bold r:id="rId24"/>
      <p:italic r:id="rId25"/>
      <p:boldItalic r:id="rId2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29" roundtripDataSignature="AMtx7miyfWJHBxtkWIdKfff5THpMtroOq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96" y="-18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7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customschemas.google.com/relationships/presentationmetadata" Target="meta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2" name="Google Shape;9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15" name="Google Shape;115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3248fd4eafb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33" name="Google Shape;133;g3248fd4eafb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49" name="Google Shape;14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62" name="Google Shape;162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72" name="Google Shape;172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82" name="Google Shape;182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94" name="Google Shape;194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3248fd4eafb_0_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08" name="Google Shape;208;g3248fd4eafb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22" name="Google Shape;222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38" name="Google Shape;238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50" name="Google Shape;250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60" name="Google Shape;260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>
          <a:extLst>
            <a:ext uri="{FF2B5EF4-FFF2-40B4-BE49-F238E27FC236}">
              <a16:creationId xmlns:a16="http://schemas.microsoft.com/office/drawing/2014/main" xmlns="" id="{7CE864AF-9100-B1E2-3CE1-A8F8264BAE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5:notes">
            <a:extLst>
              <a:ext uri="{FF2B5EF4-FFF2-40B4-BE49-F238E27FC236}">
                <a16:creationId xmlns:a16="http://schemas.microsoft.com/office/drawing/2014/main" xmlns="" id="{E8E312FE-9819-45CA-287D-E609954F5821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76" name="Google Shape;76;p5:notes">
            <a:extLst>
              <a:ext uri="{FF2B5EF4-FFF2-40B4-BE49-F238E27FC236}">
                <a16:creationId xmlns:a16="http://schemas.microsoft.com/office/drawing/2014/main" xmlns="" id="{DDD2812F-56FD-D69C-07DB-C565E640668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xmlns="" val="23527819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8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8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20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20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2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2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21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22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22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22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22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22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2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5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25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2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6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26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7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8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8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hyperlink" Target="https://www.needpix.com/photo/825772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hyperlink" Target="https://www.freepik.com/free-ai-image/young-women-traditional-clothing-parade-outdoors-generated-by-ai_42431165.htm" TargetMode="Externa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1.png"/><Relationship Id="rId7" Type="http://schemas.openxmlformats.org/officeDocument/2006/relationships/hyperlink" Target="https://www.needpix.com/photo/1069312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11" Type="http://schemas.openxmlformats.org/officeDocument/2006/relationships/hyperlink" Target="https://www.needpix.com/photo/1517953" TargetMode="External"/><Relationship Id="rId5" Type="http://schemas.openxmlformats.org/officeDocument/2006/relationships/hyperlink" Target="https://www.needpix.com/photo/1816480" TargetMode="External"/><Relationship Id="rId10" Type="http://schemas.openxmlformats.org/officeDocument/2006/relationships/image" Target="../media/image10.jpeg"/><Relationship Id="rId4" Type="http://schemas.openxmlformats.org/officeDocument/2006/relationships/image" Target="../media/image7.jpeg"/><Relationship Id="rId9" Type="http://schemas.openxmlformats.org/officeDocument/2006/relationships/hyperlink" Target="https://www.needpix.com/photo/1674002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1.png"/><Relationship Id="rId7" Type="http://schemas.openxmlformats.org/officeDocument/2006/relationships/hyperlink" Target="https://www.needpix.com/photo/571218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hyperlink" Target="https://www.needpix.com/photo/533044" TargetMode="External"/><Relationship Id="rId4" Type="http://schemas.openxmlformats.org/officeDocument/2006/relationships/image" Target="../media/image11.jpeg"/><Relationship Id="rId9" Type="http://schemas.openxmlformats.org/officeDocument/2006/relationships/hyperlink" Target="https://www.needpix.com/photo/1622664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freepik.com/free-vector/flat-international-human-solidarity-day-illustration_33433039.htm" TargetMode="Externa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jpeg"/><Relationship Id="rId5" Type="http://schemas.openxmlformats.org/officeDocument/2006/relationships/hyperlink" Target="https://commons.wikimedia.org/w/index.php?curid=9654774" TargetMode="Externa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commons.wikimedia.org/w/index.php?curid=13290679" TargetMode="Externa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.png"/><Relationship Id="rId3" Type="http://schemas.openxmlformats.org/officeDocument/2006/relationships/notesSlide" Target="../notesSlides/notesSlide16.xml"/><Relationship Id="rId7" Type="http://schemas.openxmlformats.org/officeDocument/2006/relationships/image" Target="../media/image26.png"/><Relationship Id="rId12" Type="http://schemas.openxmlformats.org/officeDocument/2006/relationships/image" Target="../media/image2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0" Type="http://schemas.openxmlformats.org/officeDocument/2006/relationships/image" Target="../media/image29.png"/><Relationship Id="rId4" Type="http://schemas.openxmlformats.org/officeDocument/2006/relationships/image" Target="../media/image1.png"/><Relationship Id="rId9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17360" y="401642"/>
            <a:ext cx="1957279" cy="1957279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"/>
          <p:cNvSpPr txBox="1"/>
          <p:nvPr/>
        </p:nvSpPr>
        <p:spPr>
          <a:xfrm>
            <a:off x="0" y="3247463"/>
            <a:ext cx="12192000" cy="585000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US" sz="3200" b="1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Eğitim</a:t>
            </a:r>
            <a:r>
              <a:rPr lang="en-US" sz="3200" b="1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3200" b="1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Programı</a:t>
            </a:r>
            <a:endParaRPr sz="32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86" name="Google Shape;86;p1"/>
          <p:cNvSpPr txBox="1"/>
          <p:nvPr/>
        </p:nvSpPr>
        <p:spPr>
          <a:xfrm>
            <a:off x="3156857" y="2566090"/>
            <a:ext cx="60960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2023-1-EE01-KA220-ADU-000150753</a:t>
            </a:r>
            <a:endParaRPr sz="16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89" name="Google Shape;89;p1"/>
          <p:cNvSpPr txBox="1"/>
          <p:nvPr/>
        </p:nvSpPr>
        <p:spPr>
          <a:xfrm>
            <a:off x="2975498" y="4004238"/>
            <a:ext cx="6096000" cy="27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2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" name="Google Shape;87;p1"/>
          <p:cNvSpPr txBox="1"/>
          <p:nvPr/>
        </p:nvSpPr>
        <p:spPr>
          <a:xfrm>
            <a:off x="2503716" y="6071148"/>
            <a:ext cx="8128788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US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Bu </a:t>
            </a:r>
            <a:r>
              <a:rPr lang="en-US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proje</a:t>
            </a:r>
            <a:r>
              <a:rPr lang="en-US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Avrupa</a:t>
            </a:r>
            <a:r>
              <a:rPr lang="en-US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Komisyonu'nun</a:t>
            </a:r>
            <a:r>
              <a:rPr lang="en-US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desteği</a:t>
            </a:r>
            <a:r>
              <a:rPr lang="en-US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ile</a:t>
            </a:r>
            <a:r>
              <a:rPr lang="en-US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finanse</a:t>
            </a:r>
            <a:r>
              <a:rPr lang="en-US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edilmiştir</a:t>
            </a:r>
            <a:r>
              <a:rPr lang="en-US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en-US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İçerik</a:t>
            </a:r>
            <a:r>
              <a:rPr lang="en-US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sadece</a:t>
            </a:r>
            <a:r>
              <a:rPr lang="en-US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yazarın</a:t>
            </a:r>
            <a:r>
              <a:rPr lang="en-US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görüşlerini</a:t>
            </a:r>
            <a:r>
              <a:rPr lang="en-US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yansıtmaktadır</a:t>
            </a:r>
            <a:r>
              <a:rPr lang="en-US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ve</a:t>
            </a:r>
            <a:r>
              <a:rPr lang="en-US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Komisyon</a:t>
            </a:r>
            <a:r>
              <a:rPr lang="en-US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burada</a:t>
            </a:r>
            <a:r>
              <a:rPr lang="en-US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yer</a:t>
            </a:r>
            <a:r>
              <a:rPr lang="en-US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alan</a:t>
            </a:r>
            <a:r>
              <a:rPr lang="en-US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bilgilerin</a:t>
            </a:r>
            <a:r>
              <a:rPr lang="en-US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herhangi</a:t>
            </a:r>
            <a:r>
              <a:rPr lang="en-US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bir</a:t>
            </a:r>
            <a:r>
              <a:rPr lang="en-US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şekilde</a:t>
            </a:r>
            <a:r>
              <a:rPr lang="en-US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kullanılmasından</a:t>
            </a:r>
            <a:r>
              <a:rPr lang="en-US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sorumlu</a:t>
            </a:r>
            <a:r>
              <a:rPr lang="en-US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tutulamaz</a:t>
            </a:r>
            <a:r>
              <a:rPr lang="en-US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18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2" name="6 - Εικόνα" descr="TR Avrupa Birliği tarafından ortak finanse edilmektedir_PO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344" y="6093296"/>
            <a:ext cx="2304256" cy="412001"/>
          </a:xfrm>
          <a:prstGeom prst="rect">
            <a:avLst/>
          </a:prstGeom>
        </p:spPr>
      </p:pic>
      <p:pic>
        <p:nvPicPr>
          <p:cNvPr id="13" name="7 - Εικόνα" descr="cc-brand-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20536" y="5995538"/>
            <a:ext cx="1152128" cy="59722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Google Shape;94;p2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5509" y="6258460"/>
            <a:ext cx="509952" cy="509952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Google Shape;95;p2"/>
          <p:cNvSpPr/>
          <p:nvPr/>
        </p:nvSpPr>
        <p:spPr>
          <a:xfrm>
            <a:off x="814792" y="1240957"/>
            <a:ext cx="10876200" cy="2858100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" name="Google Shape;96;p2"/>
          <p:cNvSpPr txBox="1"/>
          <p:nvPr/>
        </p:nvSpPr>
        <p:spPr>
          <a:xfrm>
            <a:off x="-6" y="1588183"/>
            <a:ext cx="12192000" cy="193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en-US" sz="3600" b="1" i="0" u="none" strike="noStrike" cap="none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ÜNİTE 1: </a:t>
            </a:r>
            <a:r>
              <a:rPr lang="en-US" sz="3600" b="1" i="0" u="none" strike="noStrike" cap="none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Aidiyet</a:t>
            </a:r>
            <a:r>
              <a:rPr lang="en-US" sz="3600" b="1" i="0" u="none" strike="noStrike" cap="none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3600" b="1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D</a:t>
            </a:r>
            <a:r>
              <a:rPr lang="en-US" sz="3600" b="1" i="0" u="none" strike="noStrike" cap="none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uygusu</a:t>
            </a:r>
            <a:r>
              <a:rPr lang="en-US" sz="3600" b="1" i="0" u="none" strike="noStrike" cap="none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endParaRPr sz="3600" b="1" i="0" u="none" strike="noStrike" cap="none" dirty="0">
              <a:solidFill>
                <a:srgbClr val="FFFFF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endParaRPr sz="3600" b="1" i="0" u="none" strike="noStrike" cap="none" dirty="0">
              <a:solidFill>
                <a:srgbClr val="FFFFF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DERS 1: </a:t>
            </a:r>
            <a:r>
              <a:rPr lang="en-US" sz="2800" b="1" i="0" u="none" strike="noStrike" cap="none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Miras</a:t>
            </a:r>
            <a:r>
              <a:rPr lang="en-US" sz="2800" b="1" i="0" u="none" strike="noStrike" cap="none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800" b="1" i="0" u="none" strike="noStrike" cap="none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2800" b="1" i="0" u="none" strike="noStrike" cap="none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800" b="1" i="0" u="none" strike="noStrike" cap="none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Kimlik</a:t>
            </a:r>
            <a:endParaRPr sz="28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97" name="Google Shape;97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569474" y="4238332"/>
            <a:ext cx="3366868" cy="2104293"/>
          </a:xfrm>
          <a:prstGeom prst="rect">
            <a:avLst/>
          </a:prstGeom>
          <a:noFill/>
          <a:ln>
            <a:noFill/>
          </a:ln>
        </p:spPr>
      </p:pic>
      <p:sp>
        <p:nvSpPr>
          <p:cNvPr id="98" name="Google Shape;98;p2"/>
          <p:cNvSpPr txBox="1"/>
          <p:nvPr/>
        </p:nvSpPr>
        <p:spPr>
          <a:xfrm>
            <a:off x="4828938" y="6342625"/>
            <a:ext cx="3000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Kaynak</a:t>
            </a:r>
            <a:r>
              <a:rPr lang="en-US" sz="14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en-US" sz="14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freshidea</a:t>
            </a:r>
            <a:r>
              <a:rPr lang="en-US" sz="14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/</a:t>
            </a:r>
            <a:r>
              <a:rPr lang="en-US" sz="14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AdobeStock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" name="Google Shape;103;p3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6712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3"/>
          <p:cNvSpPr/>
          <p:nvPr/>
        </p:nvSpPr>
        <p:spPr>
          <a:xfrm>
            <a:off x="360486" y="-1"/>
            <a:ext cx="10698811" cy="735919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3"/>
          <p:cNvSpPr/>
          <p:nvPr/>
        </p:nvSpPr>
        <p:spPr>
          <a:xfrm>
            <a:off x="0" y="0"/>
            <a:ext cx="10911016" cy="735919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" name="Google Shape;106;p3"/>
          <p:cNvSpPr txBox="1"/>
          <p:nvPr/>
        </p:nvSpPr>
        <p:spPr>
          <a:xfrm>
            <a:off x="0" y="89588"/>
            <a:ext cx="9646508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en-US" sz="3600" b="1" i="0" u="none" strike="noStrike" cap="none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BAZI TANIMLAR VE KAVRAMLAR (1/3)</a:t>
            </a:r>
            <a:endParaRPr sz="36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7" name="Google Shape;107;p3"/>
          <p:cNvSpPr txBox="1"/>
          <p:nvPr/>
        </p:nvSpPr>
        <p:spPr>
          <a:xfrm>
            <a:off x="606550" y="1501900"/>
            <a:ext cx="8003100" cy="392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Kültürel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miras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anıtlar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eserler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diller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gelenekler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ritüeller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gibi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insan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yaşamının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nesiller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boyunca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aktarılan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somut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somut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olmayan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yönlerini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ifade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eder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toplumun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tarihi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sanatsal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kültürel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kimliğini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temsil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eder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 </a:t>
            </a:r>
            <a:endParaRPr sz="1800" b="0" i="0" u="none" strike="noStrike" cap="none" dirty="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Doğal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miras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ise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ekolojik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estetik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veya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bilimsel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değerleri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nedeniyle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korunan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önemli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doğal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peyzajları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ekosistemleri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biyolojik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çeşitliliği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içerir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 </a:t>
            </a:r>
            <a:endParaRPr sz="1800" b="0" i="0" u="none" strike="noStrike" cap="none" dirty="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UNESCO hem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kültürel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hem de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doğal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mirası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insanlığın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ortak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tarihi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için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hayati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önemde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kabul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etmektedir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Birlikte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insan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toplumları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doğal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çevre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arasındaki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etkileşimleri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yansıtarak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kültürel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süreklilik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çevrenin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korunması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sürdürülebilir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kalkınma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için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temel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oluştururlar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</a:t>
            </a:r>
            <a:endParaRPr sz="1800" b="0" i="0" u="none" strike="noStrike" cap="none" dirty="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08" name="Google Shape;108;p3"/>
          <p:cNvSpPr txBox="1"/>
          <p:nvPr/>
        </p:nvSpPr>
        <p:spPr>
          <a:xfrm>
            <a:off x="484053" y="918849"/>
            <a:ext cx="6098058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1.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Kültürel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Doğal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Mirasın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Tanımı</a:t>
            </a:r>
            <a:endParaRPr sz="2000" b="1" i="0" u="none" strike="noStrike" cap="none" dirty="0">
              <a:solidFill>
                <a:srgbClr val="A99374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pic>
        <p:nvPicPr>
          <p:cNvPr id="109" name="Google Shape;10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762050" y="888318"/>
            <a:ext cx="3277548" cy="1872427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49411"/>
              </a:srgbClr>
            </a:outerShdw>
          </a:effectLst>
        </p:spPr>
      </p:pic>
      <p:sp>
        <p:nvSpPr>
          <p:cNvPr id="110" name="Google Shape;110;p3"/>
          <p:cNvSpPr txBox="1"/>
          <p:nvPr/>
        </p:nvSpPr>
        <p:spPr>
          <a:xfrm>
            <a:off x="8900825" y="2913150"/>
            <a:ext cx="30000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US" sz="8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Kaynak</a:t>
            </a:r>
            <a:r>
              <a:rPr lang="en-US" sz="8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en-US" sz="800" b="0" i="0" u="sng" strike="noStrike" cap="none" dirty="0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5"/>
              </a:rPr>
              <a:t>https:</a:t>
            </a:r>
            <a:r>
              <a:rPr lang="en-US" sz="8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//www.freepik.com/free-ai-image/young-women-traditional-clothing-parade-outdoors-generated-by-ai_42431165.htm#fromView=search&amp;page=1&amp;position=20&amp;uuid=ba464ac0-e44f-4baf-8e1c-390ae766ac3f </a:t>
            </a:r>
            <a:endParaRPr sz="8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US" sz="8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Yapay</a:t>
            </a:r>
            <a:r>
              <a:rPr lang="en-US" sz="8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8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Zeka</a:t>
            </a:r>
            <a:r>
              <a:rPr lang="en-US" sz="8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8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Üretildi</a:t>
            </a:r>
            <a:endParaRPr sz="8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1" name="Google Shape;111;p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762050" y="3988950"/>
            <a:ext cx="3277550" cy="2163183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3"/>
          <p:cNvSpPr txBox="1"/>
          <p:nvPr/>
        </p:nvSpPr>
        <p:spPr>
          <a:xfrm>
            <a:off x="8822875" y="6228475"/>
            <a:ext cx="3000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Kaynak</a:t>
            </a:r>
            <a:r>
              <a:rPr lang="en-US" sz="11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1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ücretsiz</a:t>
            </a:r>
            <a:r>
              <a:rPr lang="en-US" sz="11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görsel</a:t>
            </a:r>
            <a:r>
              <a:rPr lang="en-US" sz="11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en-US" sz="1100" b="0" i="0" u="sng" strike="noStrike" cap="none" dirty="0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7"/>
              </a:rPr>
              <a:t>https:</a:t>
            </a:r>
            <a:r>
              <a:rPr lang="en-US" sz="11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//www.needpix.com/photo/825772/ </a:t>
            </a:r>
            <a:endParaRPr sz="11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" name="Google Shape;117;p4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6712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118" name="Google Shape;118;p4"/>
          <p:cNvSpPr/>
          <p:nvPr/>
        </p:nvSpPr>
        <p:spPr>
          <a:xfrm>
            <a:off x="360486" y="-1"/>
            <a:ext cx="10698811" cy="735919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p4"/>
          <p:cNvSpPr/>
          <p:nvPr/>
        </p:nvSpPr>
        <p:spPr>
          <a:xfrm>
            <a:off x="0" y="0"/>
            <a:ext cx="10911016" cy="735919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4"/>
          <p:cNvSpPr txBox="1"/>
          <p:nvPr/>
        </p:nvSpPr>
        <p:spPr>
          <a:xfrm>
            <a:off x="0" y="89588"/>
            <a:ext cx="9646508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en-US" sz="3600" b="1" i="0" u="none" strike="noStrike" cap="none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BAZI TANIMLAR VE KAVRAMLAR</a:t>
            </a:r>
            <a:endParaRPr sz="36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1" name="Google Shape;121;p4"/>
          <p:cNvSpPr txBox="1"/>
          <p:nvPr/>
        </p:nvSpPr>
        <p:spPr>
          <a:xfrm>
            <a:off x="196975" y="1126750"/>
            <a:ext cx="11358000" cy="360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Belçika</a:t>
            </a:r>
            <a:r>
              <a:rPr lang="en-US" sz="1800" b="1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: 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UNESCO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Dünya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Mirası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Listesi'nde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yer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alan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Brüksel'deki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1" i="0" u="none" strike="noStrike" cap="none" dirty="0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Grand Place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Gotik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Barok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mimarisiyle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Belçika'nın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zengin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kültürel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mirasının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en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iyi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örneklerinden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biridir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Belçika'nın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başkenti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boyunca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uzanan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1" i="0" u="none" strike="noStrike" cap="none" dirty="0" err="1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Sonian</a:t>
            </a:r>
            <a:r>
              <a:rPr lang="en-US" sz="1400" b="1" i="0" u="none" strike="noStrike" cap="none" dirty="0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1" i="0" u="none" strike="noStrike" cap="none" dirty="0" err="1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Ormanı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Belçika'nın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doğal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mirasını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temsil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eden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Avrupa'nın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eski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ormanlarının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parçasıdır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0" i="0" u="none" strike="noStrike" cap="none" dirty="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İspanya</a:t>
            </a:r>
            <a:r>
              <a:rPr lang="en-US" sz="1800" b="1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: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Granada'daki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1" i="0" u="none" strike="noStrike" cap="none" dirty="0" err="1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Elhamra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ülkenin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İslam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tarihini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yansıtan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İspanya'nın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en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önemli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kültürel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miras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alanlarından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biridir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 </a:t>
            </a:r>
            <a:r>
              <a:rPr lang="en-US" sz="1400" b="1" i="0" u="none" strike="noStrike" cap="none" dirty="0" err="1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Doñana</a:t>
            </a:r>
            <a:r>
              <a:rPr lang="en-US" sz="1400" b="1" i="0" u="none" strike="noStrike" cap="none" dirty="0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1" i="0" u="none" strike="noStrike" cap="none" dirty="0" err="1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Ulusal</a:t>
            </a:r>
            <a:r>
              <a:rPr lang="en-US" sz="1400" b="1" i="0" u="none" strike="noStrike" cap="none" dirty="0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1" i="0" u="none" strike="noStrike" cap="none" dirty="0" err="1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Parkı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sulak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alanları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zengin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biyolojik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çeşitliliğiyle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önemli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doğal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miras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alanıdır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0" i="0" u="none" strike="noStrike" cap="none" dirty="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Estonya</a:t>
            </a:r>
            <a:r>
              <a:rPr lang="en-US" sz="1800" b="1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: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Estonya'nın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kültürel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mirası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Orta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Çağ'dan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beri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korunmuş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1" i="0" u="none" strike="noStrike" cap="none" dirty="0" err="1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olan</a:t>
            </a:r>
            <a:r>
              <a:rPr lang="en-US" sz="1400" b="1" i="0" u="none" strike="noStrike" cap="none" dirty="0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1" i="0" u="none" strike="noStrike" cap="none" dirty="0" err="1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Tallinn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'</a:t>
            </a:r>
            <a:r>
              <a:rPr lang="en-US" sz="1400" b="1" i="0" u="none" strike="noStrike" cap="none" dirty="0" err="1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in</a:t>
            </a:r>
            <a:r>
              <a:rPr lang="en-US" sz="1400" b="1" i="0" u="none" strike="noStrike" cap="none" dirty="0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1" i="0" u="none" strike="noStrike" cap="none" dirty="0" err="1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Orta</a:t>
            </a:r>
            <a:r>
              <a:rPr lang="en-US" sz="1400" b="1" i="0" u="none" strike="noStrike" cap="none" dirty="0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1" i="0" u="none" strike="noStrike" cap="none" dirty="0" err="1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Çağ'dan</a:t>
            </a:r>
            <a:r>
              <a:rPr lang="en-US" sz="1400" b="1" i="0" u="none" strike="noStrike" cap="none" dirty="0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1" i="0" u="none" strike="noStrike" cap="none" dirty="0" err="1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kalma</a:t>
            </a:r>
            <a:r>
              <a:rPr lang="en-US" sz="1400" b="1" i="0" u="none" strike="noStrike" cap="none" dirty="0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1" i="0" u="none" strike="noStrike" cap="none" dirty="0" err="1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Eski</a:t>
            </a:r>
            <a:r>
              <a:rPr lang="en-US" sz="1400" b="1" i="0" u="none" strike="noStrike" cap="none" dirty="0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1" i="0" u="none" strike="noStrike" cap="none" dirty="0" err="1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Kenti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'ni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içerir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Doğal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miras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açısından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1" i="0" u="none" strike="noStrike" cap="none" dirty="0" err="1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Lahemaa</a:t>
            </a:r>
            <a:r>
              <a:rPr lang="en-US" sz="1400" b="1" i="0" u="none" strike="noStrike" cap="none" dirty="0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1" i="0" u="none" strike="noStrike" cap="none" dirty="0" err="1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Ulusal</a:t>
            </a:r>
            <a:r>
              <a:rPr lang="en-US" sz="1400" b="1" i="0" u="none" strike="noStrike" cap="none" dirty="0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1" i="0" u="none" strike="noStrike" cap="none" dirty="0" err="1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Parkı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ormanları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sahil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şeridiyle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bilinen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Estonya'nın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en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önemli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doğal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rezervlerinden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biridir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0" i="0" u="none" strike="noStrike" cap="none" dirty="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Yunanistan</a:t>
            </a:r>
            <a:r>
              <a:rPr lang="en-US" sz="1800" b="1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: </a:t>
            </a:r>
            <a:r>
              <a:rPr lang="en-US" sz="1400" b="1" i="0" u="none" strike="noStrike" cap="none" dirty="0" err="1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Atina</a:t>
            </a:r>
            <a:r>
              <a:rPr lang="en-US" sz="1400" b="1" i="0" u="none" strike="noStrike" cap="none" dirty="0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1" i="0" u="none" strike="noStrike" cap="none" dirty="0" err="1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Akropolisi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antik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Yunan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medeniyetinin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başlıca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sembolüdür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Batı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kültürünün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mirasında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merkezi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rol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oynamaktadır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Yunan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tanrılarının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mitolojik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evi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olan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Yunanistan'ın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1" i="0" u="none" strike="noStrike" cap="none" dirty="0" err="1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Olimpos</a:t>
            </a:r>
            <a:r>
              <a:rPr lang="en-US" sz="1400" b="1" i="0" u="none" strike="noStrike" cap="none" dirty="0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1" i="0" u="none" strike="noStrike" cap="none" dirty="0" err="1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Dağı</a:t>
            </a:r>
            <a:r>
              <a:rPr lang="en-US" sz="1400" b="1" i="0" u="none" strike="noStrike" cap="none" dirty="0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1" i="0" u="none" strike="noStrike" cap="none" dirty="0" err="1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Milli</a:t>
            </a:r>
            <a:r>
              <a:rPr lang="en-US" sz="1400" b="1" i="0" u="none" strike="noStrike" cap="none" dirty="0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1" i="0" u="none" strike="noStrike" cap="none" dirty="0" err="1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Parkı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doğal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mirası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temsil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eder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önemli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biyoçeşitlilik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merkezidir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0" i="0" u="none" strike="noStrike" cap="none" dirty="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22" name="Google Shape;122;p4"/>
          <p:cNvSpPr txBox="1"/>
          <p:nvPr/>
        </p:nvSpPr>
        <p:spPr>
          <a:xfrm>
            <a:off x="196986" y="735918"/>
            <a:ext cx="9629765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1.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Kültürel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Doğal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Mirasın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Tanımı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-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bazı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örnekler</a:t>
            </a:r>
            <a:endParaRPr sz="2000" b="1" i="0" u="none" strike="noStrike" cap="none" dirty="0">
              <a:solidFill>
                <a:srgbClr val="A99374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pic>
        <p:nvPicPr>
          <p:cNvPr id="123" name="Google Shape;123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96975" y="4304175"/>
            <a:ext cx="1162426" cy="1744326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4"/>
          <p:cNvSpPr txBox="1"/>
          <p:nvPr/>
        </p:nvSpPr>
        <p:spPr>
          <a:xfrm>
            <a:off x="196975" y="6048500"/>
            <a:ext cx="2558100" cy="67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Brüksel'deki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1" i="0" u="none" strike="noStrike" cap="none" dirty="0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Grand Place</a:t>
            </a:r>
            <a:endParaRPr sz="1400" b="0" i="0" u="none" strike="noStrike" cap="none" dirty="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lang="en-US" sz="9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Kaynak</a:t>
            </a:r>
            <a:r>
              <a:rPr lang="en-US" sz="9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9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ücretsiz</a:t>
            </a:r>
            <a:r>
              <a:rPr lang="en-US" sz="9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9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görsel</a:t>
            </a:r>
            <a:r>
              <a:rPr lang="en-US" sz="9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en-US" sz="900" b="0" i="0" u="sng" strike="noStrike" cap="none" dirty="0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5"/>
              </a:rPr>
              <a:t>https:</a:t>
            </a:r>
            <a:r>
              <a:rPr lang="en-US" sz="9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//www.needpix.com/photo/1816480 </a:t>
            </a:r>
            <a:endParaRPr sz="9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5" name="Google Shape;125;p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242800" y="4409275"/>
            <a:ext cx="2277126" cy="1517500"/>
          </a:xfrm>
          <a:prstGeom prst="rect">
            <a:avLst/>
          </a:prstGeom>
          <a:noFill/>
          <a:ln>
            <a:noFill/>
          </a:ln>
        </p:spPr>
      </p:pic>
      <p:sp>
        <p:nvSpPr>
          <p:cNvPr id="126" name="Google Shape;126;p4"/>
          <p:cNvSpPr txBox="1"/>
          <p:nvPr/>
        </p:nvSpPr>
        <p:spPr>
          <a:xfrm>
            <a:off x="3295513" y="6017600"/>
            <a:ext cx="2171700" cy="81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Granada'daki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1" i="0" u="none" strike="noStrike" cap="none" dirty="0" err="1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Elhamra</a:t>
            </a:r>
            <a:endParaRPr sz="1400" b="0" i="0" u="none" strike="noStrike" cap="none" dirty="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lang="en-US" sz="9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Kaynak</a:t>
            </a:r>
            <a:r>
              <a:rPr lang="en-US" sz="9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9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ücretsiz</a:t>
            </a:r>
            <a:r>
              <a:rPr lang="en-US" sz="9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9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görsel</a:t>
            </a:r>
            <a:r>
              <a:rPr lang="en-US" sz="9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en-US" sz="900" b="0" i="0" u="sng" strike="noStrike" cap="none" dirty="0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7"/>
              </a:rPr>
              <a:t>https:</a:t>
            </a:r>
            <a:r>
              <a:rPr lang="en-US" sz="9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//www.needpix.com/photo/1069312/ </a:t>
            </a:r>
            <a:endParaRPr sz="9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7" name="Google Shape;127;p4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6346599" y="4409288"/>
            <a:ext cx="2277126" cy="1517487"/>
          </a:xfrm>
          <a:prstGeom prst="rect">
            <a:avLst/>
          </a:prstGeom>
          <a:noFill/>
          <a:ln>
            <a:noFill/>
          </a:ln>
        </p:spPr>
      </p:pic>
      <p:sp>
        <p:nvSpPr>
          <p:cNvPr id="128" name="Google Shape;128;p4"/>
          <p:cNvSpPr txBox="1"/>
          <p:nvPr/>
        </p:nvSpPr>
        <p:spPr>
          <a:xfrm>
            <a:off x="6346600" y="6117650"/>
            <a:ext cx="3000000" cy="67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none" strike="noStrike" cap="none" dirty="0" err="1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Tallinn'in</a:t>
            </a:r>
            <a:r>
              <a:rPr lang="en-US" sz="1400" b="1" i="0" u="none" strike="noStrike" cap="none" dirty="0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1" i="0" u="none" strike="noStrike" cap="none" dirty="0" err="1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Eski</a:t>
            </a:r>
            <a:r>
              <a:rPr lang="en-US" sz="1400" b="1" i="0" u="none" strike="noStrike" cap="none" dirty="0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1" i="0" u="none" strike="noStrike" cap="none" dirty="0" err="1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Kenti</a:t>
            </a:r>
            <a:endParaRPr sz="1400" b="1" i="0" u="none" strike="noStrike" cap="none" dirty="0">
              <a:solidFill>
                <a:srgbClr val="548135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lang="en-US" sz="9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Kaynak</a:t>
            </a:r>
            <a:r>
              <a:rPr lang="en-US" sz="9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9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ücretsiz</a:t>
            </a:r>
            <a:r>
              <a:rPr lang="en-US" sz="9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9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görsel</a:t>
            </a:r>
            <a:r>
              <a:rPr lang="en-US" sz="9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endParaRPr sz="9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lang="en-US" sz="900" b="0" i="0" u="sng" strike="noStrike" cap="none" dirty="0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9"/>
              </a:rPr>
              <a:t>https://www.needpix.com/photo/1674002 </a:t>
            </a:r>
            <a:endParaRPr sz="9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9" name="Google Shape;129;p4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9346600" y="4443575"/>
            <a:ext cx="2171702" cy="1448926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p4"/>
          <p:cNvSpPr txBox="1"/>
          <p:nvPr/>
        </p:nvSpPr>
        <p:spPr>
          <a:xfrm>
            <a:off x="9346600" y="6079250"/>
            <a:ext cx="30000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none" strike="noStrike" cap="none" dirty="0" err="1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Atina</a:t>
            </a:r>
            <a:r>
              <a:rPr lang="en-US" sz="1400" b="1" i="0" u="none" strike="noStrike" cap="none" dirty="0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1" i="0" u="none" strike="noStrike" cap="none" dirty="0" err="1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Akropolisi</a:t>
            </a:r>
            <a:endParaRPr sz="1400" b="1" i="0" u="none" strike="noStrike" cap="none" dirty="0">
              <a:solidFill>
                <a:srgbClr val="548135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10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Kaynak</a:t>
            </a:r>
            <a:r>
              <a:rPr lang="en-US" sz="10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0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ücretsiz</a:t>
            </a:r>
            <a:r>
              <a:rPr lang="en-US" sz="10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görsel</a:t>
            </a:r>
            <a:r>
              <a:rPr lang="en-US" sz="10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en-US" sz="1000" b="0" i="0" u="sng" strike="noStrike" cap="none" dirty="0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11"/>
              </a:rPr>
              <a:t>https:</a:t>
            </a:r>
            <a:r>
              <a:rPr lang="en-US" sz="10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//www.needpix.com/photo/1517953 </a:t>
            </a:r>
            <a:endParaRPr sz="10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" name="Google Shape;135;g3248fd4eafb_0_20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6712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g3248fd4eafb_0_20"/>
          <p:cNvSpPr/>
          <p:nvPr/>
        </p:nvSpPr>
        <p:spPr>
          <a:xfrm>
            <a:off x="360486" y="-1"/>
            <a:ext cx="10698900" cy="735900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g3248fd4eafb_0_20"/>
          <p:cNvSpPr/>
          <p:nvPr/>
        </p:nvSpPr>
        <p:spPr>
          <a:xfrm>
            <a:off x="0" y="0"/>
            <a:ext cx="10911000" cy="735900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g3248fd4eafb_0_20"/>
          <p:cNvSpPr txBox="1"/>
          <p:nvPr/>
        </p:nvSpPr>
        <p:spPr>
          <a:xfrm>
            <a:off x="0" y="89588"/>
            <a:ext cx="96465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en-US" sz="3600" b="1" i="0" u="none" strike="noStrike" cap="none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BAZI TANIMLAR VE KAVRAMLAR</a:t>
            </a:r>
            <a:endParaRPr sz="36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9" name="Google Shape;139;g3248fd4eafb_0_20"/>
          <p:cNvSpPr txBox="1"/>
          <p:nvPr/>
        </p:nvSpPr>
        <p:spPr>
          <a:xfrm>
            <a:off x="196975" y="1126750"/>
            <a:ext cx="11074500" cy="255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Türkiye</a:t>
            </a:r>
            <a:r>
              <a:rPr lang="en-US" sz="1800" b="1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: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İstanbul'daki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1" i="0" u="none" strike="noStrike" cap="none" dirty="0" err="1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Ayasofya</a:t>
            </a:r>
            <a:r>
              <a:rPr lang="en-US" sz="1400" b="1" i="0" u="none" strike="noStrike" cap="none" dirty="0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,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Türkiye'nin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Bizans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Osmanlı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mirasını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temsil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eden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önemli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kültürel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dönüm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noktasıdır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Doğal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miras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için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Kapadokya'daki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1" i="0" u="none" strike="noStrike" cap="none" dirty="0" err="1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Göreme</a:t>
            </a:r>
            <a:r>
              <a:rPr lang="en-US" sz="1400" b="1" i="0" u="none" strike="noStrike" cap="none" dirty="0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1" i="0" u="none" strike="noStrike" cap="none" dirty="0" err="1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Milli</a:t>
            </a:r>
            <a:r>
              <a:rPr lang="en-US" sz="1400" b="1" i="0" u="none" strike="noStrike" cap="none" dirty="0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1" i="0" u="none" strike="noStrike" cap="none" dirty="0" err="1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Parkı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eşsiz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kaya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oluşumları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antik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mağara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yerleşim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yerleriyle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bilinen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UNESCO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alanıdır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0" i="0" u="none" strike="noStrike" cap="none" dirty="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İtalya</a:t>
            </a:r>
            <a:r>
              <a:rPr lang="en-US" sz="1800" b="1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: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Roma'daki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1" i="0" u="none" strike="noStrike" cap="none" dirty="0" err="1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Kolezyum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İtalya'nın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Roma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mirasının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sembolü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önemli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kültürel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dönüm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noktasıdır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 </a:t>
            </a:r>
            <a:r>
              <a:rPr lang="en-US" sz="1400" b="1" i="0" u="none" strike="noStrike" cap="none" dirty="0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Cinque Terre </a:t>
            </a:r>
            <a:r>
              <a:rPr lang="en-US" sz="1400" b="1" i="0" u="none" strike="noStrike" cap="none" dirty="0" err="1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Ulusal</a:t>
            </a:r>
            <a:r>
              <a:rPr lang="en-US" sz="1400" b="1" i="0" u="none" strike="noStrike" cap="none" dirty="0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1" i="0" u="none" strike="noStrike" cap="none" dirty="0" err="1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Parkı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İtalya'nın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doğal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mirasını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temsil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eder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Kıyı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manzaralarını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insanın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doğayla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etkileşimini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yansıtan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antik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terasları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sergilemektedir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0" i="0" u="none" strike="noStrike" cap="none" dirty="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Litvanya</a:t>
            </a:r>
            <a:r>
              <a:rPr lang="en-US" sz="1800" b="1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: </a:t>
            </a:r>
            <a:r>
              <a:rPr lang="en-US" sz="1400" b="1" i="0" u="none" strike="noStrike" cap="none" dirty="0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Vilnius </a:t>
            </a:r>
            <a:r>
              <a:rPr lang="en-US" sz="1400" b="1" i="0" u="none" strike="noStrike" cap="none" dirty="0" err="1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Tarihi</a:t>
            </a:r>
            <a:r>
              <a:rPr lang="en-US" sz="1400" b="1" i="0" u="none" strike="noStrike" cap="none" dirty="0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1" i="0" u="none" strike="noStrike" cap="none" dirty="0" err="1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Merkezi</a:t>
            </a:r>
            <a:r>
              <a:rPr lang="en-US" sz="1400" b="1" i="0" u="none" strike="noStrike" cap="none" dirty="0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UNESCO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Dünya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Mirası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Listesi'nde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yer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almakta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olup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Litvanya'nın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kültürel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mirasının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en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önemli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örneğidir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 Bu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Eski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Şehir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bölgesi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Doğu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Batı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Avrupa'nın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kültürel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kavşağı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olarak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ülkenin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tarihini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yansıtan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Gotik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Rönesans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Barok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Klasik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binalara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sahiptir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Šiauliai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yakınlarındaki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1" i="0" u="none" strike="noStrike" cap="none" dirty="0" err="1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Haçlar</a:t>
            </a:r>
            <a:r>
              <a:rPr lang="en-US" sz="1400" b="1" i="0" u="none" strike="noStrike" cap="none" dirty="0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1" i="0" u="none" strike="noStrike" cap="none" dirty="0" err="1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Tepesi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Litvanya'nın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direnişini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inancını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kültürel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kimliğini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simgeleyen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binlerce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haçın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yüzyıllar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boyunca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hacılar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tarafından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yerleştirildiği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önemli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dini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kültürel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alandır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</a:t>
            </a:r>
            <a:endParaRPr sz="1400" b="0" i="0" u="none" strike="noStrike" cap="none" dirty="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40" name="Google Shape;140;g3248fd4eafb_0_20"/>
          <p:cNvSpPr txBox="1"/>
          <p:nvPr/>
        </p:nvSpPr>
        <p:spPr>
          <a:xfrm>
            <a:off x="196986" y="735918"/>
            <a:ext cx="9629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1. Kültürel ve Doğal Mirasın Tanımı - bazı örnekler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1" name="Google Shape;141;g3248fd4eafb_0_2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21017" y="4087428"/>
            <a:ext cx="2487174" cy="1399025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g3248fd4eafb_0_20"/>
          <p:cNvSpPr txBox="1"/>
          <p:nvPr/>
        </p:nvSpPr>
        <p:spPr>
          <a:xfrm>
            <a:off x="360475" y="5629482"/>
            <a:ext cx="3000000" cy="98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none" strike="noStrike" cap="none" dirty="0" err="1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Ayasofya</a:t>
            </a:r>
            <a:r>
              <a:rPr lang="en-US" sz="1400" b="1" i="0" u="none" strike="noStrike" cap="none" dirty="0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400" b="1" i="0" u="none" strike="noStrike" cap="none" dirty="0" err="1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İstanbul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Kaynak</a:t>
            </a:r>
            <a:r>
              <a:rPr lang="en-US" sz="12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2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ücretsiz</a:t>
            </a:r>
            <a:r>
              <a:rPr lang="en-US" sz="12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2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görsel</a:t>
            </a:r>
            <a:r>
              <a:rPr lang="en-US" sz="12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en-US" sz="1200" b="0" i="0" u="sng" strike="noStrike" cap="none" dirty="0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5"/>
              </a:rPr>
              <a:t>https:</a:t>
            </a:r>
            <a:r>
              <a:rPr lang="en-US" sz="12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//www.needpix.com/photo/533044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3" name="Google Shape;143;g3248fd4eafb_0_2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119358" y="3970802"/>
            <a:ext cx="2274381" cy="1515651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g3248fd4eafb_0_20"/>
          <p:cNvSpPr txBox="1"/>
          <p:nvPr/>
        </p:nvSpPr>
        <p:spPr>
          <a:xfrm>
            <a:off x="4107225" y="5654700"/>
            <a:ext cx="30000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none" strike="noStrike" cap="none" dirty="0" err="1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Kolezyum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Roma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10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Kaynak</a:t>
            </a:r>
            <a:r>
              <a:rPr lang="en-US" sz="10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0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ücretsiz</a:t>
            </a:r>
            <a:r>
              <a:rPr lang="en-US" sz="10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görsel</a:t>
            </a:r>
            <a:r>
              <a:rPr lang="en-US" sz="10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en-US" sz="1000" b="0" i="0" u="sng" strike="noStrike" cap="none" dirty="0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7"/>
              </a:rPr>
              <a:t>https:</a:t>
            </a:r>
            <a:r>
              <a:rPr lang="en-US" sz="10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//www.needpix.com/photo/571218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5" name="Google Shape;145;g3248fd4eafb_0_20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825530" y="3801330"/>
            <a:ext cx="1495150" cy="1810236"/>
          </a:xfrm>
          <a:prstGeom prst="rect">
            <a:avLst/>
          </a:prstGeom>
          <a:noFill/>
          <a:ln>
            <a:noFill/>
          </a:ln>
        </p:spPr>
      </p:pic>
      <p:sp>
        <p:nvSpPr>
          <p:cNvPr id="146" name="Google Shape;146;g3248fd4eafb_0_20"/>
          <p:cNvSpPr txBox="1"/>
          <p:nvPr/>
        </p:nvSpPr>
        <p:spPr>
          <a:xfrm>
            <a:off x="7695318" y="5654700"/>
            <a:ext cx="30000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none" strike="noStrike" cap="none" dirty="0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Vilnius </a:t>
            </a:r>
            <a:r>
              <a:rPr lang="en-US" sz="1400" b="1" i="0" u="none" strike="noStrike" cap="none" dirty="0" err="1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Tarihi</a:t>
            </a:r>
            <a:r>
              <a:rPr lang="en-US" sz="1400" b="1" i="0" u="none" strike="noStrike" cap="none" dirty="0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1" i="0" u="none" strike="noStrike" cap="none" dirty="0" err="1">
                <a:solidFill>
                  <a:srgbClr val="548135"/>
                </a:solidFill>
                <a:latin typeface="Candara"/>
                <a:ea typeface="Candara"/>
                <a:cs typeface="Candara"/>
                <a:sym typeface="Candara"/>
              </a:rPr>
              <a:t>Merkezi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10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Kaynak</a:t>
            </a:r>
            <a:r>
              <a:rPr lang="en-US" sz="10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0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ücretsiz</a:t>
            </a:r>
            <a:r>
              <a:rPr lang="en-US" sz="10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görsel</a:t>
            </a:r>
            <a:r>
              <a:rPr lang="en-US" sz="10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en-US" sz="1000" b="0" i="0" u="sng" strike="noStrike" cap="none" dirty="0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9"/>
              </a:rPr>
              <a:t>https:</a:t>
            </a:r>
            <a:r>
              <a:rPr lang="en-US" sz="10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//www.needpix.com/photo/1622664/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" name="Google Shape;151;p5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6712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152" name="Google Shape;152;p5"/>
          <p:cNvSpPr/>
          <p:nvPr/>
        </p:nvSpPr>
        <p:spPr>
          <a:xfrm>
            <a:off x="360486" y="-1"/>
            <a:ext cx="10698811" cy="735919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" name="Google Shape;153;p5"/>
          <p:cNvSpPr/>
          <p:nvPr/>
        </p:nvSpPr>
        <p:spPr>
          <a:xfrm>
            <a:off x="0" y="0"/>
            <a:ext cx="10911016" cy="735919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" name="Google Shape;154;p5"/>
          <p:cNvSpPr txBox="1"/>
          <p:nvPr/>
        </p:nvSpPr>
        <p:spPr>
          <a:xfrm>
            <a:off x="0" y="89588"/>
            <a:ext cx="9646508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en-US" sz="3600" b="1" i="0" u="none" strike="noStrike" cap="none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BAZI TANIMLAR VE KAVRAMLAR </a:t>
            </a:r>
            <a:endParaRPr sz="36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5" name="Google Shape;155;p5"/>
          <p:cNvSpPr txBox="1"/>
          <p:nvPr/>
        </p:nvSpPr>
        <p:spPr>
          <a:xfrm>
            <a:off x="4056900" y="1501900"/>
            <a:ext cx="7340700" cy="3370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Kimlik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bireyi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veya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grubu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tanımlayan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özellikler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inançlar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ifadeler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bütünüdür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Kişisel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deneyimler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sosyal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etkileşimler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kültür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tarihsel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bağlam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tarafından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şekillendirilen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karmaşık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akışkan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kavramdır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Kimlik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bireysel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(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kişisel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kimlik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)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veya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kolektif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(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grup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kültürel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ulusal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kimlik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)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olabilir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dinamik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kendini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algılama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dış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tanıma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süreciyle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gelişir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Bu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oluşum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bireyler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topluluklar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çevreleriyle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etkileşime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girdikçe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normları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değerleri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içselleştirdikçe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daha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geniş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toplumsal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çerçeveler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içinde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aidiyeti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müzakere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ettikçe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gerçekleşir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Kimlik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çoğunlukla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sosyal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pratikler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miras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dil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grupları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birbirinden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ayıran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aynı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zamanda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kültürel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sürekliliği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sağlayan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sembolik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öğeler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aracılığıyla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yeniden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inşa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teyit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edilir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6" name="Google Shape;156;p5"/>
          <p:cNvSpPr txBox="1"/>
          <p:nvPr/>
        </p:nvSpPr>
        <p:spPr>
          <a:xfrm>
            <a:off x="484053" y="918849"/>
            <a:ext cx="6098058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2.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Kimlik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Tanımı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Oluşumu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7" name="Google Shape;157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06550" y="1633121"/>
            <a:ext cx="2979092" cy="2512155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49411"/>
              </a:srgbClr>
            </a:outerShdw>
          </a:effectLst>
        </p:spPr>
      </p:pic>
      <p:sp>
        <p:nvSpPr>
          <p:cNvPr id="158" name="Google Shape;158;p5"/>
          <p:cNvSpPr/>
          <p:nvPr/>
        </p:nvSpPr>
        <p:spPr>
          <a:xfrm>
            <a:off x="1504335" y="3782961"/>
            <a:ext cx="1047136" cy="228600"/>
          </a:xfrm>
          <a:prstGeom prst="rect">
            <a:avLst/>
          </a:prstGeom>
          <a:solidFill>
            <a:schemeClr val="lt1"/>
          </a:solidFill>
          <a:ln w="254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9" name="Google Shape;159;p5"/>
          <p:cNvSpPr txBox="1"/>
          <p:nvPr/>
        </p:nvSpPr>
        <p:spPr>
          <a:xfrm>
            <a:off x="1798069" y="3703784"/>
            <a:ext cx="1270487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Kimlik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" name="Google Shape;164;p6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6712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6"/>
          <p:cNvSpPr/>
          <p:nvPr/>
        </p:nvSpPr>
        <p:spPr>
          <a:xfrm>
            <a:off x="360486" y="-1"/>
            <a:ext cx="10698811" cy="735919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" name="Google Shape;166;p6"/>
          <p:cNvSpPr/>
          <p:nvPr/>
        </p:nvSpPr>
        <p:spPr>
          <a:xfrm>
            <a:off x="0" y="0"/>
            <a:ext cx="10911016" cy="735919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" name="Google Shape;167;p6"/>
          <p:cNvSpPr txBox="1"/>
          <p:nvPr/>
        </p:nvSpPr>
        <p:spPr>
          <a:xfrm>
            <a:off x="0" y="89588"/>
            <a:ext cx="9646508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en-US" sz="3600" b="1" i="0" u="none" strike="noStrike" cap="none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BAZI TANIMLAR VE KAVRAMLAR</a:t>
            </a:r>
            <a:endParaRPr sz="36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8" name="Google Shape;168;p6"/>
          <p:cNvSpPr txBox="1"/>
          <p:nvPr/>
        </p:nvSpPr>
        <p:spPr>
          <a:xfrm>
            <a:off x="467856" y="945717"/>
            <a:ext cx="11256300" cy="592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8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Belçika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:</a:t>
            </a:r>
            <a:br>
              <a:rPr lang="en-US" sz="18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</a:b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Belçika’nın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ulusal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kimliği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ülkedeki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iki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büyük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bölge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olan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Flandre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(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Flemenkçe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konuşulan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)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Valonya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(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Fransızca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konuşulan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)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arasındaki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dil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farklılıkları</a:t>
            </a:r>
            <a:r>
              <a:rPr lang="en-US" sz="18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ile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şekillenmiştir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. Her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bölge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kendine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özgü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kültürel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siyasi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yapısıyla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Belçika’nın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çok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katmanlı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kimliğine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katkı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sunar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.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Brüksel’in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simgelerinden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biri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olan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Manneken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Pis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H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eykeli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ise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Belçika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halkının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özgürlük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direnç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değerlerini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esprili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yaklaşımla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temsil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eder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.</a:t>
            </a:r>
            <a:endParaRPr sz="1800" b="0" i="0" u="none" strike="noStrike" cap="none" dirty="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8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İspanya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:</a:t>
            </a:r>
            <a:br>
              <a:rPr lang="en-US" sz="18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</a:b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İspanya'da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yerel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kimlikler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oldukça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güçlüdür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.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Katalonya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Bask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gibi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bölgeler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farklı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dilleri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kültürel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miraslarıyla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öne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çıkar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.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Katalan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kimliği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;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Katalanca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dili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Castells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adı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verilen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insan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kuleleri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gibi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geleneklerle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güçlenirken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, Bask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kimliği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Euskara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dilinin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yaşatılması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bölgenin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özerklik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taleplerine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dayanan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tarihiyle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şekillenmiştir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.</a:t>
            </a:r>
            <a:endParaRPr sz="1800" b="0" i="0" u="none" strike="noStrike" cap="none" dirty="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8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Estonya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:</a:t>
            </a:r>
            <a:br>
              <a:rPr lang="en-US" sz="18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</a:b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Estonya’nın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ulusal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kimliği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büyük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ölçüde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Sovyet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D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önemi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deneyimlerinden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etkilenmiştir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. 1987-1991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yılları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arasında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gerçekleşen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halkın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geleneksel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şarkılar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söyleyerek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barışçıl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biçimde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bağımsızlık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talep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ettiği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Şarkı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Devrimi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, modern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Estonya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kimliğinin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inşasında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önemli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dönüm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noktası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olmuştur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.</a:t>
            </a:r>
            <a:endParaRPr sz="1800" b="0" i="0" u="none" strike="noStrike" cap="none" dirty="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8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Yunanistan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:</a:t>
            </a:r>
            <a:br>
              <a:rPr lang="en-US" sz="18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</a:b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Yunan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kimliği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köklü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antik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geçmişi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Ortodoks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Hristiyanlık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geleneğinden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beslenir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. 1821-1830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yılları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arasında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Osmanlı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İmparatorluğu'na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karşı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yürütülen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Yunan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Bağımsızlık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Savaşı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, modern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Yunan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kimliğinin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oluşumunda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kritik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rol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oynamış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;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özgürlük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idealleriyle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antik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Helen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kültürü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arasında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süreklilik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inşa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edilmiştir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.</a:t>
            </a:r>
            <a:endParaRPr sz="1800" b="1" i="0" u="none" strike="noStrike" cap="none" dirty="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69" name="Google Shape;169;p6"/>
          <p:cNvSpPr txBox="1"/>
          <p:nvPr/>
        </p:nvSpPr>
        <p:spPr>
          <a:xfrm>
            <a:off x="360486" y="676743"/>
            <a:ext cx="60981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2.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Kimlik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Tanımı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Oluşumu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-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bazı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örnekler</a:t>
            </a:r>
            <a:endParaRPr sz="2000" b="1" i="0" u="none" strike="noStrike" cap="none" dirty="0">
              <a:solidFill>
                <a:srgbClr val="A99374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" name="Google Shape;174;p7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6712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175" name="Google Shape;175;p7"/>
          <p:cNvSpPr/>
          <p:nvPr/>
        </p:nvSpPr>
        <p:spPr>
          <a:xfrm>
            <a:off x="360486" y="-1"/>
            <a:ext cx="10698811" cy="735919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" name="Google Shape;176;p7"/>
          <p:cNvSpPr/>
          <p:nvPr/>
        </p:nvSpPr>
        <p:spPr>
          <a:xfrm>
            <a:off x="0" y="0"/>
            <a:ext cx="10911016" cy="735919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" name="Google Shape;177;p7"/>
          <p:cNvSpPr txBox="1"/>
          <p:nvPr/>
        </p:nvSpPr>
        <p:spPr>
          <a:xfrm>
            <a:off x="0" y="89588"/>
            <a:ext cx="9646508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en-US" sz="3600" b="1" i="0" u="none" strike="noStrike" cap="none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BAZI TANIMLAR VE KAVRAMLAR</a:t>
            </a:r>
            <a:endParaRPr sz="36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8" name="Google Shape;178;p7"/>
          <p:cNvSpPr txBox="1"/>
          <p:nvPr/>
        </p:nvSpPr>
        <p:spPr>
          <a:xfrm>
            <a:off x="606550" y="1501889"/>
            <a:ext cx="10791000" cy="397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Türkiye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:</a:t>
            </a:r>
            <a:b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</a:b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Türk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kimliği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Osmanlı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İmparatorluğu'nun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çöküşünün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ardından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laik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milliyetçi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kimlik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oluşturan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Mustafa </a:t>
            </a:r>
            <a:r>
              <a:rPr lang="en-US" sz="18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Kemal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Atatürk'ün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reformları</a:t>
            </a:r>
            <a:r>
              <a:rPr lang="en-US" sz="18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ile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şekillenmiştir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.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Türk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kimliği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laik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Cumhuriyet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değerlerini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Topkapı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Sarayı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gibi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simge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yapılarla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sembolize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edilen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zengin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Osmanlı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İslam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kültür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mirasıyla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harmanla</a:t>
            </a:r>
            <a:r>
              <a:rPr lang="en-US" sz="18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maktadır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.</a:t>
            </a:r>
            <a:endParaRPr sz="1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İtalya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: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/>
            </a:r>
            <a:b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</a:b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İtalya'nın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bölgeselliği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kimlik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oluşumunun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merkezinde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yer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alır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. </a:t>
            </a:r>
            <a:r>
              <a:rPr lang="en-US" sz="18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Toskana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Veneto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Sicilya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gibi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bölgelerin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her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biri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güçlü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yerel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kimliklerini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korumaktadır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.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Toskana'daki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Palio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di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Siena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farklı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mahalleleri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(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contrade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)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arasında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yerel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gurur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aidiyeti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pekiştiren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tarihi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at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yarışıdır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.</a:t>
            </a:r>
            <a:endParaRPr sz="1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Litvanya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:</a:t>
            </a:r>
            <a:b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</a:b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Litvanyalı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kimliği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diline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Katolik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inancına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derinden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bağlıdır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.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Sovyet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işgali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sırasında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Litvanya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dilini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geleneklerini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korumak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direniş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biçimi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haline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gelmiştir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. </a:t>
            </a:r>
            <a:r>
              <a:rPr lang="en-US" sz="18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Şarkı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Devrimi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Bağımsızlığın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Restorasyon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Günü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(11 Mart 1990) 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modern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Litvanya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ulusal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kimliğini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şekillendiren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önemli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anlardır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.</a:t>
            </a:r>
            <a:endParaRPr sz="1800" b="1" i="0" u="none" strike="noStrike" cap="none" dirty="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79" name="Google Shape;179;p7"/>
          <p:cNvSpPr txBox="1"/>
          <p:nvPr/>
        </p:nvSpPr>
        <p:spPr>
          <a:xfrm>
            <a:off x="484053" y="918849"/>
            <a:ext cx="6098058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2. Kimlik Tanımı ve Oluşumu - bazı örnekler</a:t>
            </a:r>
            <a:endParaRPr sz="2000" b="1" i="0" u="none" strike="noStrike" cap="none">
              <a:solidFill>
                <a:srgbClr val="A99374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" name="Google Shape;184;p8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6712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185" name="Google Shape;185;p8"/>
          <p:cNvSpPr/>
          <p:nvPr/>
        </p:nvSpPr>
        <p:spPr>
          <a:xfrm>
            <a:off x="360486" y="-1"/>
            <a:ext cx="10698811" cy="735919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" name="Google Shape;186;p8"/>
          <p:cNvSpPr/>
          <p:nvPr/>
        </p:nvSpPr>
        <p:spPr>
          <a:xfrm>
            <a:off x="0" y="0"/>
            <a:ext cx="10911016" cy="735919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7" name="Google Shape;187;p8"/>
          <p:cNvSpPr txBox="1"/>
          <p:nvPr/>
        </p:nvSpPr>
        <p:spPr>
          <a:xfrm>
            <a:off x="0" y="89588"/>
            <a:ext cx="9646508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en-US" sz="3600" b="1" i="0" u="none" strike="noStrike" cap="none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BAZI TANIMLAR VE KAVRAMLAR </a:t>
            </a:r>
            <a:endParaRPr sz="36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8" name="Google Shape;188;p8"/>
          <p:cNvSpPr txBox="1"/>
          <p:nvPr/>
        </p:nvSpPr>
        <p:spPr>
          <a:xfrm>
            <a:off x="606550" y="1501900"/>
            <a:ext cx="6635400" cy="46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Miras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bireyleri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ortak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tarih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kültür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değerler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etrafında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araya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getirerek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topluluk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içinde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aidiyet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duygusunun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gelişmesine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katkıda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bulunur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.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Anıtlar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tarihi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yapılar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gibi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somut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;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gelenekler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dil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gibi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soyut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miras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unsurları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insanların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ortak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geçmişleriyle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bağ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kurmalarını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sağlar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bu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da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grup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kimliğini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güçlendirir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.</a:t>
            </a:r>
            <a:endParaRPr sz="1800" b="0" i="0" u="none" strike="noStrike" cap="none" dirty="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Festivaller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ortak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kutlamalar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gibi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kültürel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miras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etkinlikleri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topluluk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üyelerinin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dayanışma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süreklilik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duygusunu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deneyimlemesine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olanak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tanır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;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böylece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aralarındaki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duygusal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bağlar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kuvvetlenir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.</a:t>
            </a:r>
            <a:endParaRPr sz="1800" b="0" i="0" u="none" strike="noStrike" cap="none" dirty="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Bu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yönüyle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miras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sosyal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uyumun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temel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taşlarından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biri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olarak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bireylerin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topluluk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içindeki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yerlerini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anlamalarına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hızla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değişen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dünyada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kimliklerini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korumalarına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yardımcı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olur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.</a:t>
            </a:r>
            <a:endParaRPr sz="1800" b="0" i="0" u="none" strike="noStrike" cap="none" dirty="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89" name="Google Shape;189;p8"/>
          <p:cNvSpPr txBox="1"/>
          <p:nvPr/>
        </p:nvSpPr>
        <p:spPr>
          <a:xfrm>
            <a:off x="484052" y="918849"/>
            <a:ext cx="9583583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3.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Topluluklarda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Aidiyet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Duygusunun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Oluşturulmasında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Mirasın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Rolü</a:t>
            </a:r>
            <a:endParaRPr sz="2000" b="1" i="0" u="none" strike="noStrike" cap="none" dirty="0">
              <a:solidFill>
                <a:srgbClr val="A99374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pic>
        <p:nvPicPr>
          <p:cNvPr id="190" name="Google Shape;190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06625" y="1501878"/>
            <a:ext cx="4300196" cy="2866097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49411"/>
              </a:srgbClr>
            </a:outerShdw>
          </a:effectLst>
        </p:spPr>
      </p:pic>
      <p:sp>
        <p:nvSpPr>
          <p:cNvPr id="191" name="Google Shape;191;p8"/>
          <p:cNvSpPr txBox="1"/>
          <p:nvPr/>
        </p:nvSpPr>
        <p:spPr>
          <a:xfrm>
            <a:off x="7642575" y="4550900"/>
            <a:ext cx="38283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lang="en-US" sz="9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Kaynak</a:t>
            </a:r>
            <a:r>
              <a:rPr lang="en-US" sz="9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9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ücretsiz</a:t>
            </a:r>
            <a:r>
              <a:rPr lang="en-US" sz="9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9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görsel</a:t>
            </a:r>
            <a:r>
              <a:rPr lang="en-US" sz="9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en-US" sz="900" b="0" i="0" u="sng" strike="noStrike" cap="none" dirty="0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5"/>
              </a:rPr>
              <a:t>https:</a:t>
            </a:r>
            <a:r>
              <a:rPr lang="en-US" sz="9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//www.freepik.com/free-vector/flat-international-human-solidarity-day-illustration_33433039.htm#fromView=keyword&amp;page=2&amp;position=16&amp;uuid=e52df06c-7243-42fa-8489-68f60d33410d </a:t>
            </a:r>
            <a:endParaRPr sz="9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6" name="Google Shape;196;p9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6712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197" name="Google Shape;197;p9"/>
          <p:cNvSpPr/>
          <p:nvPr/>
        </p:nvSpPr>
        <p:spPr>
          <a:xfrm>
            <a:off x="360486" y="-1"/>
            <a:ext cx="10698811" cy="735919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8" name="Google Shape;198;p9"/>
          <p:cNvSpPr/>
          <p:nvPr/>
        </p:nvSpPr>
        <p:spPr>
          <a:xfrm>
            <a:off x="0" y="0"/>
            <a:ext cx="10911016" cy="735919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" name="Google Shape;199;p9"/>
          <p:cNvSpPr txBox="1"/>
          <p:nvPr/>
        </p:nvSpPr>
        <p:spPr>
          <a:xfrm>
            <a:off x="0" y="89588"/>
            <a:ext cx="9646508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en-US" sz="3600" b="1" i="0" u="none" strike="noStrike" cap="none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BAZI TANIMLAR VE KAVRAMLAR</a:t>
            </a:r>
            <a:endParaRPr sz="36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0" name="Google Shape;200;p9"/>
          <p:cNvSpPr txBox="1"/>
          <p:nvPr/>
        </p:nvSpPr>
        <p:spPr>
          <a:xfrm>
            <a:off x="3352800" y="1774750"/>
            <a:ext cx="8616600" cy="369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1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Belçika</a:t>
            </a:r>
            <a:r>
              <a:rPr lang="en-US" sz="1700" b="1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:</a:t>
            </a:r>
            <a:endParaRPr sz="13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Brüksel’de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düzenlenen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Ommegang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Festivali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Orta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Çağ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geleneklerini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canlandırarak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toplumu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ortak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kültürel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mirasını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kutlamak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üzere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araya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getirir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 Bu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tür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etkinlikler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yerel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kimliği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pekiştirir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şehir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sakinleri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arasında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güçlü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aidiyet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duygusu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oluşturur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</a:t>
            </a:r>
            <a:endParaRPr sz="1700" b="0" i="0" u="none" strike="noStrike" cap="none" dirty="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endParaRPr sz="1700" b="0" i="0" u="none" strike="noStrike" cap="none" dirty="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endParaRPr sz="1700" b="0" i="0" u="none" strike="noStrike" cap="none" dirty="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endParaRPr sz="1700" b="0" i="0" u="none" strike="noStrike" cap="none" dirty="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1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İspanya</a:t>
            </a:r>
            <a:r>
              <a:rPr lang="en-US" sz="1700" b="1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:</a:t>
            </a:r>
            <a:endParaRPr sz="13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Valensiya’da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her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yıl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gerçekleştirilen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Fallas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Festivali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dev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büstlerin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görkemli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törenlerle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yakılmasıyla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son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bulur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 Bu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etkinlik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kültürel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mirasın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yaşatılması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kutlanmasına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yönelik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toplumsal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katılımı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teşvik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ederek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topluluk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bağlarını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güçlendirir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Valencialılar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arasında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kolektif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aidiyet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duygusunun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gelişmesine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katkı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sağlar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</a:t>
            </a:r>
            <a:endParaRPr sz="1700" b="0" i="0" u="none" strike="noStrike" cap="none" dirty="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201" name="Google Shape;201;p9"/>
          <p:cNvSpPr txBox="1"/>
          <p:nvPr/>
        </p:nvSpPr>
        <p:spPr>
          <a:xfrm>
            <a:off x="484052" y="918849"/>
            <a:ext cx="11172239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3.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Topluluklar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İçinde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Aidiyet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Duygusu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Oluşturmada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Mirasın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Rolü</a:t>
            </a:r>
            <a:endParaRPr sz="2000" b="1" i="0" u="none" strike="noStrike" cap="none" dirty="0">
              <a:solidFill>
                <a:srgbClr val="A99374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pic>
        <p:nvPicPr>
          <p:cNvPr id="202" name="Google Shape;202;p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54900" y="4052900"/>
            <a:ext cx="2158200" cy="1618623"/>
          </a:xfrm>
          <a:prstGeom prst="rect">
            <a:avLst/>
          </a:prstGeom>
          <a:noFill/>
          <a:ln>
            <a:noFill/>
          </a:ln>
        </p:spPr>
      </p:pic>
      <p:sp>
        <p:nvSpPr>
          <p:cNvPr id="203" name="Google Shape;203;p9"/>
          <p:cNvSpPr txBox="1"/>
          <p:nvPr/>
        </p:nvSpPr>
        <p:spPr>
          <a:xfrm>
            <a:off x="654900" y="5758000"/>
            <a:ext cx="2697900" cy="86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Fallas</a:t>
            </a:r>
            <a:r>
              <a:rPr lang="en-US" sz="12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2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Festivali</a:t>
            </a:r>
            <a:r>
              <a:rPr lang="en-US" sz="12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2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Valensiya</a:t>
            </a:r>
            <a:endParaRPr sz="12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US" sz="8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Alberto </a:t>
            </a:r>
            <a:r>
              <a:rPr lang="en-US" sz="8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Ceballos</a:t>
            </a:r>
            <a:r>
              <a:rPr lang="en-US" sz="8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8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tarafından</a:t>
            </a:r>
            <a:r>
              <a:rPr lang="en-US" sz="8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- </a:t>
            </a:r>
            <a:r>
              <a:rPr lang="en-US" sz="8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orijinal</a:t>
            </a:r>
            <a:r>
              <a:rPr lang="en-US" sz="8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8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olarak</a:t>
            </a:r>
            <a:r>
              <a:rPr lang="en-US" sz="8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8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Flickr'da</a:t>
            </a:r>
            <a:r>
              <a:rPr lang="en-US" sz="8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8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Fallas</a:t>
            </a:r>
            <a:r>
              <a:rPr lang="en-US" sz="8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2006 </a:t>
            </a:r>
            <a:r>
              <a:rPr lang="en-US" sz="8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Nou</a:t>
            </a:r>
            <a:r>
              <a:rPr lang="en-US" sz="8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8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Campanar</a:t>
            </a:r>
            <a:r>
              <a:rPr lang="en-US" sz="8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(Valencia) </a:t>
            </a:r>
            <a:r>
              <a:rPr lang="en-US" sz="8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olarak</a:t>
            </a:r>
            <a:r>
              <a:rPr lang="en-US" sz="8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8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yayınlanmıştır</a:t>
            </a:r>
            <a:r>
              <a:rPr lang="en-US" sz="8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CC BY-SA 2.0,</a:t>
            </a:r>
            <a:r>
              <a:rPr lang="en-US" sz="800" b="0" i="0" u="sng" strike="noStrike" cap="none" dirty="0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5"/>
              </a:rPr>
              <a:t>ttps://</a:t>
            </a:r>
            <a:r>
              <a:rPr lang="en-US" sz="800" b="0" i="0" u="sng" strike="noStrike" cap="none" dirty="0" err="1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5"/>
              </a:rPr>
              <a:t>commons.wikimedia.org</a:t>
            </a:r>
            <a:r>
              <a:rPr lang="en-US" sz="800" b="0" i="0" u="sng" strike="noStrike" cap="none" dirty="0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5"/>
              </a:rPr>
              <a:t>/w/</a:t>
            </a:r>
            <a:r>
              <a:rPr lang="en-US" sz="800" b="0" i="0" u="sng" strike="noStrike" cap="none" dirty="0" err="1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5"/>
              </a:rPr>
              <a:t>index.php?</a:t>
            </a:r>
            <a:r>
              <a:rPr lang="en-US" sz="8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curid</a:t>
            </a:r>
            <a:r>
              <a:rPr lang="en-US" sz="8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=9654774 </a:t>
            </a:r>
            <a:endParaRPr sz="8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4" name="Google Shape;204;p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54900" y="1585087"/>
            <a:ext cx="2158198" cy="1618648"/>
          </a:xfrm>
          <a:prstGeom prst="rect">
            <a:avLst/>
          </a:prstGeom>
          <a:noFill/>
          <a:ln>
            <a:noFill/>
          </a:ln>
        </p:spPr>
      </p:pic>
      <p:sp>
        <p:nvSpPr>
          <p:cNvPr id="205" name="Google Shape;205;p9"/>
          <p:cNvSpPr txBox="1"/>
          <p:nvPr/>
        </p:nvSpPr>
        <p:spPr>
          <a:xfrm>
            <a:off x="654900" y="3320513"/>
            <a:ext cx="28659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Brüksel'de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Ommegang</a:t>
            </a: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4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Festivali</a:t>
            </a:r>
            <a:endParaRPr sz="1400" b="0" i="0" u="none" strike="noStrike" cap="none" dirty="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US" sz="7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Christophe </a:t>
            </a:r>
            <a:r>
              <a:rPr lang="en-US" sz="7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Degryse</a:t>
            </a:r>
            <a:r>
              <a:rPr lang="en-US" sz="7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7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tarafından</a:t>
            </a:r>
            <a:r>
              <a:rPr lang="en-US" sz="7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- </a:t>
            </a:r>
            <a:r>
              <a:rPr lang="en-US" sz="7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Kendi</a:t>
            </a:r>
            <a:r>
              <a:rPr lang="en-US" sz="7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7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çalışması</a:t>
            </a:r>
            <a:r>
              <a:rPr lang="en-US" sz="7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CC BY-SA 4.0, https://commons.wikimedia.org/w/index.php?curid=61595177 </a:t>
            </a:r>
            <a:endParaRPr sz="7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0" name="Google Shape;210;g3248fd4eafb_0_77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6712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211" name="Google Shape;211;g3248fd4eafb_0_77"/>
          <p:cNvSpPr/>
          <p:nvPr/>
        </p:nvSpPr>
        <p:spPr>
          <a:xfrm>
            <a:off x="360486" y="-1"/>
            <a:ext cx="10698900" cy="735900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2" name="Google Shape;212;g3248fd4eafb_0_77"/>
          <p:cNvSpPr/>
          <p:nvPr/>
        </p:nvSpPr>
        <p:spPr>
          <a:xfrm>
            <a:off x="0" y="0"/>
            <a:ext cx="10911000" cy="735900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3" name="Google Shape;213;g3248fd4eafb_0_77"/>
          <p:cNvSpPr txBox="1"/>
          <p:nvPr/>
        </p:nvSpPr>
        <p:spPr>
          <a:xfrm>
            <a:off x="0" y="89588"/>
            <a:ext cx="96465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en-US" sz="3600" b="1" i="0" u="none" strike="noStrike" cap="none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BAZI TANIMLAR VE KAVRAMLAR</a:t>
            </a:r>
            <a:endParaRPr sz="36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4" name="Google Shape;214;g3248fd4eafb_0_77"/>
          <p:cNvSpPr txBox="1"/>
          <p:nvPr/>
        </p:nvSpPr>
        <p:spPr>
          <a:xfrm>
            <a:off x="3344100" y="1615775"/>
            <a:ext cx="8616600" cy="36932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1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Estonya</a:t>
            </a:r>
            <a:r>
              <a:rPr lang="en-US" sz="1700" b="1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:</a:t>
            </a:r>
            <a:endParaRPr sz="13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On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binlerce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insanın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araya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gelerek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geleneksel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Estonya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şarkılarını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birlikte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söylediği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Estonya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Şarkı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Festivali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ülkenin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en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önemli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kültürel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etkinliklerinden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biridir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 Bu festival,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tarihsel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süreçte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ulusal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birliğin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sağlanmasında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güçlü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aidiyet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ile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ulusal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gurur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duygusunun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oluşmasında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önemli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rol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oynamıştır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</a:t>
            </a:r>
            <a:endParaRPr sz="1700" b="0" i="0" u="none" strike="noStrike" cap="none" dirty="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endParaRPr sz="1700" b="0" i="0" u="none" strike="noStrike" cap="none" dirty="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endParaRPr sz="1700" b="0" i="0" u="none" strike="noStrike" cap="none" dirty="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1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Yunanistan</a:t>
            </a:r>
            <a:r>
              <a:rPr lang="en-US" sz="1700" b="1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:</a:t>
            </a:r>
            <a:endParaRPr sz="13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Antik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Yunanistan’ın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önemli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kutlamalarından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biri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olan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Panathenaia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Festivali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günümüzde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Atina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Maratonu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gibi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modern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etkinliklerle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yeniden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canlandırılmaktadır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 Bu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tür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kültürel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tarihî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etkinlikler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Yunan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halkının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geçmişleriyle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bağ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kurmasını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sağlarken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ortak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katılım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yoluyla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toplumsal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birlik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aidiyet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duygusunu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da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güçlendirir</a:t>
            </a:r>
            <a:r>
              <a:rPr lang="en-US" sz="17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</a:t>
            </a:r>
            <a:endParaRPr sz="1700" b="0" i="0" u="none" strike="noStrike" cap="none" dirty="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215" name="Google Shape;215;g3248fd4eafb_0_77"/>
          <p:cNvSpPr txBox="1"/>
          <p:nvPr/>
        </p:nvSpPr>
        <p:spPr>
          <a:xfrm>
            <a:off x="432252" y="975737"/>
            <a:ext cx="11172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3. Topluluklar İçinde Aidiyet Duygusu Oluşturmada Mirasın Rolü</a:t>
            </a:r>
            <a:endParaRPr sz="2000" b="1" i="0" u="none" strike="noStrike" cap="none">
              <a:solidFill>
                <a:srgbClr val="A99374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pic>
        <p:nvPicPr>
          <p:cNvPr id="216" name="Google Shape;216;g3248fd4eafb_0_7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63475" y="1615775"/>
            <a:ext cx="2028298" cy="1342955"/>
          </a:xfrm>
          <a:prstGeom prst="rect">
            <a:avLst/>
          </a:prstGeom>
          <a:noFill/>
          <a:ln>
            <a:noFill/>
          </a:ln>
        </p:spPr>
      </p:pic>
      <p:sp>
        <p:nvSpPr>
          <p:cNvPr id="217" name="Google Shape;217;g3248fd4eafb_0_77"/>
          <p:cNvSpPr txBox="1"/>
          <p:nvPr/>
        </p:nvSpPr>
        <p:spPr>
          <a:xfrm>
            <a:off x="484050" y="3036450"/>
            <a:ext cx="3000000" cy="78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Estonya</a:t>
            </a:r>
            <a:r>
              <a:rPr lang="en-US" sz="12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2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Şarkı</a:t>
            </a:r>
            <a:r>
              <a:rPr lang="en-US" sz="12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2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Festivali</a:t>
            </a:r>
            <a:endParaRPr sz="1200" b="0" i="0" u="none" strike="noStrike" cap="none" dirty="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lang="en-US" sz="9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Metsavend</a:t>
            </a:r>
            <a:r>
              <a:rPr lang="en-US" sz="9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9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tarafından</a:t>
            </a:r>
            <a:r>
              <a:rPr lang="en-US" sz="9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- </a:t>
            </a:r>
            <a:r>
              <a:rPr lang="en-US" sz="9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Kendi</a:t>
            </a:r>
            <a:r>
              <a:rPr lang="en-US" sz="9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9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çalışması</a:t>
            </a:r>
            <a:r>
              <a:rPr lang="en-US" sz="9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CC BY-SA 4.0, https://commons.wikimedia.org/w/index.php?curid=80239355</a:t>
            </a:r>
            <a:endParaRPr sz="9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8" name="Google Shape;218;g3248fd4eafb_0_7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84050" y="4051675"/>
            <a:ext cx="2685900" cy="1342950"/>
          </a:xfrm>
          <a:prstGeom prst="rect">
            <a:avLst/>
          </a:prstGeom>
          <a:noFill/>
          <a:ln>
            <a:noFill/>
          </a:ln>
        </p:spPr>
      </p:pic>
      <p:sp>
        <p:nvSpPr>
          <p:cNvPr id="219" name="Google Shape;219;g3248fd4eafb_0_77"/>
          <p:cNvSpPr txBox="1"/>
          <p:nvPr/>
        </p:nvSpPr>
        <p:spPr>
          <a:xfrm>
            <a:off x="484050" y="5538950"/>
            <a:ext cx="2685900" cy="692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Atina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Maratonu'nun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bitiş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çizgisi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Panathenaic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Stadyumu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Fotoğraf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Neden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Atina</a:t>
            </a:r>
            <a:endParaRPr sz="11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4" name="Google Shape;224;p10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6712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225" name="Google Shape;225;p10"/>
          <p:cNvSpPr/>
          <p:nvPr/>
        </p:nvSpPr>
        <p:spPr>
          <a:xfrm>
            <a:off x="360486" y="-1"/>
            <a:ext cx="10698811" cy="735919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6" name="Google Shape;226;p10"/>
          <p:cNvSpPr/>
          <p:nvPr/>
        </p:nvSpPr>
        <p:spPr>
          <a:xfrm>
            <a:off x="0" y="0"/>
            <a:ext cx="10911016" cy="735919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" name="Google Shape;227;p10"/>
          <p:cNvSpPr txBox="1"/>
          <p:nvPr/>
        </p:nvSpPr>
        <p:spPr>
          <a:xfrm>
            <a:off x="0" y="89588"/>
            <a:ext cx="9646508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en-US" sz="3600" b="1" i="0" u="none" strike="noStrike" cap="none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BAZI TANIMLAR VE KAVRAMLAR</a:t>
            </a:r>
            <a:endParaRPr sz="36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8" name="Google Shape;228;p10"/>
          <p:cNvSpPr txBox="1"/>
          <p:nvPr/>
        </p:nvSpPr>
        <p:spPr>
          <a:xfrm>
            <a:off x="3538750" y="1227600"/>
            <a:ext cx="7859100" cy="563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Türkiye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– Konya:</a:t>
            </a:r>
            <a:b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</a:b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Kökleri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Sufizm’e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uzanan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Konya’daki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sema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törenleri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katılımcılar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arasında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derin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aidiyet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manevi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bağ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oluşturan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önemli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kültürel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ruhani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etkinliktir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. Bu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törenler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bireyleri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Türkiye'nin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İslami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mirasıyla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buluştururken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ortak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toplumsal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deneyim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yaratarak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kültürel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sürekliliğe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katkıda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bulunur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.</a:t>
            </a:r>
            <a:endParaRPr sz="1700" b="0" i="0" u="none" strike="noStrike" cap="none" dirty="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İtalya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–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Venedik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:</a:t>
            </a:r>
            <a:b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</a:b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Venedik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Karnavalı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yüzyıllardır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Venedik’in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benzersiz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tarihini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sanatını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kimliğini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kutlayan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köklü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gelenek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olarak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hem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yerel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halkı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hem de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ziyaretçileri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araya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getirir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.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Geleneksel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maskeler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kostümler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yerel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aidiyet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duygusunu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güçlendirir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topluluk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içinde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birlik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hissi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yaratır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.</a:t>
            </a:r>
            <a:endParaRPr sz="1700" b="0" i="0" u="none" strike="noStrike" cap="none" dirty="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Litvanya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–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Joninės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(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Rasos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Festivali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):</a:t>
            </a:r>
            <a:b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</a:b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Joninės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ya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da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bilinen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diğer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adıyla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Rasos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Festivali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Litvanya’da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yaz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gündönümünde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kutlanan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eski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halk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bayramıdır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.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Topluluklar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bu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özel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gecede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şenlik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ateşleri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yakar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geleneksel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ritüeller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gerçekleştirir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. Bu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etkinlik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Litvanyalıları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pagan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kökenlerine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bağlarken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ortak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kültürel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değerler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etrafında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araya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gelmelerini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sağlayarak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aidiyet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duygusunu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pekiştirir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.</a:t>
            </a:r>
            <a:endParaRPr sz="1700" b="0" i="0" u="none" strike="noStrike" cap="none" dirty="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700" b="1" i="0" u="none" strike="noStrike" cap="none" dirty="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229" name="Google Shape;229;p10"/>
          <p:cNvSpPr txBox="1"/>
          <p:nvPr/>
        </p:nvSpPr>
        <p:spPr>
          <a:xfrm>
            <a:off x="509877" y="735924"/>
            <a:ext cx="11172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3.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Topluluklar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İçinde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Aidiyet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Duygusu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Oluşturmada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Mirasın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Rolü</a:t>
            </a:r>
            <a:endParaRPr sz="2000" b="1" i="0" u="none" strike="noStrike" cap="none" dirty="0">
              <a:solidFill>
                <a:srgbClr val="A99374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pic>
        <p:nvPicPr>
          <p:cNvPr id="230" name="Google Shape;230;p1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55300" y="1136124"/>
            <a:ext cx="1694674" cy="1343424"/>
          </a:xfrm>
          <a:prstGeom prst="rect">
            <a:avLst/>
          </a:prstGeom>
          <a:noFill/>
          <a:ln>
            <a:noFill/>
          </a:ln>
        </p:spPr>
      </p:pic>
      <p:sp>
        <p:nvSpPr>
          <p:cNvPr id="231" name="Google Shape;231;p10"/>
          <p:cNvSpPr txBox="1"/>
          <p:nvPr/>
        </p:nvSpPr>
        <p:spPr>
          <a:xfrm>
            <a:off x="569638" y="2401238"/>
            <a:ext cx="1866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en-US" sz="9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Dönen</a:t>
            </a:r>
            <a:r>
              <a:rPr lang="en-US" sz="9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9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Dervişler</a:t>
            </a:r>
            <a:endParaRPr sz="900" b="0" i="0" u="none" strike="noStrike" cap="none" dirty="0">
              <a:solidFill>
                <a:srgbClr val="000000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lang="en-US" sz="900" b="0" i="0" u="none" strike="noStrike" cap="none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Yapay</a:t>
            </a:r>
            <a:r>
              <a:rPr lang="en-US" sz="9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900" b="0" i="0" u="none" strike="noStrike" cap="none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Zeka</a:t>
            </a:r>
            <a:r>
              <a:rPr lang="en-US" sz="9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900" b="0" i="0" u="none" strike="noStrike" cap="none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ile</a:t>
            </a:r>
            <a:r>
              <a:rPr lang="en-US" sz="9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900" b="0" i="0" u="none" strike="noStrike" cap="none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Üretildi</a:t>
            </a:r>
            <a:r>
              <a:rPr lang="en-US" sz="9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endParaRPr sz="900" b="0" i="0" u="none" strike="noStrike" cap="none" dirty="0">
              <a:solidFill>
                <a:srgbClr val="000000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pic>
        <p:nvPicPr>
          <p:cNvPr id="232" name="Google Shape;232;p1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55299" y="2940038"/>
            <a:ext cx="1865999" cy="1243689"/>
          </a:xfrm>
          <a:prstGeom prst="rect">
            <a:avLst/>
          </a:prstGeom>
          <a:noFill/>
          <a:ln>
            <a:noFill/>
          </a:ln>
        </p:spPr>
      </p:pic>
      <p:sp>
        <p:nvSpPr>
          <p:cNvPr id="233" name="Google Shape;233;p10"/>
          <p:cNvSpPr txBox="1"/>
          <p:nvPr/>
        </p:nvSpPr>
        <p:spPr>
          <a:xfrm>
            <a:off x="569650" y="4205175"/>
            <a:ext cx="29691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9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Venedik</a:t>
            </a:r>
            <a:r>
              <a:rPr lang="en-US" sz="9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9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Karnavalı</a:t>
            </a:r>
            <a:endParaRPr sz="900" b="0" i="0" u="none" strike="noStrike" cap="none" dirty="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lang="en-US" sz="900" b="0" i="0" u="none" strike="noStrike" cap="none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Anchorage'dan</a:t>
            </a:r>
            <a:r>
              <a:rPr lang="en-US" sz="9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Frank </a:t>
            </a:r>
            <a:r>
              <a:rPr lang="en-US" sz="900" b="0" i="0" u="none" strike="noStrike" cap="none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Kovalchek</a:t>
            </a:r>
            <a:r>
              <a:rPr lang="en-US" sz="9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900" b="0" i="0" u="none" strike="noStrike" cap="none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tarafından</a:t>
            </a:r>
            <a:r>
              <a:rPr lang="en-US" sz="9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, CC BY 2</a:t>
            </a:r>
            <a:r>
              <a:rPr lang="en-US" sz="900" b="0" i="0" u="sng" strike="noStrike" cap="none" dirty="0">
                <a:solidFill>
                  <a:schemeClr val="hlink"/>
                </a:solidFill>
                <a:latin typeface="Candara"/>
                <a:ea typeface="Candara"/>
                <a:cs typeface="Candara"/>
                <a:sym typeface="Candara"/>
                <a:hlinkClick r:id="rId6"/>
              </a:rPr>
              <a:t>.0</a:t>
            </a:r>
            <a:r>
              <a:rPr lang="en-US" sz="9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, https://commons.wikimedia.org/w/index.php?curid=13290679 </a:t>
            </a:r>
            <a:endParaRPr sz="900" b="0" i="0" u="none" strike="noStrike" cap="none" dirty="0">
              <a:solidFill>
                <a:srgbClr val="000000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pic>
        <p:nvPicPr>
          <p:cNvPr id="234" name="Google Shape;234;p1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55288" y="4965524"/>
            <a:ext cx="1694675" cy="1130328"/>
          </a:xfrm>
          <a:prstGeom prst="rect">
            <a:avLst/>
          </a:prstGeom>
          <a:noFill/>
          <a:ln>
            <a:noFill/>
          </a:ln>
        </p:spPr>
      </p:pic>
      <p:sp>
        <p:nvSpPr>
          <p:cNvPr id="235" name="Google Shape;235;p10"/>
          <p:cNvSpPr txBox="1"/>
          <p:nvPr/>
        </p:nvSpPr>
        <p:spPr>
          <a:xfrm>
            <a:off x="569650" y="6188450"/>
            <a:ext cx="2416200" cy="6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US" sz="9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Bilinmeyen</a:t>
            </a:r>
            <a:r>
              <a:rPr lang="en-US" sz="9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9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yazar</a:t>
            </a:r>
            <a:r>
              <a:rPr lang="en-US" sz="9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- C0, https://commons.wikimedia.org/w/index.php?curid=91511482 </a:t>
            </a:r>
            <a:endParaRPr sz="9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0" name="Google Shape;240;p11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6712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241" name="Google Shape;241;p11"/>
          <p:cNvSpPr/>
          <p:nvPr/>
        </p:nvSpPr>
        <p:spPr>
          <a:xfrm>
            <a:off x="360486" y="-1"/>
            <a:ext cx="10698811" cy="808893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" name="Google Shape;242;p11"/>
          <p:cNvSpPr/>
          <p:nvPr/>
        </p:nvSpPr>
        <p:spPr>
          <a:xfrm>
            <a:off x="0" y="1"/>
            <a:ext cx="10911016" cy="808892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3" name="Google Shape;243;p11"/>
          <p:cNvSpPr txBox="1"/>
          <p:nvPr/>
        </p:nvSpPr>
        <p:spPr>
          <a:xfrm>
            <a:off x="0" y="89588"/>
            <a:ext cx="1091101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en-US" sz="3600" b="1" i="0" u="none" strike="noStrike" cap="none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Aidiyet duygusuna ilişkin en iyi uygulama</a:t>
            </a:r>
            <a:endParaRPr sz="36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4" name="Google Shape;244;p11"/>
          <p:cNvSpPr txBox="1"/>
          <p:nvPr/>
        </p:nvSpPr>
        <p:spPr>
          <a:xfrm>
            <a:off x="3521348" y="1513550"/>
            <a:ext cx="7646700" cy="564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Kökeni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14.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yüzyıla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uzanan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Ommegang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Festivali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, ilk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olarak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dini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alayı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onurlandırmak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amacıyla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düzenlenen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geleneksel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kutlamaydı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.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Günümüzde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ise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UNESCO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Dünya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Mirası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Listesi’nde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yer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alan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Grand Place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Meydanı’nda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tarihi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kostümler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geçit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törenleri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performanslarla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Ortaçağ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geleneklerinin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canlandırıldığı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renkli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etkileyici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kültürel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şölene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dönüşmüştür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.</a:t>
            </a:r>
            <a:endParaRPr sz="1700" b="0" i="0" u="none" strike="noStrike" cap="none" dirty="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Festival,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Belçika’nın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köklü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tarihî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kimliğini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yansıtırken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katılımcılar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arasında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ortak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aidiyet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duygusu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da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oluşturur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.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Aynı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zamanda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çok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dilli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çok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kültürlü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Belçika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toplumunun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birlikteliğini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simgeleyen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Ommegang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Hollandaca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Fransızca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Almanca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konuşan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toplulukları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ortak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miras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etrafında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birleştiren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köprü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görevi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görür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.</a:t>
            </a:r>
            <a:endParaRPr sz="1700" b="0" i="0" u="none" strike="noStrike" cap="none" dirty="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Halka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açık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olan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bu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etkinlik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tarihsel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geleneklerin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modern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Belçika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kimliği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üzerindeki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etkilerini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gözlemleme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fırsatı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sunar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farklı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geçmişlere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sahip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bireyleri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araya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getirerek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sosyal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bütünlüğü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güçlendirir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.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Özellikle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dilsel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kültürel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çeşitliliğin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belirgin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olduğu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ülkelerde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festivaller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kültürel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miras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kutlamaları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;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ulusal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kimliğin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şekillenmesinde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birlik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gurur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süreklilik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duygularını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besleyen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önemli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araçlardır</a:t>
            </a:r>
            <a:r>
              <a:rPr lang="en-US" sz="17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.</a:t>
            </a:r>
            <a:endParaRPr sz="1700" b="0" i="0" u="none" strike="noStrike" cap="none" dirty="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245" name="Google Shape;245;p11"/>
          <p:cNvSpPr txBox="1"/>
          <p:nvPr/>
        </p:nvSpPr>
        <p:spPr>
          <a:xfrm>
            <a:off x="484053" y="1052961"/>
            <a:ext cx="6098058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Brüksel'deki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Ommegang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Festivali</a:t>
            </a:r>
            <a:endParaRPr sz="2000" b="1" i="0" u="none" strike="noStrike" cap="none" dirty="0">
              <a:solidFill>
                <a:srgbClr val="A99374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pic>
        <p:nvPicPr>
          <p:cNvPr id="246" name="Google Shape;246;p1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52400" y="1605471"/>
            <a:ext cx="3203447" cy="2106882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49411"/>
              </a:srgbClr>
            </a:outerShdw>
          </a:effectLst>
        </p:spPr>
      </p:pic>
      <p:sp>
        <p:nvSpPr>
          <p:cNvPr id="247" name="Google Shape;247;p11"/>
          <p:cNvSpPr txBox="1"/>
          <p:nvPr/>
        </p:nvSpPr>
        <p:spPr>
          <a:xfrm>
            <a:off x="360475" y="3926125"/>
            <a:ext cx="24033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US" sz="8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Kaynak</a:t>
            </a:r>
            <a:r>
              <a:rPr lang="en-US" sz="8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8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Ücretsiz</a:t>
            </a:r>
            <a:r>
              <a:rPr lang="en-US" sz="8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8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görüntü</a:t>
            </a:r>
            <a:r>
              <a:rPr lang="en-US" sz="8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https://www.brussels.be/ommegang  </a:t>
            </a:r>
            <a:endParaRPr sz="8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2" name="Google Shape;252;p12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6712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253" name="Google Shape;253;p12"/>
          <p:cNvSpPr/>
          <p:nvPr/>
        </p:nvSpPr>
        <p:spPr>
          <a:xfrm>
            <a:off x="360486" y="-1"/>
            <a:ext cx="10698811" cy="808893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" name="Google Shape;254;p12"/>
          <p:cNvSpPr/>
          <p:nvPr/>
        </p:nvSpPr>
        <p:spPr>
          <a:xfrm>
            <a:off x="0" y="1"/>
            <a:ext cx="10911016" cy="808892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5" name="Google Shape;255;p12"/>
          <p:cNvSpPr txBox="1"/>
          <p:nvPr/>
        </p:nvSpPr>
        <p:spPr>
          <a:xfrm>
            <a:off x="0" y="89588"/>
            <a:ext cx="1091101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en-US" sz="3600" b="1" i="0" u="none" strike="noStrike" cap="none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Aidiyet</a:t>
            </a:r>
            <a:r>
              <a:rPr lang="en-US" sz="3600" b="1" i="0" u="none" strike="noStrike" cap="none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3600" b="1" i="0" u="none" strike="noStrike" cap="none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duygusuna</a:t>
            </a:r>
            <a:r>
              <a:rPr lang="en-US" sz="3600" b="1" i="0" u="none" strike="noStrike" cap="none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3600" b="1" i="0" u="none" strike="noStrike" cap="none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ilişkin</a:t>
            </a:r>
            <a:r>
              <a:rPr lang="en-US" sz="3600" b="1" i="0" u="none" strike="noStrike" cap="none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en </a:t>
            </a:r>
            <a:r>
              <a:rPr lang="en-US" sz="3600" b="1" i="0" u="none" strike="noStrike" cap="none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iyi</a:t>
            </a:r>
            <a:r>
              <a:rPr lang="en-US" sz="3600" b="1" i="0" u="none" strike="noStrike" cap="none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3600" b="1" i="0" u="none" strike="noStrike" cap="none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uygulama</a:t>
            </a:r>
            <a:endParaRPr sz="36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6" name="Google Shape;256;p12"/>
          <p:cNvSpPr txBox="1"/>
          <p:nvPr/>
        </p:nvSpPr>
        <p:spPr>
          <a:xfrm>
            <a:off x="472935" y="1271895"/>
            <a:ext cx="11246100" cy="558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Brüksel'deki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Ommegang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Festivali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özellikle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Belçika'nın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dilsel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kültürel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çeşitliliği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bağlamında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toplum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kimliğini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katılımını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çeşitli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kilit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yollarla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geliştirmek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için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güçlü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araç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olarak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hizmet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vermektedir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Candara"/>
              <a:buAutoNum type="arabicPeriod"/>
            </a:pPr>
            <a:r>
              <a:rPr lang="en-US" sz="1800" b="1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Ortak</a:t>
            </a:r>
            <a:r>
              <a:rPr lang="en-US" sz="1800" b="1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mirasın</a:t>
            </a:r>
            <a:r>
              <a:rPr lang="en-US" sz="1800" b="1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kutlanması</a:t>
            </a:r>
            <a:r>
              <a:rPr lang="en-US" sz="1800" b="1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: 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14.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yüzyıla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uzanan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köklü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geçmişe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sahip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olan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Ommegang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Festivali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Belçikalılara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ortak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tarihsel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anlatı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sunar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 Bu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anlatı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farklı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dilsel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bölgesel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kimliklerden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gelen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bireylerin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kolektif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hafıza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aracılığıyla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birbirleriyle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bağ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kurmalarını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sağlar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Ortak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mirasın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kutlanması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bölgesel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ayrılıkları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aşan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ulusal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aidiyet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duygusunu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güçlendirir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</a:t>
            </a:r>
            <a:endParaRPr sz="1800" b="0" i="0" u="none" strike="noStrike" cap="none" dirty="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Candara"/>
              <a:buAutoNum type="arabicPeriod"/>
            </a:pPr>
            <a:r>
              <a:rPr lang="en-US" sz="1800" b="1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Çok</a:t>
            </a:r>
            <a:r>
              <a:rPr lang="en-US" sz="1800" b="1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kültürlü</a:t>
            </a:r>
            <a:r>
              <a:rPr lang="en-US" sz="1800" b="1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entegrasyon</a:t>
            </a:r>
            <a:r>
              <a:rPr lang="en-US" sz="1800" b="1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: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Felemenkçe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Fransızca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Almanca'nın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resmi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diller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olduğu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Belçika'da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dilsel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çeşitlilik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zaman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zaman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toplumsal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siyasi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gerilimlere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yol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açabilmektedir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Ommegang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Festivali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Brüksel’in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simgesel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mekânı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Grand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Place’de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gerçekleştirilerek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bu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dilsel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sınırları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aşan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birlik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deneyimi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sunar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Festivalin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kapsayıcı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yapısı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farklı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bölgelerden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gelen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insanları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araya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getirerek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etkileşimi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karşılıklı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anlayışı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Belçika’nın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kültürel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çeşitliliğine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yönelik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ortak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takdiri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teşvik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eder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 Bu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yönüyle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festival,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ulusal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bütünlüğün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güçlenmesine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katkıda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bulunur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</a:t>
            </a:r>
            <a:endParaRPr sz="1800" b="0" i="0" u="none" strike="noStrike" cap="none" dirty="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Candara"/>
              <a:buAutoNum type="arabicPeriod"/>
            </a:pPr>
            <a:r>
              <a:rPr lang="en-US" sz="1800" b="1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Halkın</a:t>
            </a:r>
            <a:r>
              <a:rPr lang="en-US" sz="1800" b="1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katılımı</a:t>
            </a:r>
            <a:r>
              <a:rPr lang="en-US" sz="1800" b="1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1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angajmanı</a:t>
            </a:r>
            <a:r>
              <a:rPr lang="en-US" sz="1800" b="1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: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Ommegang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Festivali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yalnızca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turistlere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yönelik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gösteri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olmanın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ötesinde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performanslar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geçit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törenleri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halka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açık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etkinlikler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aracılığıyla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yerel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toplulukların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aktif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katılımını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teşvik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eden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kapsayıcı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kültürel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deneyimdir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Tarihî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canlandırmalarda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görev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alan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katılımcılar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genellikle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Belçika’nın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farklı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bölgelerinden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gelerek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ülkenin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çok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kültürlü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yapısını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yansıtır.Sanatçı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organizatör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ya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da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izleyici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olarak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festivale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katılan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bireyler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toplumsal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bağların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güçlenmesine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katkıda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bulunur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Ortak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geleneklere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yönelik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bu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aktif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katılım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yurttaşlık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bilincini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kolektif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kimlik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duygusunu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besleyerek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kültürel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mirasın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toplum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içindeki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birleştirici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gücünü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gözler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önüne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serer.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7" name="Google Shape;257;p12"/>
          <p:cNvSpPr txBox="1"/>
          <p:nvPr/>
        </p:nvSpPr>
        <p:spPr>
          <a:xfrm>
            <a:off x="484053" y="930926"/>
            <a:ext cx="11135292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Brüksel'deki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Ommegang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Festivali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topluluk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kimliğini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katılımını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nasıl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geliştiriyor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?</a:t>
            </a:r>
            <a:endParaRPr sz="2000" b="1" i="0" u="none" strike="noStrike" cap="none" dirty="0">
              <a:solidFill>
                <a:srgbClr val="A99374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2" name="Google Shape;262;p13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6712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263" name="Google Shape;263;p13"/>
          <p:cNvSpPr/>
          <p:nvPr/>
        </p:nvSpPr>
        <p:spPr>
          <a:xfrm>
            <a:off x="360486" y="-1"/>
            <a:ext cx="10698811" cy="808893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4" name="Google Shape;264;p13"/>
          <p:cNvSpPr/>
          <p:nvPr/>
        </p:nvSpPr>
        <p:spPr>
          <a:xfrm>
            <a:off x="0" y="1"/>
            <a:ext cx="10911016" cy="808892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5" name="Google Shape;265;p13"/>
          <p:cNvSpPr txBox="1"/>
          <p:nvPr/>
        </p:nvSpPr>
        <p:spPr>
          <a:xfrm>
            <a:off x="0" y="89588"/>
            <a:ext cx="1091101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en-US" sz="3600" b="1" i="0" u="none" strike="noStrike" cap="none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Aidiyet</a:t>
            </a:r>
            <a:r>
              <a:rPr lang="en-US" sz="3600" b="1" i="0" u="none" strike="noStrike" cap="none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3600" b="1" i="0" u="none" strike="noStrike" cap="none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duygusuna</a:t>
            </a:r>
            <a:r>
              <a:rPr lang="en-US" sz="3600" b="1" i="0" u="none" strike="noStrike" cap="none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3600" b="1" i="0" u="none" strike="noStrike" cap="none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ilişkin</a:t>
            </a:r>
            <a:r>
              <a:rPr lang="en-US" sz="3600" b="1" i="0" u="none" strike="noStrike" cap="none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en </a:t>
            </a:r>
            <a:r>
              <a:rPr lang="en-US" sz="3600" b="1" i="0" u="none" strike="noStrike" cap="none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iyi</a:t>
            </a:r>
            <a:r>
              <a:rPr lang="en-US" sz="3600" b="1" i="0" u="none" strike="noStrike" cap="none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3600" b="1" i="0" u="none" strike="noStrike" cap="none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uygulama</a:t>
            </a:r>
            <a:endParaRPr sz="36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6" name="Google Shape;266;p13"/>
          <p:cNvSpPr txBox="1"/>
          <p:nvPr/>
        </p:nvSpPr>
        <p:spPr>
          <a:xfrm>
            <a:off x="484050" y="1521100"/>
            <a:ext cx="10698900" cy="467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4. </a:t>
            </a:r>
            <a:r>
              <a:rPr lang="en-US" sz="1800" b="1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Süreklilik</a:t>
            </a:r>
            <a:r>
              <a:rPr lang="en-US" sz="1800" b="1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1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ulusal</a:t>
            </a:r>
            <a:r>
              <a:rPr lang="en-US" sz="1800" b="1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gurur</a:t>
            </a:r>
            <a:r>
              <a:rPr lang="en-US" sz="1800" b="1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sembolü</a:t>
            </a:r>
            <a:r>
              <a:rPr lang="en-US" sz="1800" b="1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: 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Festival,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geçmişi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günümüze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bağlayan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canlı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süreklilik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sembolü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olarak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işlev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görür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Gelenekleri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korumanın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gelecek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nesillere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aktarmanın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önemini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vurgular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 Bu, modern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değişimlere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zorluklara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rağmen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Belçika'nın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ulusal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kimliğinde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süreklilik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duygusunun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korunmasına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yardımcı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olur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Bunu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yaparken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Ommegang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ulusal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gurur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dayanışmayı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teşvik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etmekte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tarihsel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farkındalığın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çağdaş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Belçika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kimliğiyle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kesiştiği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alan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sunmaktadır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5. </a:t>
            </a:r>
            <a:r>
              <a:rPr lang="en-US" sz="1800" b="1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Farklı</a:t>
            </a:r>
            <a:r>
              <a:rPr lang="en-US" sz="1800" b="1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kökenlerin</a:t>
            </a:r>
            <a:r>
              <a:rPr lang="en-US" sz="1800" b="1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temsili</a:t>
            </a:r>
            <a:r>
              <a:rPr lang="en-US" sz="1800" b="1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: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Ommegang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zaman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içinde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farklı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etnik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kökenlerin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milliyetlerin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kaynaştığı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pota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olan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Belçika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Brüksel'in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kültürel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çoğulculuğunu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yansıtacak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şekilde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genişlemiştir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Avrupa'nın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en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kozmopolit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şehirlerinden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biri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olan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Brüksel'de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Ommegang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yıllar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içinde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modernize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edilerek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çeşitliliği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giderek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artan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çağdaş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Belçika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toplumuna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uygun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hale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getirilmiştir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 Festival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Ortaçağ'dan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gelen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köklerini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korusa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da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modern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kapsayıcılık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hoşgörü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çok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kültürlülük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değerlerini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yansıtacak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şekilde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sunulması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için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bilinçli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çaba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sarf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edilmektedir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6. </a:t>
            </a:r>
            <a:r>
              <a:rPr lang="en-US" sz="1800" b="1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Kültür</a:t>
            </a:r>
            <a:r>
              <a:rPr lang="en-US" sz="1800" b="1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turizmi</a:t>
            </a:r>
            <a:r>
              <a:rPr lang="en-US" sz="1800" b="1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1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uluslararası</a:t>
            </a:r>
            <a:r>
              <a:rPr lang="en-US" sz="1800" b="1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görünürlük</a:t>
            </a:r>
            <a:r>
              <a:rPr lang="en-US" sz="1800" b="1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: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Ommegang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Festivali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yerel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katılımın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ötesinde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Belçika'nın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mirasını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küresel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sahnede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sergileyerek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uluslararası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turistlerin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ilgisini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çekmektedir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 Bu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da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kültür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turizmini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artırır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Brüksel'in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Avrupa'nın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önemli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kültür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başkenti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olarak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konumunu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güçlendirir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Uluslararası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görünürlük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yerel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halkın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kendine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özgü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gelenekleriyle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gurur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duymasını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sağlar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dünya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çapında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tanınan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bir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kültürel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tarihi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mirasa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daha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fazla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aidiyet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duygusunu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teşvik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eder</a:t>
            </a:r>
            <a:r>
              <a:rPr lang="en-US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</a:t>
            </a:r>
            <a:endParaRPr sz="1800" b="0" i="0" u="none" strike="noStrike" cap="none" dirty="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267" name="Google Shape;267;p13"/>
          <p:cNvSpPr txBox="1"/>
          <p:nvPr/>
        </p:nvSpPr>
        <p:spPr>
          <a:xfrm>
            <a:off x="484053" y="1052961"/>
            <a:ext cx="11135292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Brüksel'deki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Ommegang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Festivali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topluluk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kimliğini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ve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katılımını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nasıl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geliştirmektedir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?</a:t>
            </a:r>
            <a:endParaRPr sz="2000" b="1" i="0" u="none" strike="noStrike" cap="none" dirty="0">
              <a:solidFill>
                <a:srgbClr val="A99374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>
          <a:extLst>
            <a:ext uri="{FF2B5EF4-FFF2-40B4-BE49-F238E27FC236}">
              <a16:creationId xmlns:a16="http://schemas.microsoft.com/office/drawing/2014/main" xmlns="" id="{9EA4C163-C377-5F3F-82D3-4A560710F4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Google Shape;78;p5" descr="A logo with a tree in the middle&#10;&#10;Description automatically generated">
            <a:extLst>
              <a:ext uri="{FF2B5EF4-FFF2-40B4-BE49-F238E27FC236}">
                <a16:creationId xmlns:a16="http://schemas.microsoft.com/office/drawing/2014/main" xmlns="" id="{45074A1D-3119-10C1-BCB2-7F9F0E0F9826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117361" y="401642"/>
            <a:ext cx="1614744" cy="1625941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p5">
            <a:extLst>
              <a:ext uri="{FF2B5EF4-FFF2-40B4-BE49-F238E27FC236}">
                <a16:creationId xmlns:a16="http://schemas.microsoft.com/office/drawing/2014/main" xmlns="" id="{BE77E335-EF72-CE4C-DC9F-3366EF8DE954}"/>
              </a:ext>
            </a:extLst>
          </p:cNvPr>
          <p:cNvSpPr txBox="1"/>
          <p:nvPr/>
        </p:nvSpPr>
        <p:spPr>
          <a:xfrm>
            <a:off x="0" y="2708872"/>
            <a:ext cx="12191999" cy="523180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buSzPts val="2800"/>
            </a:pPr>
            <a:r>
              <a:rPr lang="en-US" sz="2800" b="1" dirty="0" err="1" smtClean="0">
                <a:solidFill>
                  <a:schemeClr val="bg1"/>
                </a:solidFill>
                <a:latin typeface="Candara" pitchFamily="34" charset="0"/>
              </a:rPr>
              <a:t>İlginiz</a:t>
            </a:r>
            <a:r>
              <a:rPr lang="en-US" sz="2800" b="1" dirty="0" smtClean="0">
                <a:solidFill>
                  <a:schemeClr val="bg1"/>
                </a:solidFill>
                <a:latin typeface="Candara" pitchFamily="34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Candara" pitchFamily="34" charset="0"/>
              </a:rPr>
              <a:t>için</a:t>
            </a:r>
            <a:r>
              <a:rPr lang="en-US" sz="2800" b="1" dirty="0" smtClean="0">
                <a:solidFill>
                  <a:schemeClr val="bg1"/>
                </a:solidFill>
                <a:latin typeface="Candara" pitchFamily="34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Candara" pitchFamily="34" charset="0"/>
              </a:rPr>
              <a:t>teşekkür</a:t>
            </a:r>
            <a:r>
              <a:rPr lang="en-US" sz="2800" b="1" dirty="0" smtClean="0">
                <a:solidFill>
                  <a:schemeClr val="bg1"/>
                </a:solidFill>
                <a:latin typeface="Candara" pitchFamily="34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Candara" pitchFamily="34" charset="0"/>
              </a:rPr>
              <a:t>ederiz</a:t>
            </a:r>
            <a:endParaRPr lang="en-US" sz="2800" b="1" dirty="0" smtClean="0">
              <a:solidFill>
                <a:schemeClr val="bg1"/>
              </a:solidFill>
              <a:latin typeface="Candara" pitchFamily="34" charset="0"/>
            </a:endParaRPr>
          </a:p>
        </p:txBody>
      </p:sp>
      <p:sp>
        <p:nvSpPr>
          <p:cNvPr id="80" name="Google Shape;80;p5">
            <a:extLst>
              <a:ext uri="{FF2B5EF4-FFF2-40B4-BE49-F238E27FC236}">
                <a16:creationId xmlns:a16="http://schemas.microsoft.com/office/drawing/2014/main" xmlns="" id="{5BC8D6D7-24F3-A431-1DB9-07722AF93252}"/>
              </a:ext>
            </a:extLst>
          </p:cNvPr>
          <p:cNvSpPr txBox="1"/>
          <p:nvPr/>
        </p:nvSpPr>
        <p:spPr>
          <a:xfrm>
            <a:off x="3048000" y="2141384"/>
            <a:ext cx="6096000" cy="338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none" strike="noStrike" cap="none" dirty="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2023-1-EE01-KA220-ADU-000150753</a:t>
            </a:r>
            <a:endParaRPr sz="14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84" name="Google Shape;84;p5" descr="A logo of a person holding a pen&#10;&#10;Description automatically generated">
            <a:extLst>
              <a:ext uri="{FF2B5EF4-FFF2-40B4-BE49-F238E27FC236}">
                <a16:creationId xmlns:a16="http://schemas.microsoft.com/office/drawing/2014/main" xmlns="" id="{F9D1DA8D-D4C4-7907-0694-F8605C238371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06364" y="4406422"/>
            <a:ext cx="1018108" cy="102860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Google Shape;80;p5">
            <a:extLst>
              <a:ext uri="{FF2B5EF4-FFF2-40B4-BE49-F238E27FC236}">
                <a16:creationId xmlns:a16="http://schemas.microsoft.com/office/drawing/2014/main" xmlns="" id="{60AE485B-6786-A879-4B54-0B8C00087AB2}"/>
              </a:ext>
            </a:extLst>
          </p:cNvPr>
          <p:cNvSpPr txBox="1"/>
          <p:nvPr/>
        </p:nvSpPr>
        <p:spPr>
          <a:xfrm>
            <a:off x="3218507" y="3480723"/>
            <a:ext cx="6096000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buSzPts val="1600"/>
            </a:pPr>
            <a:r>
              <a:rPr lang="en-US" sz="2800" b="1" dirty="0" err="1" smtClean="0">
                <a:solidFill>
                  <a:schemeClr val="bg1">
                    <a:lumMod val="50000"/>
                  </a:schemeClr>
                </a:solidFill>
                <a:latin typeface="Candara" pitchFamily="34" charset="0"/>
              </a:rPr>
              <a:t>Proje</a:t>
            </a:r>
            <a:r>
              <a:rPr lang="en-US" sz="2800" b="1" dirty="0" smtClean="0">
                <a:solidFill>
                  <a:schemeClr val="bg1">
                    <a:lumMod val="50000"/>
                  </a:schemeClr>
                </a:solidFill>
                <a:latin typeface="Candara" pitchFamily="34" charset="0"/>
              </a:rPr>
              <a:t> </a:t>
            </a:r>
            <a:r>
              <a:rPr lang="en-US" sz="2800" b="1" dirty="0" err="1" smtClean="0">
                <a:solidFill>
                  <a:schemeClr val="bg1">
                    <a:lumMod val="50000"/>
                  </a:schemeClr>
                </a:solidFill>
                <a:latin typeface="Candara" pitchFamily="34" charset="0"/>
              </a:rPr>
              <a:t>ortakları</a:t>
            </a:r>
            <a:r>
              <a:rPr lang="en-GB" sz="2800" b="1" i="0" u="none" strike="noStrike" cap="none" dirty="0" smtClean="0">
                <a:solidFill>
                  <a:schemeClr val="bg1">
                    <a:lumMod val="50000"/>
                  </a:schemeClr>
                </a:solidFill>
                <a:latin typeface="Candara" pitchFamily="34" charset="0"/>
                <a:ea typeface="Calibri"/>
                <a:cs typeface="Calibri"/>
                <a:sym typeface="Calibri"/>
              </a:rPr>
              <a:t> </a:t>
            </a:r>
            <a:endParaRPr sz="2800" b="0" i="0" u="none" strike="noStrike" cap="none" dirty="0">
              <a:solidFill>
                <a:schemeClr val="bg1">
                  <a:lumMod val="50000"/>
                </a:schemeClr>
              </a:solidFill>
              <a:latin typeface="Candara" pitchFamily="34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026" name="Picture 2" descr="A green text on a black background&#10;&#10;Description automatically generated">
            <a:extLst>
              <a:ext uri="{FF2B5EF4-FFF2-40B4-BE49-F238E27FC236}">
                <a16:creationId xmlns:a16="http://schemas.microsoft.com/office/drawing/2014/main" xmlns="" id="{3B45D439-3297-79AA-CACA-7096D6D590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62338" y="4752724"/>
            <a:ext cx="1676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xmlns="" id="{CEACFF9F-2E19-236D-B5DE-BA61F8D477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69614" y="4704157"/>
            <a:ext cx="866775" cy="54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 red bird on a green leaf&#10;&#10;Description automatically generated">
            <a:extLst>
              <a:ext uri="{FF2B5EF4-FFF2-40B4-BE49-F238E27FC236}">
                <a16:creationId xmlns:a16="http://schemas.microsoft.com/office/drawing/2014/main" xmlns="" id="{64376610-9F6A-7D97-9F5A-E9A5DBD20F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67265" y="4723206"/>
            <a:ext cx="971550" cy="50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con&#10;&#10;Description automatically generated">
            <a:extLst>
              <a:ext uri="{FF2B5EF4-FFF2-40B4-BE49-F238E27FC236}">
                <a16:creationId xmlns:a16="http://schemas.microsoft.com/office/drawing/2014/main" xmlns="" id="{787E2769-AEC9-4756-9372-748CDF9455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35659" y="4630211"/>
            <a:ext cx="1257300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A building with red lights&#10;&#10;Description automatically generated">
            <a:extLst>
              <a:ext uri="{FF2B5EF4-FFF2-40B4-BE49-F238E27FC236}">
                <a16:creationId xmlns:a16="http://schemas.microsoft.com/office/drawing/2014/main" xmlns="" id="{31B41789-03F6-70DF-6C37-3B809119B0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28717" y="4619374"/>
            <a:ext cx="7715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A blue and black logo&#10;&#10;Description automatically generated">
            <a:extLst>
              <a:ext uri="{FF2B5EF4-FFF2-40B4-BE49-F238E27FC236}">
                <a16:creationId xmlns:a16="http://schemas.microsoft.com/office/drawing/2014/main" xmlns="" id="{C9B3BA7D-83AB-3CA7-81BA-35DE5F9EB7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803732" y="4843604"/>
            <a:ext cx="1881904" cy="309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Google Shape;87;p1"/>
          <p:cNvSpPr txBox="1"/>
          <p:nvPr/>
        </p:nvSpPr>
        <p:spPr>
          <a:xfrm>
            <a:off x="2623052" y="6143156"/>
            <a:ext cx="8128788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US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Bu </a:t>
            </a:r>
            <a:r>
              <a:rPr lang="en-US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proje</a:t>
            </a:r>
            <a:r>
              <a:rPr lang="en-US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Avrupa</a:t>
            </a:r>
            <a:r>
              <a:rPr lang="en-US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Komisyonu'nun</a:t>
            </a:r>
            <a:r>
              <a:rPr lang="en-US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desteği</a:t>
            </a:r>
            <a:r>
              <a:rPr lang="en-US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ile</a:t>
            </a:r>
            <a:r>
              <a:rPr lang="en-US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finanse</a:t>
            </a:r>
            <a:r>
              <a:rPr lang="en-US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edilmiştir</a:t>
            </a:r>
            <a:r>
              <a:rPr lang="en-US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en-US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İçerik</a:t>
            </a:r>
            <a:r>
              <a:rPr lang="en-US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sadece</a:t>
            </a:r>
            <a:r>
              <a:rPr lang="en-US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yazarın</a:t>
            </a:r>
            <a:r>
              <a:rPr lang="en-US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görüşlerini</a:t>
            </a:r>
            <a:r>
              <a:rPr lang="en-US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yansıtmaktadır</a:t>
            </a:r>
            <a:r>
              <a:rPr lang="en-US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ve</a:t>
            </a:r>
            <a:r>
              <a:rPr lang="en-US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Komisyon</a:t>
            </a:r>
            <a:r>
              <a:rPr lang="en-US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burada</a:t>
            </a:r>
            <a:r>
              <a:rPr lang="en-US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yer</a:t>
            </a:r>
            <a:r>
              <a:rPr lang="en-US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alan</a:t>
            </a:r>
            <a:r>
              <a:rPr lang="en-US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bilgilerin</a:t>
            </a:r>
            <a:r>
              <a:rPr lang="en-US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herhangi</a:t>
            </a:r>
            <a:r>
              <a:rPr lang="en-US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bir</a:t>
            </a:r>
            <a:r>
              <a:rPr lang="en-US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şekilde</a:t>
            </a:r>
            <a:r>
              <a:rPr lang="en-US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kullanılmasından</a:t>
            </a:r>
            <a:r>
              <a:rPr lang="en-US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sorumlu</a:t>
            </a:r>
            <a:r>
              <a:rPr lang="en-US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tutulamaz</a:t>
            </a:r>
            <a:r>
              <a:rPr lang="en-US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18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9" name="6 - Εικόνα" descr="TR Avrupa Birliği tarafından ortak finanse edilmektedir_POS.jp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10680" y="6165304"/>
            <a:ext cx="2304256" cy="412001"/>
          </a:xfrm>
          <a:prstGeom prst="rect">
            <a:avLst/>
          </a:prstGeom>
        </p:spPr>
      </p:pic>
      <p:pic>
        <p:nvPicPr>
          <p:cNvPr id="20" name="7 - Εικόνα" descr="cc-brand-1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1039872" y="6067546"/>
            <a:ext cx="1152128" cy="59722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1229119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 advClick="0" advTm="2000">
        <p14:reveal/>
      </p:transition>
    </mc:Choice>
    <mc:Fallback>
      <p:transition spd="slow" advClick="0" advTm="2000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NDENT_LEVEL" val="1"/>
  <p:tag name="ISPRING_CUSTOM_TIMING_USED" val="0"/>
  <p:tag name="GENSWF_SLIDE_UID" val="{566D9898-A9F0-4ABE-A76C-E164E5C73CE1}:274"/>
</p:tagLst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</TotalTime>
  <Words>1870</Words>
  <Application>Microsoft Office PowerPoint</Application>
  <PresentationFormat>Προσαρμογή</PresentationFormat>
  <Paragraphs>129</Paragraphs>
  <Slides>16</Slides>
  <Notes>16</Notes>
  <HiddenSlides>0</HiddenSlides>
  <MMClips>0</MMClips>
  <ScaleCrop>false</ScaleCrop>
  <HeadingPairs>
    <vt:vector size="6" baseType="variant">
      <vt:variant>
        <vt:lpstr>Γραμματοσειρές που χρησιμοποιούνται</vt:lpstr>
      </vt:variant>
      <vt:variant>
        <vt:i4>4</vt:i4>
      </vt:variant>
      <vt:variant>
        <vt:lpstr>Θέμα</vt:lpstr>
      </vt:variant>
      <vt:variant>
        <vt:i4>1</vt:i4>
      </vt:variant>
      <vt:variant>
        <vt:lpstr>Τίτλοι διαφανειών</vt:lpstr>
      </vt:variant>
      <vt:variant>
        <vt:i4>16</vt:i4>
      </vt:variant>
    </vt:vector>
  </HeadingPairs>
  <TitlesOfParts>
    <vt:vector size="21" baseType="lpstr">
      <vt:lpstr>Arial</vt:lpstr>
      <vt:lpstr>Candara</vt:lpstr>
      <vt:lpstr>Times New Roman</vt:lpstr>
      <vt:lpstr>Calibri</vt:lpstr>
      <vt:lpstr>Office Theme</vt:lpstr>
      <vt:lpstr>Διαφάνεια 1</vt:lpstr>
      <vt:lpstr>Διαφάνεια 2</vt:lpstr>
      <vt:lpstr>Διαφάνεια 3</vt:lpstr>
      <vt:lpstr>Διαφάνεια 4</vt:lpstr>
      <vt:lpstr>Διαφάνεια 5</vt:lpstr>
      <vt:lpstr>Διαφάνεια 6</vt:lpstr>
      <vt:lpstr>Διαφάνεια 7</vt:lpstr>
      <vt:lpstr>Διαφάνεια 8</vt:lpstr>
      <vt:lpstr>Διαφάνεια 9</vt:lpstr>
      <vt:lpstr>Διαφάνεια 10</vt:lpstr>
      <vt:lpstr>Διαφάνεια 11</vt:lpstr>
      <vt:lpstr>Διαφάνεια 12</vt:lpstr>
      <vt:lpstr>Διαφάνεια 13</vt:lpstr>
      <vt:lpstr>Διαφάνεια 14</vt:lpstr>
      <vt:lpstr>Διαφάνεια 15</vt:lpstr>
      <vt:lpstr>Διαφάνεια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Διαφάνεια 1</dc:title>
  <dc:creator>Maria Fernandez</dc:creator>
  <cp:lastModifiedBy>Νικολέττα</cp:lastModifiedBy>
  <cp:revision>19</cp:revision>
  <dcterms:created xsi:type="dcterms:W3CDTF">2024-06-10T15:48:53Z</dcterms:created>
  <dcterms:modified xsi:type="dcterms:W3CDTF">2026-04-25T08:09:38Z</dcterms:modified>
</cp:coreProperties>
</file>