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ndara" pitchFamily="34" charset="0"/>
      <p:regular r:id="rId12"/>
      <p:bold r:id="rId13"/>
      <p:italic r:id="rId14"/>
      <p:boldItalic r:id="rId15"/>
    </p:embeddedFont>
    <p:embeddedFont>
      <p:font typeface="Calibri"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L+AwgWg88+MlFzfxkp2qt+P2eQ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31fbaea0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3231fbaea0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6.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 descr="A logo with a tree in the middle&#10;&#10;Description automatically generated"/>
          <p:cNvPicPr preferRelativeResize="0"/>
          <p:nvPr/>
        </p:nvPicPr>
        <p:blipFill rotWithShape="1">
          <a:blip r:embed="rId3">
            <a:alphaModFix/>
          </a:blip>
          <a:srcRect/>
          <a:stretch/>
        </p:blipFill>
        <p:spPr>
          <a:xfrm>
            <a:off x="5117360" y="163367"/>
            <a:ext cx="1957279" cy="1957279"/>
          </a:xfrm>
          <a:prstGeom prst="rect">
            <a:avLst/>
          </a:prstGeom>
          <a:noFill/>
          <a:ln>
            <a:noFill/>
          </a:ln>
        </p:spPr>
      </p:pic>
      <p:sp>
        <p:nvSpPr>
          <p:cNvPr id="79" name="Google Shape;79;p1"/>
          <p:cNvSpPr txBox="1"/>
          <p:nvPr/>
        </p:nvSpPr>
        <p:spPr>
          <a:xfrm>
            <a:off x="167850" y="2780863"/>
            <a:ext cx="11856300" cy="1916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a:solidFill>
                  <a:srgbClr val="FFFFFF"/>
                </a:solidFill>
                <a:latin typeface="Candara"/>
                <a:ea typeface="Candara"/>
                <a:cs typeface="Candara"/>
                <a:sym typeface="Candara"/>
              </a:rPr>
              <a:t>Eğitim Programı</a:t>
            </a:r>
            <a:endParaRPr sz="3200" b="1">
              <a:solidFill>
                <a:srgbClr val="FFFFFF"/>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3000" b="1">
                <a:solidFill>
                  <a:schemeClr val="lt1"/>
                </a:solidFill>
                <a:latin typeface="Candara"/>
                <a:ea typeface="Candara"/>
                <a:cs typeface="Candara"/>
                <a:sym typeface="Candara"/>
              </a:rPr>
              <a:t>ÜNİTE 2: Seramik Sanatı ve Mirası Aracılığıyla Yaratıcılık  ve Eko-Tasarım</a:t>
            </a:r>
            <a:endParaRPr sz="2600" b="1">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200"/>
              <a:buFont typeface="Arial"/>
              <a:buNone/>
            </a:pPr>
            <a:endParaRPr sz="3200" b="1">
              <a:solidFill>
                <a:srgbClr val="FFFFFF"/>
              </a:solidFill>
              <a:latin typeface="Candara"/>
              <a:ea typeface="Candara"/>
              <a:cs typeface="Candara"/>
              <a:sym typeface="Candara"/>
            </a:endParaRPr>
          </a:p>
        </p:txBody>
      </p:sp>
      <p:sp>
        <p:nvSpPr>
          <p:cNvPr id="80" name="Google Shape;80;p1"/>
          <p:cNvSpPr txBox="1"/>
          <p:nvPr/>
        </p:nvSpPr>
        <p:spPr>
          <a:xfrm>
            <a:off x="3156857" y="2320790"/>
            <a:ext cx="6096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071148"/>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191344" y="6093296"/>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0920536" y="5995538"/>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88" name="Google Shape;88;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2"/>
          <p:cNvSpPr txBox="1"/>
          <p:nvPr/>
        </p:nvSpPr>
        <p:spPr>
          <a:xfrm>
            <a:off x="1036700" y="1590675"/>
            <a:ext cx="10279800" cy="232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endParaRPr sz="2100" b="1" i="0" u="none" strike="noStrike" cap="none">
              <a:solidFill>
                <a:schemeClr val="lt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3600" b="1">
                <a:solidFill>
                  <a:schemeClr val="lt1"/>
                </a:solidFill>
                <a:latin typeface="Candara"/>
                <a:ea typeface="Candara"/>
                <a:cs typeface="Candara"/>
                <a:sym typeface="Candara"/>
              </a:rPr>
              <a:t>Ders 2: Seramiklerin Kökenleri ve Anlamı ile İlk Kil Çalışmalarını Keşfetme</a:t>
            </a:r>
            <a:endParaRPr sz="3600" b="1">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chemeClr val="dk1"/>
              </a:buClr>
              <a:buSzPts val="2800"/>
              <a:buFont typeface="Arial"/>
              <a:buNone/>
            </a:pPr>
            <a:endParaRPr sz="2100" b="1">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5" name="Google Shape;9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
          <p:cNvSpPr txBox="1"/>
          <p:nvPr/>
        </p:nvSpPr>
        <p:spPr>
          <a:xfrm>
            <a:off x="0" y="89588"/>
            <a:ext cx="96465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chemeClr val="lt1"/>
                </a:solidFill>
                <a:latin typeface="Candara"/>
                <a:ea typeface="Candara"/>
                <a:cs typeface="Candara"/>
                <a:sym typeface="Candara"/>
              </a:rPr>
              <a:t>DERSİN AMAÇLARI</a:t>
            </a:r>
            <a:endParaRPr sz="36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a:solidFill>
                <a:srgbClr val="FFFFFF"/>
              </a:solidFill>
              <a:latin typeface="Candara"/>
              <a:ea typeface="Candara"/>
              <a:cs typeface="Candara"/>
              <a:sym typeface="Candara"/>
            </a:endParaRPr>
          </a:p>
        </p:txBody>
      </p:sp>
      <p:sp>
        <p:nvSpPr>
          <p:cNvPr id="98" name="Google Shape;98;p3"/>
          <p:cNvSpPr txBox="1"/>
          <p:nvPr/>
        </p:nvSpPr>
        <p:spPr>
          <a:xfrm>
            <a:off x="539262" y="1302675"/>
            <a:ext cx="9962100" cy="4353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Bu derste, öğrencileri seramik dünyasına anlamlı, ilgi çekici ve erişilebilir bir şekilde nasıl tanıtacağınızı keşfedeceksiniz. Samimi bir atmosfer yaratmayı, katılımcıların mevcut bilgilerini harekete geçirmeyi ve kil ile ilk deneyimlerinde onlara rehberlik etmeyi öğreneceksiniz.</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Bu dersin sonunda şunları yapabileceksiniz:</a:t>
            </a:r>
            <a:endParaRPr sz="1600">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Katılımcılarınızı, seramikle ilgili ön bilgilerini ve çağrışımlarını harekete geçiren bir ısınma etkinliğine dahil edin.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Seramiğin kültürel ve tarihi önemini erişilebilir ve ilham verici bir şekilde tanıtın.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Farklı kültürlerde seramiklerin duygusal ve sembolik anlamı üzerine bir grup tartışması düzenlemek.</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Temel kil işleme ve basit el yapımı tekniklerini göstermek.</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Katılımcıların, niyetlerini veya kimliklerini yansıtan küçük bir kişisel kil nesne (uğurlu tılsım) yaratmalarına rehberlik etmek.</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Bu dersi, seramiği öğrenme, bağlantı kurma ve kendini keşfetme aracı olarak kullanma konusunda hem kendinizin hem de öğrencilerinizin ilgisini ve güvenini artırmak için bir temel olarak kullanın.</a:t>
            </a:r>
            <a:endParaRPr sz="16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3231fbaea0f_0_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4" name="Google Shape;104;g3231fbaea0f_0_4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g3231fbaea0f_0_4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g3231fbaea0f_0_40"/>
          <p:cNvSpPr txBox="1"/>
          <p:nvPr/>
        </p:nvSpPr>
        <p:spPr>
          <a:xfrm>
            <a:off x="62849" y="106351"/>
            <a:ext cx="10785300" cy="5232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a:solidFill>
                  <a:srgbClr val="FFFFFF"/>
                </a:solidFill>
                <a:latin typeface="Candara"/>
                <a:ea typeface="Candara"/>
                <a:cs typeface="Candara"/>
                <a:sym typeface="Candara"/>
              </a:rPr>
              <a:t>ISINMA ETKİNLİĞİ: Seramik hakkında boşluk doldurma</a:t>
            </a:r>
            <a:endParaRPr sz="2800" i="0" u="none" strike="noStrike" cap="none">
              <a:solidFill>
                <a:schemeClr val="dk1"/>
              </a:solidFill>
              <a:latin typeface="Candara"/>
              <a:ea typeface="Candara"/>
              <a:cs typeface="Candara"/>
              <a:sym typeface="Candara"/>
            </a:endParaRPr>
          </a:p>
        </p:txBody>
      </p:sp>
      <p:sp>
        <p:nvSpPr>
          <p:cNvPr id="107" name="Google Shape;107;g3231fbaea0f_0_40"/>
          <p:cNvSpPr txBox="1"/>
          <p:nvPr/>
        </p:nvSpPr>
        <p:spPr>
          <a:xfrm>
            <a:off x="555478" y="810586"/>
            <a:ext cx="10503900" cy="54528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500">
                <a:solidFill>
                  <a:schemeClr val="dk1"/>
                </a:solidFill>
                <a:latin typeface="Candara"/>
                <a:ea typeface="Candara"/>
                <a:cs typeface="Candara"/>
                <a:sym typeface="Candara"/>
              </a:rPr>
              <a:t>Öğrencilerin merakını ve ön bilgilerini harekete geçirmek için, oturumu basit ama etkili bir grup göreviyle başlatın.</a:t>
            </a:r>
            <a:endParaRPr sz="1500">
              <a:solidFill>
                <a:schemeClr val="dk1"/>
              </a:solidFill>
              <a:latin typeface="Candara"/>
              <a:ea typeface="Candara"/>
              <a:cs typeface="Candara"/>
              <a:sym typeface="Candara"/>
            </a:endParaRPr>
          </a:p>
          <a:p>
            <a:pPr marL="0" lvl="0" indent="0" algn="l" rtl="0">
              <a:lnSpc>
                <a:spcPct val="100000"/>
              </a:lnSpc>
              <a:spcBef>
                <a:spcPts val="1200"/>
              </a:spcBef>
              <a:spcAft>
                <a:spcPts val="0"/>
              </a:spcAft>
              <a:buClr>
                <a:schemeClr val="dk1"/>
              </a:buClr>
              <a:buSzPts val="1100"/>
              <a:buFont typeface="Arial"/>
              <a:buNone/>
            </a:pPr>
            <a:r>
              <a:rPr lang="en-GB" sz="1500" b="1">
                <a:solidFill>
                  <a:schemeClr val="dk1"/>
                </a:solidFill>
                <a:latin typeface="Candara"/>
                <a:ea typeface="Candara"/>
                <a:cs typeface="Candara"/>
                <a:sym typeface="Candara"/>
              </a:rPr>
              <a:t>Adım adım:</a:t>
            </a:r>
            <a:endParaRPr sz="1500" b="1">
              <a:solidFill>
                <a:schemeClr val="dk1"/>
              </a:solidFill>
              <a:latin typeface="Candara"/>
              <a:ea typeface="Candara"/>
              <a:cs typeface="Candara"/>
              <a:sym typeface="Candara"/>
            </a:endParaRPr>
          </a:p>
          <a:p>
            <a:pPr marL="457200" lvl="0" indent="-323850" algn="l" rtl="0">
              <a:lnSpc>
                <a:spcPct val="100000"/>
              </a:lnSpc>
              <a:spcBef>
                <a:spcPts val="1200"/>
              </a:spcBef>
              <a:spcAft>
                <a:spcPts val="0"/>
              </a:spcAft>
              <a:buClr>
                <a:schemeClr val="dk1"/>
              </a:buClr>
              <a:buSzPts val="1500"/>
              <a:buFont typeface="Candara"/>
              <a:buAutoNum type="arabicPeriod"/>
            </a:pPr>
            <a:r>
              <a:rPr lang="en-GB" sz="1500">
                <a:solidFill>
                  <a:schemeClr val="dk1"/>
                </a:solidFill>
                <a:latin typeface="Candara"/>
                <a:ea typeface="Candara"/>
                <a:cs typeface="Candara"/>
                <a:sym typeface="Candara"/>
              </a:rPr>
              <a:t>Katılımcıları küçük gruplara (3-5 kişi) ayırın.</a:t>
            </a:r>
            <a:endParaRPr sz="1500">
              <a:solidFill>
                <a:schemeClr val="dk1"/>
              </a:solidFill>
              <a:latin typeface="Candara"/>
              <a:ea typeface="Candara"/>
              <a:cs typeface="Candara"/>
              <a:sym typeface="Candara"/>
            </a:endParaRPr>
          </a:p>
          <a:p>
            <a:pPr marL="457200" lvl="0" indent="-323850" algn="l" rtl="0">
              <a:lnSpc>
                <a:spcPct val="100000"/>
              </a:lnSpc>
              <a:spcBef>
                <a:spcPts val="0"/>
              </a:spcBef>
              <a:spcAft>
                <a:spcPts val="0"/>
              </a:spcAft>
              <a:buClr>
                <a:schemeClr val="dk1"/>
              </a:buClr>
              <a:buSzPts val="1500"/>
              <a:buFont typeface="Candara"/>
              <a:buAutoNum type="arabicPeriod"/>
            </a:pPr>
            <a:r>
              <a:rPr lang="en-GB" sz="1500">
                <a:solidFill>
                  <a:schemeClr val="dk1"/>
                </a:solidFill>
                <a:latin typeface="Candara"/>
                <a:ea typeface="Candara"/>
                <a:cs typeface="Candara"/>
                <a:sym typeface="Candara"/>
              </a:rPr>
              <a:t>Seramikle ilgili tamamlanmamış ifadelerin bulunduğu bir çalışma kağıdı dağıtın, örneğin:</a:t>
            </a:r>
            <a:endParaRPr sz="1500">
              <a:solidFill>
                <a:schemeClr val="dk1"/>
              </a:solidFill>
              <a:latin typeface="Candara"/>
              <a:ea typeface="Candara"/>
              <a:cs typeface="Candara"/>
              <a:sym typeface="Candara"/>
            </a:endParaRPr>
          </a:p>
          <a:p>
            <a:pPr marL="914400" lvl="0" indent="0" algn="l" rtl="0">
              <a:lnSpc>
                <a:spcPct val="100000"/>
              </a:lnSpc>
              <a:spcBef>
                <a:spcPts val="1200"/>
              </a:spcBef>
              <a:spcAft>
                <a:spcPts val="0"/>
              </a:spcAft>
              <a:buNone/>
            </a:pPr>
            <a:r>
              <a:rPr lang="en-GB" sz="1500">
                <a:solidFill>
                  <a:schemeClr val="dk1"/>
                </a:solidFill>
                <a:latin typeface="Candara"/>
                <a:ea typeface="Candara"/>
                <a:cs typeface="Candara"/>
                <a:sym typeface="Candara"/>
              </a:rPr>
              <a:t>- “Yunanca </a:t>
            </a:r>
            <a:r>
              <a:rPr lang="en-GB" sz="1500" i="1">
                <a:solidFill>
                  <a:schemeClr val="dk1"/>
                </a:solidFill>
                <a:latin typeface="Candara"/>
                <a:ea typeface="Candara"/>
                <a:cs typeface="Candara"/>
                <a:sym typeface="Candara"/>
              </a:rPr>
              <a:t>keramos</a:t>
            </a:r>
            <a:r>
              <a:rPr lang="en-GB" sz="1500">
                <a:solidFill>
                  <a:schemeClr val="dk1"/>
                </a:solidFill>
                <a:latin typeface="Candara"/>
                <a:ea typeface="Candara"/>
                <a:cs typeface="Candara"/>
                <a:sym typeface="Candara"/>
              </a:rPr>
              <a:t> kelimesi...”</a:t>
            </a:r>
            <a:endParaRPr sz="1500">
              <a:solidFill>
                <a:schemeClr val="dk1"/>
              </a:solidFill>
              <a:latin typeface="Candara"/>
              <a:ea typeface="Candara"/>
              <a:cs typeface="Candara"/>
              <a:sym typeface="Candara"/>
            </a:endParaRPr>
          </a:p>
          <a:p>
            <a:pPr marL="914400" lvl="0" indent="0" algn="l" rtl="0">
              <a:lnSpc>
                <a:spcPct val="100000"/>
              </a:lnSpc>
              <a:spcBef>
                <a:spcPts val="0"/>
              </a:spcBef>
              <a:spcAft>
                <a:spcPts val="0"/>
              </a:spcAft>
              <a:buNone/>
            </a:pPr>
            <a:r>
              <a:rPr lang="en-GB" sz="1500">
                <a:solidFill>
                  <a:schemeClr val="dk1"/>
                </a:solidFill>
                <a:latin typeface="Candara"/>
                <a:ea typeface="Candara"/>
                <a:cs typeface="Candara"/>
                <a:sym typeface="Candara"/>
              </a:rPr>
              <a:t>-“Seramik, insanlık tarihindeki ilk ...”</a:t>
            </a:r>
            <a:endParaRPr sz="1500">
              <a:solidFill>
                <a:schemeClr val="dk1"/>
              </a:solidFill>
              <a:latin typeface="Candara"/>
              <a:ea typeface="Candara"/>
              <a:cs typeface="Candara"/>
              <a:sym typeface="Candara"/>
            </a:endParaRPr>
          </a:p>
          <a:p>
            <a:pPr marL="914400" lvl="0" indent="0" algn="l" rtl="0">
              <a:lnSpc>
                <a:spcPct val="100000"/>
              </a:lnSpc>
              <a:spcBef>
                <a:spcPts val="0"/>
              </a:spcBef>
              <a:spcAft>
                <a:spcPts val="0"/>
              </a:spcAft>
              <a:buNone/>
            </a:pPr>
            <a:r>
              <a:rPr lang="en-GB" sz="1500">
                <a:solidFill>
                  <a:schemeClr val="dk1"/>
                </a:solidFill>
                <a:latin typeface="Candara"/>
                <a:ea typeface="Candara"/>
                <a:cs typeface="Candara"/>
                <a:sym typeface="Candara"/>
              </a:rPr>
              <a:t>-“Seramik yaklaşık ... yıldır var.”</a:t>
            </a:r>
            <a:endParaRPr sz="1500">
              <a:solidFill>
                <a:schemeClr val="dk1"/>
              </a:solidFill>
              <a:latin typeface="Candara"/>
              <a:ea typeface="Candara"/>
              <a:cs typeface="Candara"/>
              <a:sym typeface="Candara"/>
            </a:endParaRPr>
          </a:p>
          <a:p>
            <a:pPr marL="914400" lvl="0" indent="0" algn="l" rtl="0">
              <a:lnSpc>
                <a:spcPct val="100000"/>
              </a:lnSpc>
              <a:spcBef>
                <a:spcPts val="0"/>
              </a:spcBef>
              <a:spcAft>
                <a:spcPts val="0"/>
              </a:spcAft>
              <a:buNone/>
            </a:pPr>
            <a:r>
              <a:rPr lang="en-GB" sz="1500">
                <a:solidFill>
                  <a:schemeClr val="dk1"/>
                </a:solidFill>
                <a:latin typeface="Candara"/>
                <a:ea typeface="Candara"/>
                <a:cs typeface="Candara"/>
                <a:sym typeface="Candara"/>
              </a:rPr>
              <a:t>-“Kili seramiğe dönüştürmek için minimum pişirme sıcaklığı ... olmalıdır.”</a:t>
            </a:r>
            <a:endParaRPr sz="1500">
              <a:solidFill>
                <a:schemeClr val="dk1"/>
              </a:solidFill>
              <a:latin typeface="Candara"/>
              <a:ea typeface="Candara"/>
              <a:cs typeface="Candara"/>
              <a:sym typeface="Candara"/>
            </a:endParaRPr>
          </a:p>
          <a:p>
            <a:pPr marL="914400" lvl="0" indent="0" algn="l" rtl="0">
              <a:lnSpc>
                <a:spcPct val="100000"/>
              </a:lnSpc>
              <a:spcBef>
                <a:spcPts val="0"/>
              </a:spcBef>
              <a:spcAft>
                <a:spcPts val="0"/>
              </a:spcAft>
              <a:buNone/>
            </a:pPr>
            <a:r>
              <a:rPr lang="en-GB" sz="1500">
                <a:solidFill>
                  <a:schemeClr val="dk1"/>
                </a:solidFill>
                <a:latin typeface="Candara"/>
                <a:ea typeface="Candara"/>
                <a:cs typeface="Candara"/>
                <a:sym typeface="Candara"/>
              </a:rPr>
              <a:t>-“Seramikte ... element vardır.”</a:t>
            </a:r>
            <a:endParaRPr sz="1500">
              <a:solidFill>
                <a:schemeClr val="dk1"/>
              </a:solidFill>
              <a:latin typeface="Candara"/>
              <a:ea typeface="Candara"/>
              <a:cs typeface="Candara"/>
              <a:sym typeface="Candara"/>
            </a:endParaRPr>
          </a:p>
          <a:p>
            <a:pPr marL="914400" lvl="0" indent="0" algn="l" rtl="0">
              <a:lnSpc>
                <a:spcPct val="100000"/>
              </a:lnSpc>
              <a:spcBef>
                <a:spcPts val="0"/>
              </a:spcBef>
              <a:spcAft>
                <a:spcPts val="0"/>
              </a:spcAft>
              <a:buNone/>
            </a:pPr>
            <a:r>
              <a:rPr lang="en-GB" sz="1500">
                <a:solidFill>
                  <a:schemeClr val="dk1"/>
                </a:solidFill>
                <a:latin typeface="Candara"/>
                <a:ea typeface="Candara"/>
                <a:cs typeface="Candara"/>
                <a:sym typeface="Candara"/>
              </a:rPr>
              <a:t>-“En kaliteli seramiklere ... denir.”</a:t>
            </a:r>
            <a:endParaRPr sz="1500">
              <a:solidFill>
                <a:schemeClr val="dk1"/>
              </a:solidFill>
              <a:latin typeface="Candara"/>
              <a:ea typeface="Candara"/>
              <a:cs typeface="Candara"/>
              <a:sym typeface="Candara"/>
            </a:endParaRPr>
          </a:p>
          <a:p>
            <a:pPr marL="457200" lvl="0" indent="-323850" algn="l" rtl="0">
              <a:lnSpc>
                <a:spcPct val="100000"/>
              </a:lnSpc>
              <a:spcBef>
                <a:spcPts val="1200"/>
              </a:spcBef>
              <a:spcAft>
                <a:spcPts val="0"/>
              </a:spcAft>
              <a:buClr>
                <a:schemeClr val="dk1"/>
              </a:buClr>
              <a:buSzPts val="1500"/>
              <a:buFont typeface="Candara"/>
              <a:buAutoNum type="arabicPeriod"/>
            </a:pPr>
            <a:r>
              <a:rPr lang="en-GB" sz="1500">
                <a:solidFill>
                  <a:schemeClr val="dk1"/>
                </a:solidFill>
                <a:latin typeface="Candara"/>
                <a:ea typeface="Candara"/>
                <a:cs typeface="Candara"/>
                <a:sym typeface="Candara"/>
              </a:rPr>
              <a:t>Grup tartışması için 10-15 dakika süre verin. Öğrencileri tahminlerde bulunmaya, düşünmeye ve fikir alışverişinde bulunmaya teşvik edin. Bu aşamada tüm katkılar memnuniyetle karşılanır.</a:t>
            </a:r>
            <a:endParaRPr sz="1500">
              <a:solidFill>
                <a:schemeClr val="dk1"/>
              </a:solidFill>
              <a:latin typeface="Candara"/>
              <a:ea typeface="Candara"/>
              <a:cs typeface="Candara"/>
              <a:sym typeface="Candara"/>
            </a:endParaRPr>
          </a:p>
          <a:p>
            <a:pPr marL="457200" lvl="0" indent="-323850" algn="l" rtl="0">
              <a:lnSpc>
                <a:spcPct val="100000"/>
              </a:lnSpc>
              <a:spcBef>
                <a:spcPts val="0"/>
              </a:spcBef>
              <a:spcAft>
                <a:spcPts val="0"/>
              </a:spcAft>
              <a:buClr>
                <a:schemeClr val="dk1"/>
              </a:buClr>
              <a:buSzPts val="1500"/>
              <a:buFont typeface="Candara"/>
              <a:buAutoNum type="arabicPeriod"/>
            </a:pPr>
            <a:r>
              <a:rPr lang="en-GB" sz="1500">
                <a:solidFill>
                  <a:schemeClr val="dk1"/>
                </a:solidFill>
                <a:latin typeface="Candara"/>
                <a:ea typeface="Candara"/>
                <a:cs typeface="Candara"/>
                <a:sym typeface="Candara"/>
              </a:rPr>
              <a:t>Grupları tekrar bir araya getirin ve her takımın cevaplarını paylaşmasını isteyin.</a:t>
            </a:r>
            <a:endParaRPr sz="1500">
              <a:solidFill>
                <a:schemeClr val="dk1"/>
              </a:solidFill>
              <a:latin typeface="Candara"/>
              <a:ea typeface="Candara"/>
              <a:cs typeface="Candara"/>
              <a:sym typeface="Candara"/>
            </a:endParaRPr>
          </a:p>
          <a:p>
            <a:pPr marL="457200" lvl="0" indent="-323850" algn="l" rtl="0">
              <a:lnSpc>
                <a:spcPct val="100000"/>
              </a:lnSpc>
              <a:spcBef>
                <a:spcPts val="0"/>
              </a:spcBef>
              <a:spcAft>
                <a:spcPts val="0"/>
              </a:spcAft>
              <a:buClr>
                <a:schemeClr val="dk1"/>
              </a:buClr>
              <a:buSzPts val="1500"/>
              <a:buFont typeface="Candara"/>
              <a:buAutoNum type="arabicPeriod"/>
            </a:pPr>
            <a:r>
              <a:rPr lang="en-GB" sz="1500">
                <a:solidFill>
                  <a:schemeClr val="dk1"/>
                </a:solidFill>
                <a:latin typeface="Candara"/>
                <a:ea typeface="Candara"/>
                <a:cs typeface="Candara"/>
                <a:sym typeface="Candara"/>
              </a:rPr>
              <a:t>Paylaşımlar sırasında açıklamalar, düzeltmeler ve ek bilgiler verin. Bu fırsatı, seramik tarihinin temel bilgilerini (kökenleri, farklı kültürlerdeki evrimi, günlük yaşamdaki işlevleri ve sembolik anlamı) tanıtmak için kullanın. Hikayenizi zenginleştirmek ve kültürel veya arkeolojik bağlam sağlamak için görseller veya kısa videolar kullanabilirsiniz.</a:t>
            </a:r>
            <a:endParaRPr sz="1500">
              <a:solidFill>
                <a:schemeClr val="dk1"/>
              </a:solidFill>
              <a:latin typeface="Candara"/>
              <a:ea typeface="Candara"/>
              <a:cs typeface="Candara"/>
              <a:sym typeface="Candara"/>
            </a:endParaRPr>
          </a:p>
          <a:p>
            <a:pPr marL="0" lvl="0" indent="0" algn="l" rtl="0">
              <a:lnSpc>
                <a:spcPct val="100000"/>
              </a:lnSpc>
              <a:spcBef>
                <a:spcPts val="1200"/>
              </a:spcBef>
              <a:spcAft>
                <a:spcPts val="0"/>
              </a:spcAft>
              <a:buClr>
                <a:schemeClr val="dk1"/>
              </a:buClr>
              <a:buSzPts val="1100"/>
              <a:buFont typeface="Arial"/>
              <a:buNone/>
            </a:pPr>
            <a:r>
              <a:rPr lang="en-GB" sz="1500">
                <a:solidFill>
                  <a:schemeClr val="dk1"/>
                </a:solidFill>
                <a:latin typeface="Candara"/>
                <a:ea typeface="Candara"/>
                <a:cs typeface="Candara"/>
                <a:sym typeface="Candara"/>
              </a:rPr>
              <a:t>Bu iş birliğine dayalı ısınma etkinliği, öğrencileri konuya doğal bir şekilde yönlendirirken, onları katılımcı, kendinden emin ve bir sonraki adımda neler olacağı konusunda meraklı hissettirir.</a:t>
            </a:r>
            <a:endParaRPr sz="15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5"/>
          <p:cNvSpPr txBox="1"/>
          <p:nvPr/>
        </p:nvSpPr>
        <p:spPr>
          <a:xfrm>
            <a:off x="0" y="46712"/>
            <a:ext cx="105507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chemeClr val="lt1"/>
                </a:solidFill>
                <a:latin typeface="Candara"/>
                <a:ea typeface="Candara"/>
                <a:cs typeface="Candara"/>
                <a:sym typeface="Candara"/>
              </a:rPr>
              <a:t>Kültürel ve Tarihi Açıdan Seramik</a:t>
            </a:r>
            <a:endParaRPr sz="3600" b="1" i="0" u="none" strike="noStrike" cap="none">
              <a:solidFill>
                <a:schemeClr val="lt1"/>
              </a:solidFill>
              <a:latin typeface="Candara"/>
              <a:ea typeface="Candara"/>
              <a:cs typeface="Candara"/>
              <a:sym typeface="Candara"/>
            </a:endParaRPr>
          </a:p>
        </p:txBody>
      </p:sp>
      <p:sp>
        <p:nvSpPr>
          <p:cNvPr id="116" name="Google Shape;116;p5"/>
          <p:cNvSpPr txBox="1"/>
          <p:nvPr/>
        </p:nvSpPr>
        <p:spPr>
          <a:xfrm>
            <a:off x="555578" y="1079936"/>
            <a:ext cx="10092000" cy="4882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Tarih boyunca seramik, dünyanın dört bir yanındaki farklı toplumların gelişiminde önemli bir rol oynamış, insanların evlerini inşa etme, hayatlarını yaşama ve yemek yeme şekillerini etkilemiştir.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Çömlekçilik, insan teknolojisinin en eski biçimlerinden biridir. Kili şekillendirip pişirerek dayanıklı kaplar yapma becerisi, günlük hayatı dönüştürerek yiyecek ve suyun saklanmasını ve taşınmasını mümkün kılmıştır. Zamanla çömlekçilik, kullanışlı işlevinin ötesine geçerek sanatsal ifade ve kültürel kimliğin bir aracı haline geldi.</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Eski Yunanca'da </a:t>
            </a:r>
            <a:r>
              <a:rPr lang="en-GB" sz="1600" i="1">
                <a:solidFill>
                  <a:schemeClr val="dk1"/>
                </a:solidFill>
                <a:latin typeface="Candara"/>
                <a:ea typeface="Candara"/>
                <a:cs typeface="Candara"/>
                <a:sym typeface="Candara"/>
              </a:rPr>
              <a:t>keramos</a:t>
            </a:r>
            <a:r>
              <a:rPr lang="en-GB" sz="1600">
                <a:solidFill>
                  <a:schemeClr val="dk1"/>
                </a:solidFill>
                <a:latin typeface="Candara"/>
                <a:ea typeface="Candara"/>
                <a:cs typeface="Candara"/>
                <a:sym typeface="Candara"/>
              </a:rPr>
              <a:t> (κέραμος) kelimesi “çömlekçinin kili” veya “yanmış toprak” anlamına gelir. Bu kelime, </a:t>
            </a:r>
            <a:r>
              <a:rPr lang="en-GB" sz="1600" i="1">
                <a:solidFill>
                  <a:schemeClr val="dk1"/>
                </a:solidFill>
                <a:latin typeface="Candara"/>
                <a:ea typeface="Candara"/>
                <a:cs typeface="Candara"/>
                <a:sym typeface="Candara"/>
              </a:rPr>
              <a:t>seramik</a:t>
            </a:r>
            <a:r>
              <a:rPr lang="en-GB" sz="1600">
                <a:solidFill>
                  <a:schemeClr val="dk1"/>
                </a:solidFill>
                <a:latin typeface="Candara"/>
                <a:ea typeface="Candara"/>
                <a:cs typeface="Candara"/>
                <a:sym typeface="Candara"/>
              </a:rPr>
              <a:t> kelimesinin kökenini oluşturur ve pişmiş kilden nesneler yapma sanatının yanı sıra bu malzemeyi de ifade eder.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Seramik, insanlar tarafından yaratılan ilk sentetik malzeme olarak kabul edilir. Metal işçiliği ve cam yapımından daha eskidir ve metal aletlerden veya yazılı dilden daha eski olan en eski teknolojik yeniliklerden birini temsil eder. Arkeolojik kanıtlar, çömlekçiliğin dünyanın farklı bölgelerinde bağımsız olarak ortaya çıktığını ve en eski örneklerin 20.000 yıldan daha eskiye dayandığını göstermektedir. Örneğin, Paleolitik dönemden kalma Venüs figürinleri, çömlek kapların icadından çok önce pişmiş kilden yapılmıştır.</a:t>
            </a:r>
            <a:endParaRPr sz="16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3231fbaea0f_0_4"/>
          <p:cNvSpPr txBox="1"/>
          <p:nvPr/>
        </p:nvSpPr>
        <p:spPr>
          <a:xfrm>
            <a:off x="0" y="89588"/>
            <a:ext cx="9646500" cy="1200600"/>
          </a:xfrm>
          <a:prstGeom prst="rect">
            <a:avLst/>
          </a:prstGeom>
          <a:noFill/>
          <a:ln>
            <a:noFill/>
          </a:ln>
        </p:spPr>
        <p:txBody>
          <a:bodyPr spcFirstLastPara="1" wrap="square" lIns="91425" tIns="45700" rIns="91425" bIns="45700" anchor="t" anchorCtr="0">
            <a:spAutoFit/>
          </a:bodyPr>
          <a:lstStyle/>
          <a:p>
            <a:pPr marL="457200" lvl="1" indent="0" algn="l" rtl="0">
              <a:spcBef>
                <a:spcPts val="0"/>
              </a:spcBef>
              <a:spcAft>
                <a:spcPts val="0"/>
              </a:spcAft>
              <a:buClr>
                <a:schemeClr val="dk1"/>
              </a:buClr>
              <a:buSzPts val="3600"/>
              <a:buFont typeface="Arial"/>
              <a:buNone/>
            </a:pPr>
            <a:r>
              <a:rPr lang="en-GB" sz="3600" b="1">
                <a:solidFill>
                  <a:schemeClr val="lt1"/>
                </a:solidFill>
                <a:latin typeface="Candara"/>
                <a:ea typeface="Candara"/>
                <a:cs typeface="Candara"/>
                <a:sym typeface="Candara"/>
              </a:rPr>
              <a:t>Kültürel ve Tarihi Açıdan Seramik</a:t>
            </a:r>
            <a:endParaRPr sz="3600" b="1">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None/>
            </a:pPr>
            <a:endParaRPr sz="3600" b="1">
              <a:solidFill>
                <a:schemeClr val="lt1"/>
              </a:solidFill>
              <a:latin typeface="Candara"/>
              <a:ea typeface="Candara"/>
              <a:cs typeface="Candara"/>
              <a:sym typeface="Candara"/>
            </a:endParaRPr>
          </a:p>
        </p:txBody>
      </p:sp>
      <p:sp>
        <p:nvSpPr>
          <p:cNvPr id="125" name="Google Shape;125;g3231fbaea0f_0_4"/>
          <p:cNvSpPr txBox="1"/>
          <p:nvPr/>
        </p:nvSpPr>
        <p:spPr>
          <a:xfrm>
            <a:off x="555578" y="1079936"/>
            <a:ext cx="10092000" cy="5356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Yumuşak kili dayanıklı bir seramik nesneye dönüştürmek için, en az 600–700 °C sıcaklıkta pişirilmesi gerekir.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En ince ve en hassas seramik türü, dayanıklılığı ve şeffaflığıyla değer verilen porselen olarak adlandırılır. İlk olarak Çin'de geliştirilen porselen, çok yüksek sıcaklıklarda (1200 °C'nin üzerinde) pişirilen kaolin kili ile yapılır.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Seramik, dört elementi sembolik olarak birleştirir:</a:t>
            </a:r>
            <a:endParaRPr sz="1600">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Toprak (kil),</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Su (kili şekillendirmek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Hava (kurutmak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Ateş (ateşte pişirerek sertleştirmek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Bazı geleneklerde, nesneye yaratıcısının ifadesini ve anlamını yansıtan beşinci bir element olan ruh veya niyet de bulunur.</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Zamanla, tamamen işlevsel bir zanaat olmaktan çıkıp güçlü bir sanatsal ifade ve kültürel kimlik aracı haline geldi. Seramik, renk, şekil ve süsleme yoluyla hikayeler anlatmanın, ritüelleri işaretlemenin ve kimliği ifade etmenin bir yolu haline geldi. Her kültür, yerel malzemeler, iklim ve geleneklerin etkisiyle kendine özgü seramik geleneklerini geliştirdi. Günümüzde çömlekçilik, nesiller ve coğrafyalar arasında insanların değerlerine, hikayelerine ve yaratıcı ruhuna açılan bir pencere olmaya devam ediyor.</a:t>
            </a:r>
            <a:endParaRPr sz="16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1" name="Google Shape;131;p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7"/>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a:solidFill>
                  <a:schemeClr val="lt1"/>
                </a:solidFill>
                <a:latin typeface="Candara"/>
                <a:ea typeface="Candara"/>
                <a:cs typeface="Candara"/>
                <a:sym typeface="Candara"/>
              </a:rPr>
              <a:t>Kile Giriş</a:t>
            </a:r>
            <a:endParaRPr sz="3600" b="1" i="0" u="none" strike="noStrike" cap="none">
              <a:solidFill>
                <a:schemeClr val="lt1"/>
              </a:solidFill>
              <a:latin typeface="Candara"/>
              <a:ea typeface="Candara"/>
              <a:cs typeface="Candara"/>
              <a:sym typeface="Candara"/>
            </a:endParaRPr>
          </a:p>
        </p:txBody>
      </p:sp>
      <p:sp>
        <p:nvSpPr>
          <p:cNvPr id="134" name="Google Shape;134;p7"/>
          <p:cNvSpPr txBox="1"/>
          <p:nvPr/>
        </p:nvSpPr>
        <p:spPr>
          <a:xfrm>
            <a:off x="555578" y="1079936"/>
            <a:ext cx="10092000" cy="511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Tartışmadan dersin pratik kısmına geçerken, grubunuzu atölye alanına yönlendirin. Bugün kullanılacak kil türünü tanıtarak başlayın ve kilin nasıl davrandığını kısaca açıklayın (örneğin, plastisite, kuruma, büzülme vb.).</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Kil, ıslandığında plastik hale gelen ve pişirildiğinde sertleşen, ince taneli topraktan oluşan doğal bir malzeme olduğunu açıklayın. Her biri kendine özgü özelliklere sahip farklı kil türleri vardır:</a:t>
            </a:r>
            <a:endParaRPr sz="1700">
              <a:solidFill>
                <a:schemeClr val="dk1"/>
              </a:solidFill>
              <a:latin typeface="Candara"/>
              <a:ea typeface="Candara"/>
              <a:cs typeface="Candara"/>
              <a:sym typeface="Candara"/>
            </a:endParaRPr>
          </a:p>
          <a:p>
            <a:pPr marL="457200" lvl="0" indent="-336550" algn="l" rtl="0">
              <a:lnSpc>
                <a:spcPct val="115000"/>
              </a:lnSpc>
              <a:spcBef>
                <a:spcPts val="1200"/>
              </a:spcBef>
              <a:spcAft>
                <a:spcPts val="0"/>
              </a:spcAft>
              <a:buClr>
                <a:schemeClr val="dk1"/>
              </a:buClr>
              <a:buSzPts val="1700"/>
              <a:buFont typeface="Candara"/>
              <a:buChar char="●"/>
            </a:pPr>
            <a:r>
              <a:rPr lang="en-GB" sz="1700" b="1">
                <a:solidFill>
                  <a:schemeClr val="dk1"/>
                </a:solidFill>
                <a:latin typeface="Candara"/>
                <a:ea typeface="Candara"/>
                <a:cs typeface="Candara"/>
                <a:sym typeface="Candara"/>
              </a:rPr>
              <a:t>Toprak – </a:t>
            </a:r>
            <a:r>
              <a:rPr lang="en-GB" sz="1700">
                <a:solidFill>
                  <a:schemeClr val="dk1"/>
                </a:solidFill>
                <a:latin typeface="Candara"/>
                <a:ea typeface="Candara"/>
                <a:cs typeface="Candara"/>
                <a:sym typeface="Candara"/>
              </a:rPr>
              <a:t>Düşük ateşlemeli kil (ateşleme sıcaklığı yaklaşık 950–1100°C). Yumuşak, gözenekli, genellikle kırmızı veya sarımsı renklidir. Yeni başlayanlar için uygundur.</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b="1">
                <a:solidFill>
                  <a:schemeClr val="dk1"/>
                </a:solidFill>
                <a:latin typeface="Candara"/>
                <a:ea typeface="Candara"/>
                <a:cs typeface="Candara"/>
                <a:sym typeface="Candara"/>
              </a:rPr>
              <a:t>Taş –</a:t>
            </a:r>
            <a:r>
              <a:rPr lang="en-GB" sz="1700">
                <a:solidFill>
                  <a:schemeClr val="dk1"/>
                </a:solidFill>
                <a:latin typeface="Candara"/>
                <a:ea typeface="Candara"/>
                <a:cs typeface="Candara"/>
                <a:sym typeface="Candara"/>
              </a:rPr>
              <a:t> Orta ila yüksek ateşlemeli kil (ateşleme sıcaklığı 1200–1300°C). Ateşlemeden sonra dayanıklı ve su geçirmezdir. Genellikle gri, kahverengi veya sarımsı renklidir.</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b="1">
                <a:solidFill>
                  <a:schemeClr val="dk1"/>
                </a:solidFill>
                <a:latin typeface="Candara"/>
                <a:ea typeface="Candara"/>
                <a:cs typeface="Candara"/>
                <a:sym typeface="Candara"/>
              </a:rPr>
              <a:t>Porselen </a:t>
            </a:r>
            <a:r>
              <a:rPr lang="en-GB" sz="1700">
                <a:solidFill>
                  <a:schemeClr val="dk1"/>
                </a:solidFill>
                <a:latin typeface="Candara"/>
                <a:ea typeface="Candara"/>
                <a:cs typeface="Candara"/>
                <a:sym typeface="Candara"/>
              </a:rPr>
              <a:t>– Kaolinden yapılan yüksek ateşli kil (pişirme sıcaklığı 1200°C'nin üzerinde). Beyaz, pürüzsüz ve pişirildikten sonra yarı saydamdır. İşlenmesi zordur ancak güzel sonuçlar verir.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Grubunuzun ihtiyaçlarına uygun bir kil türü seçin. Yeni başlayanlar için toprak çömlek genellikle en uygun seçenektir.</a:t>
            </a:r>
            <a:endParaRPr sz="17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0" name="Google Shape;140;p8"/>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8"/>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8"/>
          <p:cNvSpPr txBox="1"/>
          <p:nvPr/>
        </p:nvSpPr>
        <p:spPr>
          <a:xfrm>
            <a:off x="0" y="89588"/>
            <a:ext cx="9646500" cy="585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200" b="1">
                <a:solidFill>
                  <a:schemeClr val="lt1"/>
                </a:solidFill>
                <a:latin typeface="Candara"/>
                <a:ea typeface="Candara"/>
                <a:cs typeface="Candara"/>
                <a:sym typeface="Candara"/>
              </a:rPr>
              <a:t>Temel Araç ve Gereçler</a:t>
            </a:r>
            <a:endParaRPr sz="3200" b="1" i="0" u="none" strike="noStrike" cap="none">
              <a:solidFill>
                <a:schemeClr val="lt1"/>
              </a:solidFill>
              <a:latin typeface="Candara"/>
              <a:ea typeface="Candara"/>
              <a:cs typeface="Candara"/>
              <a:sym typeface="Candara"/>
            </a:endParaRPr>
          </a:p>
        </p:txBody>
      </p:sp>
      <p:sp>
        <p:nvSpPr>
          <p:cNvPr id="143" name="Google Shape;143;p8"/>
          <p:cNvSpPr txBox="1"/>
          <p:nvPr/>
        </p:nvSpPr>
        <p:spPr>
          <a:xfrm>
            <a:off x="555578" y="1079936"/>
            <a:ext cx="9874800" cy="567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Seramik nesneler ve çömlekler yapmak için kullanılan temel aletlerin işlevlerini gösterin ve açıklayın:</a:t>
            </a:r>
            <a:endParaRPr sz="1600">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Oklava – kili levhalar halinde düzleştirmek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Çubuk aletler (tahta veya metal) – düzeltmek ve şekillendirmek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Modelleme aletleri – oyma ve detaylandırma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İğne aleti – çizmek veya kesmek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Sünger – yüzeyleri nemlendirmek ve düzeltmek için</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Kayma kabı – kil parçalarını yapıştırmak için (slip, yapıştırıcı olarak kullanılan sıvı kil)</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Kesme teli – kil bloklarını dilimlemek için</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Katılımcıların aletleri kullanmasına ve nasıl hissettiklerini keşfetmesine izin verin.</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Ana etkinliğe başlamadan önce birkaç temel tekniği gösterin:</a:t>
            </a:r>
            <a:endParaRPr sz="1600">
              <a:solidFill>
                <a:schemeClr val="dk1"/>
              </a:solidFill>
              <a:latin typeface="Candara"/>
              <a:ea typeface="Candara"/>
              <a:cs typeface="Candara"/>
              <a:sym typeface="Candara"/>
            </a:endParaRPr>
          </a:p>
          <a:p>
            <a:pPr marL="457200" lvl="0" indent="-330200" algn="l" rtl="0">
              <a:lnSpc>
                <a:spcPct val="115000"/>
              </a:lnSpc>
              <a:spcBef>
                <a:spcPts val="120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Kili yuvarlama ve düzleştirme</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Çimdikleme veya sarmalama ile basit şekiller oluşturma</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Kil parçalarını slip ile yapıştırma</a:t>
            </a:r>
            <a:endParaRPr sz="1600">
              <a:solidFill>
                <a:schemeClr val="dk1"/>
              </a:solidFill>
              <a:latin typeface="Candara"/>
              <a:ea typeface="Candara"/>
              <a:cs typeface="Candara"/>
              <a:sym typeface="Candara"/>
            </a:endParaRPr>
          </a:p>
          <a:p>
            <a:pPr marL="457200" lvl="0" indent="-330200" algn="l" rtl="0">
              <a:lnSpc>
                <a:spcPct val="115000"/>
              </a:lnSpc>
              <a:spcBef>
                <a:spcPts val="0"/>
              </a:spcBef>
              <a:spcAft>
                <a:spcPts val="0"/>
              </a:spcAft>
              <a:buClr>
                <a:schemeClr val="dk1"/>
              </a:buClr>
              <a:buSzPts val="1600"/>
              <a:buFont typeface="Candara"/>
              <a:buChar char="●"/>
            </a:pPr>
            <a:r>
              <a:rPr lang="en-GB" sz="1600">
                <a:solidFill>
                  <a:schemeClr val="dk1"/>
                </a:solidFill>
                <a:latin typeface="Candara"/>
                <a:ea typeface="Candara"/>
                <a:cs typeface="Candara"/>
                <a:sym typeface="Candara"/>
              </a:rPr>
              <a:t>Basit yüzey dokusu ekleme</a:t>
            </a:r>
            <a:endParaRPr sz="16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600">
                <a:solidFill>
                  <a:schemeClr val="dk1"/>
                </a:solidFill>
                <a:latin typeface="Candara"/>
                <a:ea typeface="Candara"/>
                <a:cs typeface="Candara"/>
                <a:sym typeface="Candara"/>
              </a:rPr>
              <a:t>Gösterinizi kısa ve ilgi çekici tutun. Herkesin sizi görebildiğinden emin olun veya grup büyükse kamera ve  projektör kullanın.</a:t>
            </a:r>
            <a:endParaRPr sz="16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Προσαρμογή</PresentationFormat>
  <Paragraphs>72</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2026-04-25T08:16:31Z</dcterms:modified>
</cp:coreProperties>
</file>