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embeddedFontLst>
    <p:embeddedFont>
      <p:font typeface="Candara" pitchFamily="34" charset="0"/>
      <p:regular r:id="rId10"/>
      <p:bold r:id="rId11"/>
      <p:italic r:id="rId12"/>
      <p:boldItalic r:id="rId13"/>
    </p:embeddedFont>
    <p:embeddedFont>
      <p:font typeface="Calibri"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gtlinTrJU/3cBXyiTatCjuYA4YIw=="/>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96" y="-18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6" name="Google Shape;11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5" name="Google Shape;12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png"/><Relationship Id="rId3" Type="http://schemas.openxmlformats.org/officeDocument/2006/relationships/notesSlide" Target="../notesSlides/notesSlide7.xml"/><Relationship Id="rId7" Type="http://schemas.openxmlformats.org/officeDocument/2006/relationships/image" Target="../media/image7.png"/><Relationship Id="rId12"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logo with a tree in the middle&#10;&#10;Description automatically generated"/>
          <p:cNvPicPr preferRelativeResize="0"/>
          <p:nvPr/>
        </p:nvPicPr>
        <p:blipFill rotWithShape="1">
          <a:blip r:embed="rId3">
            <a:alphaModFix/>
          </a:blip>
          <a:srcRect/>
          <a:stretch/>
        </p:blipFill>
        <p:spPr>
          <a:xfrm>
            <a:off x="5117360" y="308417"/>
            <a:ext cx="1957279" cy="1957279"/>
          </a:xfrm>
          <a:prstGeom prst="rect">
            <a:avLst/>
          </a:prstGeom>
          <a:noFill/>
          <a:ln>
            <a:noFill/>
          </a:ln>
        </p:spPr>
      </p:pic>
      <p:sp>
        <p:nvSpPr>
          <p:cNvPr id="85" name="Google Shape;85;p1"/>
          <p:cNvSpPr txBox="1"/>
          <p:nvPr/>
        </p:nvSpPr>
        <p:spPr>
          <a:xfrm>
            <a:off x="0" y="2824873"/>
            <a:ext cx="12192000" cy="1916400"/>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GB" sz="3200" b="1">
                <a:solidFill>
                  <a:schemeClr val="lt1"/>
                </a:solidFill>
                <a:latin typeface="Candara"/>
                <a:ea typeface="Candara"/>
                <a:cs typeface="Candara"/>
                <a:sym typeface="Candara"/>
              </a:rPr>
              <a:t>Eğitim Programı</a:t>
            </a:r>
            <a:endParaRPr sz="3200" b="1">
              <a:solidFill>
                <a:schemeClr val="lt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GB" sz="3000" b="1">
                <a:solidFill>
                  <a:schemeClr val="lt1"/>
                </a:solidFill>
                <a:latin typeface="Candara"/>
                <a:ea typeface="Candara"/>
                <a:cs typeface="Candara"/>
                <a:sym typeface="Candara"/>
              </a:rPr>
              <a:t>ÜNİTE 2: Seramik Sanatı ve Mirası Aracılığıyla Yaratıcılık  ve Eko-Tasarım</a:t>
            </a:r>
            <a:endParaRPr sz="2600" b="1">
              <a:solidFill>
                <a:schemeClr val="lt1"/>
              </a:solidFill>
              <a:latin typeface="Candara"/>
              <a:ea typeface="Candara"/>
              <a:cs typeface="Candara"/>
              <a:sym typeface="Candara"/>
            </a:endParaRPr>
          </a:p>
          <a:p>
            <a:pPr marL="0" marR="0" lvl="0" indent="0" algn="ctr" rtl="0">
              <a:lnSpc>
                <a:spcPct val="100000"/>
              </a:lnSpc>
              <a:spcBef>
                <a:spcPts val="1200"/>
              </a:spcBef>
              <a:spcAft>
                <a:spcPts val="0"/>
              </a:spcAft>
              <a:buClr>
                <a:srgbClr val="000000"/>
              </a:buClr>
              <a:buSzPts val="3200"/>
              <a:buFont typeface="Arial"/>
              <a:buNone/>
            </a:pPr>
            <a:endParaRPr sz="3200" b="1">
              <a:solidFill>
                <a:schemeClr val="lt1"/>
              </a:solidFill>
              <a:latin typeface="Candara"/>
              <a:ea typeface="Candara"/>
              <a:cs typeface="Candara"/>
              <a:sym typeface="Candara"/>
            </a:endParaRPr>
          </a:p>
        </p:txBody>
      </p:sp>
      <p:sp>
        <p:nvSpPr>
          <p:cNvPr id="86" name="Google Shape;86;p1"/>
          <p:cNvSpPr txBox="1"/>
          <p:nvPr/>
        </p:nvSpPr>
        <p:spPr>
          <a:xfrm>
            <a:off x="3167207" y="2431415"/>
            <a:ext cx="60960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7F7F7F"/>
                </a:solidFill>
                <a:latin typeface="Calibri"/>
                <a:ea typeface="Calibri"/>
                <a:cs typeface="Calibri"/>
                <a:sym typeface="Calibri"/>
              </a:rPr>
              <a:t>2023-1-EE01-KA220-ADU-000150753</a:t>
            </a:r>
            <a:endParaRPr sz="1600" b="0" i="0" u="none" strike="noStrike" cap="none">
              <a:solidFill>
                <a:schemeClr val="dk1"/>
              </a:solidFill>
              <a:latin typeface="Times New Roman"/>
              <a:ea typeface="Times New Roman"/>
              <a:cs typeface="Times New Roman"/>
              <a:sym typeface="Times New Roman"/>
            </a:endParaRPr>
          </a:p>
        </p:txBody>
      </p:sp>
      <p:sp>
        <p:nvSpPr>
          <p:cNvPr id="7" name="Google Shape;87;p1"/>
          <p:cNvSpPr txBox="1"/>
          <p:nvPr/>
        </p:nvSpPr>
        <p:spPr>
          <a:xfrm>
            <a:off x="2623052" y="6143156"/>
            <a:ext cx="8128788" cy="43088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ts val="0"/>
              </a:spcBef>
              <a:spcAft>
                <a:spcPts val="0"/>
              </a:spcAft>
              <a:buClr>
                <a:srgbClr val="000000"/>
              </a:buClr>
              <a:buSzPts val="1050"/>
              <a:buFont typeface="Arial"/>
              <a:buNone/>
            </a:pPr>
            <a:r>
              <a:rPr lang="en-US" sz="1050" b="0" i="1" u="none" strike="noStrike" cap="none" dirty="0">
                <a:solidFill>
                  <a:schemeClr val="dk1"/>
                </a:solidFill>
                <a:latin typeface="Arial"/>
                <a:ea typeface="Arial"/>
                <a:cs typeface="Arial"/>
                <a:sym typeface="Arial"/>
              </a:rPr>
              <a:t>Bu </a:t>
            </a:r>
            <a:r>
              <a:rPr lang="en-US" sz="1050" b="0" i="1" u="none" strike="noStrike" cap="none" dirty="0" err="1">
                <a:solidFill>
                  <a:schemeClr val="dk1"/>
                </a:solidFill>
                <a:latin typeface="Arial"/>
                <a:ea typeface="Arial"/>
                <a:cs typeface="Arial"/>
                <a:sym typeface="Arial"/>
              </a:rPr>
              <a:t>proje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Avrupa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Komisyonu'nun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desteği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ile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finanse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edilmiştir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İçerik</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sadece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yazarın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görüşlerini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yansıtmaktadır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ve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burada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yer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alan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bilgilerin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herhangi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şekilde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kullanılmasından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sorumlu</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tutulamaz</a:t>
            </a:r>
            <a:r>
              <a:rPr lang="en-US" sz="1050" b="0" i="1" u="none" strike="noStrike" cap="none" dirty="0">
                <a:solidFill>
                  <a:schemeClr val="dk1"/>
                </a:solidFill>
                <a:latin typeface="Arial"/>
                <a:ea typeface="Arial"/>
                <a:cs typeface="Arial"/>
                <a:sym typeface="Arial"/>
              </a:rPr>
              <a:t>.</a:t>
            </a:r>
            <a:endParaRPr sz="1800" b="0" i="0" u="none" strike="noStrike" cap="none" dirty="0">
              <a:solidFill>
                <a:schemeClr val="dk1"/>
              </a:solidFill>
              <a:latin typeface="Times New Roman"/>
              <a:ea typeface="Times New Roman"/>
              <a:cs typeface="Times New Roman"/>
              <a:sym typeface="Times New Roman"/>
            </a:endParaRPr>
          </a:p>
        </p:txBody>
      </p:sp>
      <p:pic>
        <p:nvPicPr>
          <p:cNvPr id="8" name="6 - Εικόνα" descr="TR Avrupa Birliği tarafından ortak finanse edilmektedir_POS.jpg"/>
          <p:cNvPicPr>
            <a:picLocks noChangeAspect="1"/>
          </p:cNvPicPr>
          <p:nvPr/>
        </p:nvPicPr>
        <p:blipFill>
          <a:blip r:embed="rId4"/>
          <a:stretch>
            <a:fillRect/>
          </a:stretch>
        </p:blipFill>
        <p:spPr>
          <a:xfrm>
            <a:off x="310680" y="6165304"/>
            <a:ext cx="2304256" cy="412001"/>
          </a:xfrm>
          <a:prstGeom prst="rect">
            <a:avLst/>
          </a:prstGeom>
        </p:spPr>
      </p:pic>
      <p:pic>
        <p:nvPicPr>
          <p:cNvPr id="9" name="7 - Εικόνα" descr="cc-brand-1.png"/>
          <p:cNvPicPr>
            <a:picLocks noChangeAspect="1"/>
          </p:cNvPicPr>
          <p:nvPr/>
        </p:nvPicPr>
        <p:blipFill>
          <a:blip r:embed="rId5"/>
          <a:stretch>
            <a:fillRect/>
          </a:stretch>
        </p:blipFill>
        <p:spPr>
          <a:xfrm>
            <a:off x="11039872" y="6067546"/>
            <a:ext cx="1152128" cy="59722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4" name="Google Shape;94;p2"/>
          <p:cNvSpPr/>
          <p:nvPr/>
        </p:nvSpPr>
        <p:spPr>
          <a:xfrm>
            <a:off x="738554" y="1590682"/>
            <a:ext cx="10876200" cy="28581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2"/>
          <p:cNvSpPr txBox="1"/>
          <p:nvPr/>
        </p:nvSpPr>
        <p:spPr>
          <a:xfrm>
            <a:off x="859075" y="2074775"/>
            <a:ext cx="10643700" cy="10851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1200"/>
              </a:spcAft>
              <a:buClr>
                <a:schemeClr val="dk1"/>
              </a:buClr>
              <a:buSzPts val="1100"/>
              <a:buFont typeface="Arial"/>
              <a:buNone/>
            </a:pPr>
            <a:r>
              <a:rPr lang="en-GB" sz="3000" b="1">
                <a:solidFill>
                  <a:schemeClr val="lt1"/>
                </a:solidFill>
                <a:latin typeface="Candara"/>
                <a:ea typeface="Candara"/>
                <a:cs typeface="Candara"/>
                <a:sym typeface="Candara"/>
              </a:rPr>
              <a:t>DERS 2: </a:t>
            </a:r>
            <a:r>
              <a:rPr lang="en-GB" sz="3000" b="1" i="0" u="none" strike="noStrike" cap="none">
                <a:solidFill>
                  <a:schemeClr val="lt1"/>
                </a:solidFill>
                <a:latin typeface="Candara"/>
                <a:ea typeface="Candara"/>
                <a:cs typeface="Candara"/>
                <a:sym typeface="Candara"/>
              </a:rPr>
              <a:t>Y</a:t>
            </a:r>
            <a:r>
              <a:rPr lang="en-GB" sz="3000" b="1">
                <a:solidFill>
                  <a:schemeClr val="lt1"/>
                </a:solidFill>
                <a:latin typeface="Candara"/>
                <a:ea typeface="Candara"/>
                <a:cs typeface="Candara"/>
                <a:sym typeface="Candara"/>
              </a:rPr>
              <a:t>erel Seramik Mirasından İlham Alarak Kullanılabilir Nesneler Tasarlama </a:t>
            </a:r>
            <a:endParaRPr sz="3000" b="0" i="0" u="none" strike="noStrike" cap="none">
              <a:solidFill>
                <a:schemeClr val="lt1"/>
              </a:solidFill>
              <a:latin typeface="Candara"/>
              <a:ea typeface="Candara"/>
              <a:cs typeface="Candara"/>
              <a:sym typeface="Candar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1" name="Google Shape;101;p3"/>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3"/>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 name="Google Shape;103;p3"/>
          <p:cNvSpPr txBox="1"/>
          <p:nvPr/>
        </p:nvSpPr>
        <p:spPr>
          <a:xfrm>
            <a:off x="0" y="89588"/>
            <a:ext cx="96465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a:solidFill>
                  <a:srgbClr val="FFFFFF"/>
                </a:solidFill>
                <a:latin typeface="Candara"/>
                <a:ea typeface="Candara"/>
                <a:cs typeface="Candara"/>
                <a:sym typeface="Candara"/>
              </a:rPr>
              <a:t>Dersin Çıktıları</a:t>
            </a:r>
            <a:endParaRPr sz="3600" b="0" i="0" u="none" strike="noStrike" cap="none">
              <a:solidFill>
                <a:schemeClr val="dk1"/>
              </a:solidFill>
              <a:latin typeface="Times New Roman"/>
              <a:ea typeface="Times New Roman"/>
              <a:cs typeface="Times New Roman"/>
              <a:sym typeface="Times New Roman"/>
            </a:endParaRPr>
          </a:p>
        </p:txBody>
      </p:sp>
      <p:sp>
        <p:nvSpPr>
          <p:cNvPr id="104" name="Google Shape;104;p3"/>
          <p:cNvSpPr txBox="1"/>
          <p:nvPr/>
        </p:nvSpPr>
        <p:spPr>
          <a:xfrm>
            <a:off x="598803" y="972237"/>
            <a:ext cx="10460400" cy="52476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400"/>
              </a:spcBef>
              <a:spcAft>
                <a:spcPts val="0"/>
              </a:spcAft>
              <a:buNone/>
            </a:pPr>
            <a:r>
              <a:rPr lang="en-GB" b="1">
                <a:solidFill>
                  <a:schemeClr val="dk1"/>
                </a:solidFill>
                <a:latin typeface="Candara"/>
                <a:ea typeface="Candara"/>
                <a:cs typeface="Candara"/>
                <a:sym typeface="Candara"/>
              </a:rPr>
              <a:t>Dersin Amacı: Yerel Seramik Mirasını Keşfet ve Yarat</a:t>
            </a:r>
            <a:endParaRPr b="1">
              <a:solidFill>
                <a:schemeClr val="dk1"/>
              </a:solidFill>
              <a:latin typeface="Candara"/>
              <a:ea typeface="Candara"/>
              <a:cs typeface="Candara"/>
              <a:sym typeface="Candara"/>
            </a:endParaRPr>
          </a:p>
          <a:p>
            <a:pPr marL="0" lvl="0" indent="0" algn="l" rtl="0">
              <a:lnSpc>
                <a:spcPct val="115000"/>
              </a:lnSpc>
              <a:spcBef>
                <a:spcPts val="1200"/>
              </a:spcBef>
              <a:spcAft>
                <a:spcPts val="0"/>
              </a:spcAft>
              <a:buNone/>
            </a:pPr>
            <a:r>
              <a:rPr lang="en-GB">
                <a:solidFill>
                  <a:schemeClr val="dk1"/>
                </a:solidFill>
                <a:latin typeface="Candara"/>
                <a:ea typeface="Candara"/>
                <a:cs typeface="Candara"/>
                <a:sym typeface="Candara"/>
              </a:rPr>
              <a:t>Bu derste sizi, yerel seramik mirasının kültürel değerini keşfetmeye ve bunu ilham kaynağı olarak kullanarak işlevsel bir seramik obje tasarlayıp şekillendirmeye davet ediyoruz.</a:t>
            </a:r>
            <a:br>
              <a:rPr lang="en-GB">
                <a:solidFill>
                  <a:schemeClr val="dk1"/>
                </a:solidFill>
                <a:latin typeface="Candara"/>
                <a:ea typeface="Candara"/>
                <a:cs typeface="Candara"/>
                <a:sym typeface="Candara"/>
              </a:rPr>
            </a:br>
            <a:r>
              <a:rPr lang="en-GB">
                <a:solidFill>
                  <a:schemeClr val="dk1"/>
                </a:solidFill>
                <a:latin typeface="Candara"/>
                <a:ea typeface="Candara"/>
                <a:cs typeface="Candara"/>
                <a:sym typeface="Candara"/>
              </a:rPr>
              <a:t>Oturum; hikâyeleştirme, yaratıcı tasarım ve uygulamalı kil çalışmasını bir araya getirir ve her bölgenin seramik geleneğine göre uyarlanabilir.</a:t>
            </a:r>
            <a:endParaRPr>
              <a:solidFill>
                <a:schemeClr val="dk1"/>
              </a:solidFill>
              <a:latin typeface="Candara"/>
              <a:ea typeface="Candara"/>
              <a:cs typeface="Candara"/>
              <a:sym typeface="Candara"/>
            </a:endParaRPr>
          </a:p>
          <a:p>
            <a:pPr marL="0" lvl="0" indent="0" algn="l" rtl="0">
              <a:lnSpc>
                <a:spcPct val="115000"/>
              </a:lnSpc>
              <a:spcBef>
                <a:spcPts val="1400"/>
              </a:spcBef>
              <a:spcAft>
                <a:spcPts val="0"/>
              </a:spcAft>
              <a:buNone/>
            </a:pPr>
            <a:r>
              <a:rPr lang="en-GB">
                <a:solidFill>
                  <a:schemeClr val="dk1"/>
                </a:solidFill>
                <a:latin typeface="Candara"/>
                <a:ea typeface="Candara"/>
                <a:cs typeface="Candara"/>
                <a:sym typeface="Candara"/>
              </a:rPr>
              <a:t>Bu dersin sonunda katılımcılar:</a:t>
            </a:r>
            <a:endParaRPr>
              <a:solidFill>
                <a:schemeClr val="dk1"/>
              </a:solidFill>
              <a:latin typeface="Candara"/>
              <a:ea typeface="Candara"/>
              <a:cs typeface="Candara"/>
              <a:sym typeface="Candara"/>
            </a:endParaRPr>
          </a:p>
          <a:p>
            <a:pPr marL="457200" lvl="0" indent="-317500" algn="l" rtl="0">
              <a:lnSpc>
                <a:spcPct val="115000"/>
              </a:lnSpc>
              <a:spcBef>
                <a:spcPts val="1200"/>
              </a:spcBef>
              <a:spcAft>
                <a:spcPts val="0"/>
              </a:spcAft>
              <a:buClr>
                <a:schemeClr val="dk1"/>
              </a:buClr>
              <a:buSzPts val="1400"/>
              <a:buChar char="●"/>
            </a:pPr>
            <a:r>
              <a:rPr lang="en-GB">
                <a:solidFill>
                  <a:schemeClr val="dk1"/>
                </a:solidFill>
                <a:latin typeface="Candara"/>
                <a:ea typeface="Candara"/>
                <a:cs typeface="Candara"/>
                <a:sym typeface="Candara"/>
              </a:rPr>
              <a:t>Yerel seramik mirasını bir kimlik ve ilham kaynağı olarak tanıtır,</a:t>
            </a:r>
            <a:endParaRPr>
              <a:solidFill>
                <a:schemeClr val="dk1"/>
              </a:solidFill>
              <a:latin typeface="Candara"/>
              <a:ea typeface="Candara"/>
              <a:cs typeface="Candara"/>
              <a:sym typeface="Candara"/>
            </a:endParaRPr>
          </a:p>
          <a:p>
            <a:pPr marL="457200" lvl="0" indent="-317500" algn="l" rtl="0">
              <a:lnSpc>
                <a:spcPct val="115000"/>
              </a:lnSpc>
              <a:spcBef>
                <a:spcPts val="0"/>
              </a:spcBef>
              <a:spcAft>
                <a:spcPts val="0"/>
              </a:spcAft>
              <a:buClr>
                <a:schemeClr val="dk1"/>
              </a:buClr>
              <a:buSzPts val="1400"/>
              <a:buChar char="●"/>
            </a:pPr>
            <a:r>
              <a:rPr lang="en-GB">
                <a:solidFill>
                  <a:schemeClr val="dk1"/>
                </a:solidFill>
                <a:latin typeface="Candara"/>
                <a:ea typeface="Candara"/>
                <a:cs typeface="Candara"/>
                <a:sym typeface="Candara"/>
              </a:rPr>
              <a:t>Katılımcıları, tarihsel unsurları çağdaş yaratıcılıkla harmanlayan kişisel bir tasarım sürecine yönlendirir,</a:t>
            </a:r>
            <a:endParaRPr>
              <a:solidFill>
                <a:schemeClr val="dk1"/>
              </a:solidFill>
              <a:latin typeface="Candara"/>
              <a:ea typeface="Candara"/>
              <a:cs typeface="Candara"/>
              <a:sym typeface="Candara"/>
            </a:endParaRPr>
          </a:p>
          <a:p>
            <a:pPr marL="457200" lvl="0" indent="-317500" algn="l" rtl="0">
              <a:lnSpc>
                <a:spcPct val="115000"/>
              </a:lnSpc>
              <a:spcBef>
                <a:spcPts val="0"/>
              </a:spcBef>
              <a:spcAft>
                <a:spcPts val="0"/>
              </a:spcAft>
              <a:buClr>
                <a:schemeClr val="dk1"/>
              </a:buClr>
              <a:buSzPts val="1400"/>
              <a:buChar char="●"/>
            </a:pPr>
            <a:r>
              <a:rPr lang="en-GB">
                <a:solidFill>
                  <a:schemeClr val="dk1"/>
                </a:solidFill>
                <a:latin typeface="Candara"/>
                <a:ea typeface="Candara"/>
                <a:cs typeface="Candara"/>
                <a:sym typeface="Candara"/>
              </a:rPr>
              <a:t>El ile şekillendirme teknikleriyle işlevsel seramik objeler üretmelerini destekler,</a:t>
            </a:r>
            <a:endParaRPr>
              <a:solidFill>
                <a:schemeClr val="dk1"/>
              </a:solidFill>
              <a:latin typeface="Candara"/>
              <a:ea typeface="Candara"/>
              <a:cs typeface="Candara"/>
              <a:sym typeface="Candara"/>
            </a:endParaRPr>
          </a:p>
          <a:p>
            <a:pPr marL="457200" lvl="0" indent="-317500" algn="l" rtl="0">
              <a:lnSpc>
                <a:spcPct val="115000"/>
              </a:lnSpc>
              <a:spcBef>
                <a:spcPts val="0"/>
              </a:spcBef>
              <a:spcAft>
                <a:spcPts val="0"/>
              </a:spcAft>
              <a:buClr>
                <a:schemeClr val="dk1"/>
              </a:buClr>
              <a:buSzPts val="1400"/>
              <a:buChar char="●"/>
            </a:pPr>
            <a:r>
              <a:rPr lang="en-GB">
                <a:solidFill>
                  <a:schemeClr val="dk1"/>
                </a:solidFill>
                <a:latin typeface="Candara"/>
                <a:ea typeface="Candara"/>
                <a:cs typeface="Candara"/>
                <a:sym typeface="Candara"/>
              </a:rPr>
              <a:t>Kültürel farkındalık, kendini ifade ve tasarımda özgüven gelişimini teşvik eder,</a:t>
            </a:r>
            <a:endParaRPr>
              <a:solidFill>
                <a:schemeClr val="dk1"/>
              </a:solidFill>
              <a:latin typeface="Candara"/>
              <a:ea typeface="Candara"/>
              <a:cs typeface="Candara"/>
              <a:sym typeface="Candara"/>
            </a:endParaRPr>
          </a:p>
          <a:p>
            <a:pPr marL="457200" lvl="0" indent="-317500" algn="l" rtl="0">
              <a:lnSpc>
                <a:spcPct val="115000"/>
              </a:lnSpc>
              <a:spcBef>
                <a:spcPts val="0"/>
              </a:spcBef>
              <a:spcAft>
                <a:spcPts val="0"/>
              </a:spcAft>
              <a:buClr>
                <a:schemeClr val="dk1"/>
              </a:buClr>
              <a:buSzPts val="1400"/>
              <a:buFont typeface="Candara"/>
              <a:buChar char="●"/>
            </a:pPr>
            <a:r>
              <a:rPr lang="en-GB">
                <a:solidFill>
                  <a:schemeClr val="dk1"/>
                </a:solidFill>
                <a:latin typeface="Candara"/>
                <a:ea typeface="Candara"/>
                <a:cs typeface="Candara"/>
                <a:sym typeface="Candara"/>
              </a:rPr>
              <a:t>Seramik mirasının geçmişle bugünü nasıl bağladığını keşfetmelerini sağlar.</a:t>
            </a:r>
            <a:endParaRPr>
              <a:solidFill>
                <a:schemeClr val="dk1"/>
              </a:solidFill>
              <a:latin typeface="Candara"/>
              <a:ea typeface="Candara"/>
              <a:cs typeface="Candara"/>
              <a:sym typeface="Candara"/>
            </a:endParaRPr>
          </a:p>
          <a:p>
            <a:pPr marL="0" lvl="0" indent="0" algn="l" rtl="0">
              <a:lnSpc>
                <a:spcPct val="115000"/>
              </a:lnSpc>
              <a:spcBef>
                <a:spcPts val="1200"/>
              </a:spcBef>
              <a:spcAft>
                <a:spcPts val="0"/>
              </a:spcAft>
              <a:buNone/>
            </a:pPr>
            <a:r>
              <a:rPr lang="en-GB">
                <a:solidFill>
                  <a:schemeClr val="dk1"/>
                </a:solidFill>
                <a:latin typeface="Candara"/>
                <a:ea typeface="Candara"/>
                <a:cs typeface="Candara"/>
                <a:sym typeface="Candara"/>
              </a:rPr>
              <a:t>Bu çalışmada, Doğu Baltık bölgesinin en eski Neolitik seramik geleneklerinden biri olan Narva Kültürü örnek alınacaktır. Ancak eğitmenler, bu örneği kendi bölgelerine özgü seramik gelenekleriyle rahatlıkla değiştirebilir.</a:t>
            </a:r>
            <a:endParaRPr>
              <a:solidFill>
                <a:schemeClr val="dk1"/>
              </a:solidFill>
              <a:latin typeface="Candara"/>
              <a:ea typeface="Candara"/>
              <a:cs typeface="Candara"/>
              <a:sym typeface="Candara"/>
            </a:endParaRPr>
          </a:p>
          <a:p>
            <a:pPr marL="0" lvl="0" indent="0" algn="l" rtl="0">
              <a:lnSpc>
                <a:spcPct val="115000"/>
              </a:lnSpc>
              <a:spcBef>
                <a:spcPts val="1400"/>
              </a:spcBef>
              <a:spcAft>
                <a:spcPts val="0"/>
              </a:spcAft>
              <a:buNone/>
            </a:pPr>
            <a:r>
              <a:rPr lang="en-GB" b="1">
                <a:solidFill>
                  <a:schemeClr val="dk1"/>
                </a:solidFill>
                <a:latin typeface="Candara"/>
                <a:ea typeface="Candara"/>
                <a:cs typeface="Candara"/>
                <a:sym typeface="Candara"/>
              </a:rPr>
              <a:t>Temel Noktalar </a:t>
            </a:r>
            <a:r>
              <a:rPr lang="en-GB" b="1" i="1">
                <a:solidFill>
                  <a:schemeClr val="dk1"/>
                </a:solidFill>
                <a:latin typeface="Candara"/>
                <a:ea typeface="Candara"/>
                <a:cs typeface="Candara"/>
                <a:sym typeface="Candara"/>
              </a:rPr>
              <a:t>(kendi yerel mirasınıza göre uyarlayınız):</a:t>
            </a:r>
            <a:endParaRPr b="1" i="1">
              <a:solidFill>
                <a:schemeClr val="dk1"/>
              </a:solidFill>
              <a:latin typeface="Candara"/>
              <a:ea typeface="Candara"/>
              <a:cs typeface="Candara"/>
              <a:sym typeface="Candara"/>
            </a:endParaRPr>
          </a:p>
          <a:p>
            <a:pPr marL="457200" lvl="0" indent="-317500" algn="l" rtl="0">
              <a:lnSpc>
                <a:spcPct val="115000"/>
              </a:lnSpc>
              <a:spcBef>
                <a:spcPts val="1200"/>
              </a:spcBef>
              <a:spcAft>
                <a:spcPts val="0"/>
              </a:spcAft>
              <a:buClr>
                <a:schemeClr val="dk1"/>
              </a:buClr>
              <a:buSzPts val="1400"/>
              <a:buChar char="●"/>
            </a:pPr>
            <a:r>
              <a:rPr lang="en-GB">
                <a:solidFill>
                  <a:schemeClr val="dk1"/>
                </a:solidFill>
                <a:latin typeface="Candara"/>
                <a:ea typeface="Candara"/>
                <a:cs typeface="Candara"/>
                <a:sym typeface="Candara"/>
              </a:rPr>
              <a:t>Geleneksel seramiklerde kullanılan malzemeler: yerel killer, doğal boyalar, pişirme teknikleri,</a:t>
            </a:r>
            <a:endParaRPr>
              <a:solidFill>
                <a:schemeClr val="dk1"/>
              </a:solidFill>
              <a:latin typeface="Candara"/>
              <a:ea typeface="Candara"/>
              <a:cs typeface="Candara"/>
              <a:sym typeface="Candara"/>
            </a:endParaRPr>
          </a:p>
          <a:p>
            <a:pPr marL="457200" lvl="0" indent="-317500" algn="l" rtl="0">
              <a:lnSpc>
                <a:spcPct val="115000"/>
              </a:lnSpc>
              <a:spcBef>
                <a:spcPts val="0"/>
              </a:spcBef>
              <a:spcAft>
                <a:spcPts val="0"/>
              </a:spcAft>
              <a:buClr>
                <a:schemeClr val="dk1"/>
              </a:buClr>
              <a:buSzPts val="1400"/>
              <a:buChar char="●"/>
            </a:pPr>
            <a:r>
              <a:rPr lang="en-GB">
                <a:solidFill>
                  <a:schemeClr val="dk1"/>
                </a:solidFill>
                <a:latin typeface="Candara"/>
                <a:ea typeface="Candara"/>
                <a:cs typeface="Candara"/>
                <a:sym typeface="Candara"/>
              </a:rPr>
              <a:t>Tipik biçimler ve işlevler: ev eşyaları, araç gereçler, törensel ya da sembolik objeler,</a:t>
            </a:r>
            <a:endParaRPr>
              <a:solidFill>
                <a:schemeClr val="dk1"/>
              </a:solidFill>
              <a:latin typeface="Candara"/>
              <a:ea typeface="Candara"/>
              <a:cs typeface="Candara"/>
              <a:sym typeface="Candara"/>
            </a:endParaRPr>
          </a:p>
          <a:p>
            <a:pPr marL="457200" lvl="0" indent="-317500" algn="l" rtl="0">
              <a:lnSpc>
                <a:spcPct val="115000"/>
              </a:lnSpc>
              <a:spcBef>
                <a:spcPts val="0"/>
              </a:spcBef>
              <a:spcAft>
                <a:spcPts val="0"/>
              </a:spcAft>
              <a:buClr>
                <a:schemeClr val="dk1"/>
              </a:buClr>
              <a:buSzPts val="1400"/>
              <a:buChar char="●"/>
            </a:pPr>
            <a:r>
              <a:rPr lang="en-GB">
                <a:solidFill>
                  <a:schemeClr val="dk1"/>
                </a:solidFill>
                <a:latin typeface="Candara"/>
                <a:ea typeface="Candara"/>
                <a:cs typeface="Candara"/>
                <a:sym typeface="Candara"/>
              </a:rPr>
              <a:t>Kültürel bağlam: seramiğin günlük yaşamı, inançları, çevresel koşulları ve dönemin zanaatkârlığını nasıl yansıttığıdır.</a:t>
            </a:r>
            <a:endParaRPr sz="1600">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10" name="Google Shape;110;p5"/>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p5"/>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 name="Google Shape;112;p5"/>
          <p:cNvSpPr txBox="1"/>
          <p:nvPr/>
        </p:nvSpPr>
        <p:spPr>
          <a:xfrm>
            <a:off x="598800" y="46688"/>
            <a:ext cx="9646500" cy="11022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Clr>
                <a:schemeClr val="dk1"/>
              </a:buClr>
              <a:buSzPts val="1100"/>
              <a:buFont typeface="Arial"/>
              <a:buNone/>
            </a:pPr>
            <a:r>
              <a:rPr lang="en-GB" sz="2400" b="1">
                <a:solidFill>
                  <a:schemeClr val="lt1"/>
                </a:solidFill>
                <a:latin typeface="Candara"/>
                <a:ea typeface="Candara"/>
                <a:cs typeface="Candara"/>
                <a:sym typeface="Candara"/>
              </a:rPr>
              <a:t>Yerel Seramik Mirasını Keşfetmek: Narva Kültürü</a:t>
            </a:r>
            <a:endParaRPr sz="2400" b="1">
              <a:solidFill>
                <a:schemeClr val="lt1"/>
              </a:solidFill>
              <a:latin typeface="Candara"/>
              <a:ea typeface="Candara"/>
              <a:cs typeface="Candara"/>
              <a:sym typeface="Candara"/>
            </a:endParaRPr>
          </a:p>
          <a:p>
            <a:pPr marL="457200" marR="0" lvl="1" indent="0" algn="l" rtl="0">
              <a:lnSpc>
                <a:spcPct val="100000"/>
              </a:lnSpc>
              <a:spcBef>
                <a:spcPts val="1200"/>
              </a:spcBef>
              <a:spcAft>
                <a:spcPts val="0"/>
              </a:spcAft>
              <a:buClr>
                <a:srgbClr val="000000"/>
              </a:buClr>
              <a:buSzPts val="3600"/>
              <a:buFont typeface="Arial"/>
              <a:buNone/>
            </a:pPr>
            <a:endParaRPr sz="2800" b="1">
              <a:solidFill>
                <a:schemeClr val="lt1"/>
              </a:solidFill>
              <a:latin typeface="Candara"/>
              <a:ea typeface="Candara"/>
              <a:cs typeface="Candara"/>
              <a:sym typeface="Candara"/>
            </a:endParaRPr>
          </a:p>
        </p:txBody>
      </p:sp>
      <p:sp>
        <p:nvSpPr>
          <p:cNvPr id="113" name="Google Shape;113;p5"/>
          <p:cNvSpPr txBox="1"/>
          <p:nvPr/>
        </p:nvSpPr>
        <p:spPr>
          <a:xfrm>
            <a:off x="598803" y="972237"/>
            <a:ext cx="10460400" cy="51126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Clr>
                <a:schemeClr val="dk1"/>
              </a:buClr>
              <a:buSzPts val="1100"/>
              <a:buFont typeface="Arial"/>
              <a:buNone/>
            </a:pPr>
            <a:r>
              <a:rPr lang="en-GB" sz="1700">
                <a:solidFill>
                  <a:schemeClr val="dk1"/>
                </a:solidFill>
                <a:latin typeface="Candara"/>
                <a:ea typeface="Candara"/>
                <a:cs typeface="Candara"/>
                <a:sym typeface="Candara"/>
              </a:rPr>
              <a:t>Oturumun başında, katılımcıların yaratıcı süreçleriyle yeniden bağlantı kurmalarına yardımcı olun. Onlardan, Ders 1'den akıllarında kalan bir anı veya detayı hatırlamalarını isteyin — belki hoşlarına giden, şaşırtıcı buldukları veya tekrar denemek istedikleri bir şey olabilir. Ayrıca, son oturumdan bu yana yaptıkları yansımaları da isteyebilirsiniz — çevrelerinde seramik fark ettiler mi, tılsımları hakkında düşündüler mi veya deneyimlerini biriyle paylaştılar mı?</a:t>
            </a:r>
            <a:endParaRPr sz="17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GB" sz="1700">
                <a:solidFill>
                  <a:schemeClr val="dk1"/>
                </a:solidFill>
                <a:latin typeface="Candara"/>
                <a:ea typeface="Candara"/>
                <a:cs typeface="Candara"/>
                <a:sym typeface="Candara"/>
              </a:rPr>
              <a:t>Şimdi odak noktasını kültürel ilham kaynağına kaydırma zamanı. Öğrencilere yerel bir örnek üzerinden eski seramik geleneklerini tanıtın. Bizim örneğimizde, kendine özgü çömlekleriyle tanınan Narva Kültürü. Başka bir bölgede çalışıyorsanız, bu bölümü kendi bölgenizin seramik mirasından örnekler kullanarak uyarlayın. Amaç, merak uyandırmak ve kültürel bağ kurmaktır.</a:t>
            </a:r>
            <a:endParaRPr sz="17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GB" sz="1700">
                <a:solidFill>
                  <a:schemeClr val="dk1"/>
                </a:solidFill>
                <a:latin typeface="Candara"/>
                <a:ea typeface="Candara"/>
                <a:cs typeface="Candara"/>
                <a:sym typeface="Candara"/>
              </a:rPr>
              <a:t>Başlangıç olarak, eski seramik nesnelerin birkaç resmini gösterin — bazıları </a:t>
            </a:r>
            <a:r>
              <a:rPr lang="en-GB" sz="1700" b="1">
                <a:solidFill>
                  <a:schemeClr val="dk1"/>
                </a:solidFill>
                <a:latin typeface="Candara"/>
                <a:ea typeface="Candara"/>
                <a:cs typeface="Candara"/>
                <a:sym typeface="Candara"/>
              </a:rPr>
              <a:t>Narva Kültüründen</a:t>
            </a:r>
            <a:r>
              <a:rPr lang="en-GB" sz="1700">
                <a:solidFill>
                  <a:schemeClr val="dk1"/>
                </a:solidFill>
                <a:latin typeface="Candara"/>
                <a:ea typeface="Candara"/>
                <a:cs typeface="Candara"/>
                <a:sym typeface="Candara"/>
              </a:rPr>
              <a:t>, bazıları diğer geleneklerden. Öğrencilere hangilerinin Narva'ya ait olduğunu tahmin etmelerini isteyin. Nedenlerini açıklamalarını teşvik edin: Tahminlerini hangi şekiller, dokular veya desenler etkiledi?</a:t>
            </a:r>
            <a:endParaRPr sz="17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GB" sz="1700">
                <a:solidFill>
                  <a:schemeClr val="dk1"/>
                </a:solidFill>
                <a:latin typeface="Candara"/>
                <a:ea typeface="Candara"/>
                <a:cs typeface="Candara"/>
                <a:sym typeface="Candara"/>
              </a:rPr>
              <a:t>Yanıtları topladıktan sonra doğru cevapları açıklayın ve bu anı Narva seramiklerinin hikayesini anlatmak için kullanın.</a:t>
            </a:r>
            <a:endParaRPr sz="1700">
              <a:solidFill>
                <a:schemeClr val="dk1"/>
              </a:solidFill>
              <a:latin typeface="Candara"/>
              <a:ea typeface="Candara"/>
              <a:cs typeface="Candara"/>
              <a:sym typeface="Candara"/>
            </a:endParaRPr>
          </a:p>
          <a:p>
            <a:pPr marL="0" marR="0" lvl="0" indent="0" algn="l" rtl="0">
              <a:lnSpc>
                <a:spcPct val="100000"/>
              </a:lnSpc>
              <a:spcBef>
                <a:spcPts val="1200"/>
              </a:spcBef>
              <a:spcAft>
                <a:spcPts val="0"/>
              </a:spcAft>
              <a:buNone/>
            </a:pPr>
            <a:endParaRPr sz="1600">
              <a:latin typeface="Candara"/>
              <a:ea typeface="Candara"/>
              <a:cs typeface="Candara"/>
              <a:sym typeface="Candara"/>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19" name="Google Shape;119;p6"/>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 name="Google Shape;120;p6"/>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1" name="Google Shape;121;p6"/>
          <p:cNvSpPr txBox="1"/>
          <p:nvPr/>
        </p:nvSpPr>
        <p:spPr>
          <a:xfrm>
            <a:off x="632263" y="129088"/>
            <a:ext cx="9646500" cy="11022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Clr>
                <a:schemeClr val="dk1"/>
              </a:buClr>
              <a:buSzPts val="1100"/>
              <a:buFont typeface="Arial"/>
              <a:buNone/>
            </a:pPr>
            <a:r>
              <a:rPr lang="en-GB" sz="2400" b="1">
                <a:solidFill>
                  <a:schemeClr val="lt1"/>
                </a:solidFill>
                <a:latin typeface="Candara"/>
                <a:ea typeface="Candara"/>
                <a:cs typeface="Candara"/>
                <a:sym typeface="Candara"/>
              </a:rPr>
              <a:t>Yerel Seramik Mirasını Keşfetmek: Narva Kültürü</a:t>
            </a:r>
            <a:endParaRPr sz="2400" b="1">
              <a:solidFill>
                <a:schemeClr val="lt1"/>
              </a:solidFill>
              <a:latin typeface="Candara"/>
              <a:ea typeface="Candara"/>
              <a:cs typeface="Candara"/>
              <a:sym typeface="Candara"/>
            </a:endParaRPr>
          </a:p>
          <a:p>
            <a:pPr marL="457200" marR="0" lvl="1" indent="0" algn="l" rtl="0">
              <a:lnSpc>
                <a:spcPct val="100000"/>
              </a:lnSpc>
              <a:spcBef>
                <a:spcPts val="1200"/>
              </a:spcBef>
              <a:spcAft>
                <a:spcPts val="0"/>
              </a:spcAft>
              <a:buClr>
                <a:srgbClr val="000000"/>
              </a:buClr>
              <a:buSzPts val="3600"/>
              <a:buFont typeface="Arial"/>
              <a:buNone/>
            </a:pPr>
            <a:endParaRPr sz="2800" b="1">
              <a:solidFill>
                <a:schemeClr val="lt1"/>
              </a:solidFill>
              <a:latin typeface="Candara"/>
              <a:ea typeface="Candara"/>
              <a:cs typeface="Candara"/>
              <a:sym typeface="Candara"/>
            </a:endParaRPr>
          </a:p>
        </p:txBody>
      </p:sp>
      <p:sp>
        <p:nvSpPr>
          <p:cNvPr id="122" name="Google Shape;122;p6"/>
          <p:cNvSpPr txBox="1"/>
          <p:nvPr/>
        </p:nvSpPr>
        <p:spPr>
          <a:xfrm>
            <a:off x="598800" y="972225"/>
            <a:ext cx="10589400" cy="41367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None/>
            </a:pPr>
            <a:r>
              <a:rPr lang="en-GB" sz="1800" b="1">
                <a:solidFill>
                  <a:schemeClr val="dk1"/>
                </a:solidFill>
                <a:latin typeface="Candara"/>
                <a:ea typeface="Candara"/>
                <a:cs typeface="Candara"/>
                <a:sym typeface="Candara"/>
              </a:rPr>
              <a:t>Aşağıda yer alan bilgileri vurgulayın:</a:t>
            </a:r>
            <a:endParaRPr sz="1800">
              <a:solidFill>
                <a:schemeClr val="dk1"/>
              </a:solidFill>
              <a:latin typeface="Candara"/>
              <a:ea typeface="Candara"/>
              <a:cs typeface="Candara"/>
              <a:sym typeface="Candara"/>
            </a:endParaRPr>
          </a:p>
          <a:p>
            <a:pPr marL="457200" lvl="0" indent="-336550" algn="l" rtl="0">
              <a:lnSpc>
                <a:spcPct val="115000"/>
              </a:lnSpc>
              <a:spcBef>
                <a:spcPts val="1200"/>
              </a:spcBef>
              <a:spcAft>
                <a:spcPts val="0"/>
              </a:spcAft>
              <a:buClr>
                <a:schemeClr val="dk1"/>
              </a:buClr>
              <a:buSzPts val="1700"/>
              <a:buFont typeface="Candara"/>
              <a:buChar char="●"/>
            </a:pPr>
            <a:r>
              <a:rPr lang="en-GB" sz="1700">
                <a:solidFill>
                  <a:schemeClr val="dk1"/>
                </a:solidFill>
                <a:latin typeface="Candara"/>
                <a:ea typeface="Candara"/>
                <a:cs typeface="Candara"/>
                <a:sym typeface="Candara"/>
              </a:rPr>
              <a:t>Narva Kültürü, MÖ 5300 civarında bugünkü kuzeydoğu Estonya ve kuzeybatı Rusya bölgesinde ortaya çıktı. Narva Nehri'nden adını alan bu kültür, Doğu Baltık bölgesinde bilinen en eski seramik geleneklerinden biriydi. Yerleşim yerleri su kaynaklarının yakınında bulunuyordu ve insanlar yarı yer çukurlarında veya ahşap evlerde yaşıyordu. Günlük yaşamları doğa ile yakından bağlantılıydı: balıkçılık, avcılık, toplayıcılık ve erken tarım, hayatta kalmalarını sağlıyordu.</a:t>
            </a:r>
            <a:endParaRPr sz="1700">
              <a:solidFill>
                <a:schemeClr val="dk1"/>
              </a:solidFill>
              <a:latin typeface="Candara"/>
              <a:ea typeface="Candara"/>
              <a:cs typeface="Candara"/>
              <a:sym typeface="Candara"/>
            </a:endParaRPr>
          </a:p>
          <a:p>
            <a:pPr marL="457200" lvl="0" indent="-336550" algn="l" rtl="0">
              <a:lnSpc>
                <a:spcPct val="115000"/>
              </a:lnSpc>
              <a:spcBef>
                <a:spcPts val="0"/>
              </a:spcBef>
              <a:spcAft>
                <a:spcPts val="0"/>
              </a:spcAft>
              <a:buClr>
                <a:schemeClr val="dk1"/>
              </a:buClr>
              <a:buSzPts val="1700"/>
              <a:buFont typeface="Candara"/>
              <a:buChar char="●"/>
            </a:pPr>
            <a:r>
              <a:rPr lang="en-GB" sz="1700">
                <a:solidFill>
                  <a:schemeClr val="dk1"/>
                </a:solidFill>
                <a:latin typeface="Candara"/>
                <a:ea typeface="Candara"/>
                <a:cs typeface="Candara"/>
                <a:sym typeface="Candara"/>
              </a:rPr>
              <a:t>Kaplar, yerel kilden (çömlekçi çarkı kullanılmıyordu) elle yapılıyordu ve genellikle ezilmiş kabuklar veya bitki lifleri gibi organik sertleştirici malzemelerle karıştırılıyordu.</a:t>
            </a:r>
            <a:endParaRPr sz="1700">
              <a:solidFill>
                <a:schemeClr val="dk1"/>
              </a:solidFill>
              <a:latin typeface="Candara"/>
              <a:ea typeface="Candara"/>
              <a:cs typeface="Candara"/>
              <a:sym typeface="Candara"/>
            </a:endParaRPr>
          </a:p>
          <a:p>
            <a:pPr marL="457200" lvl="0" indent="-336550" algn="l" rtl="0">
              <a:lnSpc>
                <a:spcPct val="115000"/>
              </a:lnSpc>
              <a:spcBef>
                <a:spcPts val="0"/>
              </a:spcBef>
              <a:spcAft>
                <a:spcPts val="0"/>
              </a:spcAft>
              <a:buClr>
                <a:schemeClr val="dk1"/>
              </a:buClr>
              <a:buSzPts val="1700"/>
              <a:buFont typeface="Candara"/>
              <a:buChar char="●"/>
            </a:pPr>
            <a:r>
              <a:rPr lang="en-GB" sz="1700">
                <a:solidFill>
                  <a:schemeClr val="dk1"/>
                </a:solidFill>
                <a:latin typeface="Candara"/>
                <a:ea typeface="Candara"/>
                <a:cs typeface="Candara"/>
                <a:sym typeface="Candara"/>
              </a:rPr>
              <a:t>Seramikler, kaba bir dokuya ve kalın duvarlara sahipti, bu da onları sağlam ve işlevsel hale getiriyordu.</a:t>
            </a:r>
            <a:endParaRPr sz="1700">
              <a:solidFill>
                <a:schemeClr val="dk1"/>
              </a:solidFill>
              <a:latin typeface="Candara"/>
              <a:ea typeface="Candara"/>
              <a:cs typeface="Candara"/>
              <a:sym typeface="Candara"/>
            </a:endParaRPr>
          </a:p>
          <a:p>
            <a:pPr marL="457200" lvl="0" indent="-336550" algn="l" rtl="0">
              <a:lnSpc>
                <a:spcPct val="115000"/>
              </a:lnSpc>
              <a:spcBef>
                <a:spcPts val="0"/>
              </a:spcBef>
              <a:spcAft>
                <a:spcPts val="0"/>
              </a:spcAft>
              <a:buClr>
                <a:schemeClr val="dk1"/>
              </a:buClr>
              <a:buSzPts val="1700"/>
              <a:buFont typeface="Candara"/>
              <a:buChar char="●"/>
            </a:pPr>
            <a:r>
              <a:rPr lang="en-GB" sz="1700">
                <a:solidFill>
                  <a:schemeClr val="dk1"/>
                </a:solidFill>
                <a:latin typeface="Candara"/>
                <a:ea typeface="Candara"/>
                <a:cs typeface="Candara"/>
                <a:sym typeface="Candara"/>
              </a:rPr>
              <a:t>Dekoratif desenler — çukurlar, oluklar ve tarak benzeri izler — pişirilmeden önce uygulanıyordu ve sembolik veya ritüel anlamları olabilirdi.</a:t>
            </a:r>
            <a:endParaRPr sz="1700">
              <a:solidFill>
                <a:schemeClr val="dk1"/>
              </a:solidFill>
              <a:latin typeface="Candara"/>
              <a:ea typeface="Candara"/>
              <a:cs typeface="Candara"/>
              <a:sym typeface="Candara"/>
            </a:endParaRPr>
          </a:p>
          <a:p>
            <a:pPr marL="457200" lvl="0" indent="-336550" algn="l" rtl="0">
              <a:lnSpc>
                <a:spcPct val="115000"/>
              </a:lnSpc>
              <a:spcBef>
                <a:spcPts val="0"/>
              </a:spcBef>
              <a:spcAft>
                <a:spcPts val="0"/>
              </a:spcAft>
              <a:buClr>
                <a:schemeClr val="dk1"/>
              </a:buClr>
              <a:buSzPts val="1700"/>
              <a:buFont typeface="Candara"/>
              <a:buChar char="●"/>
            </a:pPr>
            <a:r>
              <a:rPr lang="en-GB" sz="1700">
                <a:solidFill>
                  <a:schemeClr val="dk1"/>
                </a:solidFill>
                <a:latin typeface="Candara"/>
                <a:ea typeface="Candara"/>
                <a:cs typeface="Candara"/>
                <a:sym typeface="Candara"/>
              </a:rPr>
              <a:t>Narva seramikleri, hem işlevsel hem de kültürel roller üstleniyordu, günlük yaşamda yemek pişirmek ve saklamak için ve muhtemelen törenlerde kullanılıyordu.</a:t>
            </a:r>
            <a:endParaRPr sz="1700">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7"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28" name="Google Shape;128;p7"/>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9" name="Google Shape;129;p7"/>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0" name="Google Shape;130;p7"/>
          <p:cNvSpPr txBox="1"/>
          <p:nvPr/>
        </p:nvSpPr>
        <p:spPr>
          <a:xfrm>
            <a:off x="447550" y="103145"/>
            <a:ext cx="9646500" cy="11022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Clr>
                <a:schemeClr val="dk1"/>
              </a:buClr>
              <a:buSzPts val="1100"/>
              <a:buFont typeface="Arial"/>
              <a:buNone/>
            </a:pPr>
            <a:r>
              <a:rPr lang="en-GB" sz="2400" b="1">
                <a:solidFill>
                  <a:schemeClr val="lt1"/>
                </a:solidFill>
                <a:latin typeface="Candara"/>
                <a:ea typeface="Candara"/>
                <a:cs typeface="Candara"/>
                <a:sym typeface="Candara"/>
              </a:rPr>
              <a:t>Yerel Seramik Mirasını Keşfetme: Narva Kültürü</a:t>
            </a:r>
            <a:endParaRPr sz="2400" b="1">
              <a:solidFill>
                <a:schemeClr val="lt1"/>
              </a:solidFill>
              <a:latin typeface="Candara"/>
              <a:ea typeface="Candara"/>
              <a:cs typeface="Candara"/>
              <a:sym typeface="Candara"/>
            </a:endParaRPr>
          </a:p>
          <a:p>
            <a:pPr marL="457200" marR="0" lvl="1" indent="0" algn="l" rtl="0">
              <a:lnSpc>
                <a:spcPct val="100000"/>
              </a:lnSpc>
              <a:spcBef>
                <a:spcPts val="1200"/>
              </a:spcBef>
              <a:spcAft>
                <a:spcPts val="0"/>
              </a:spcAft>
              <a:buClr>
                <a:srgbClr val="000000"/>
              </a:buClr>
              <a:buSzPts val="3600"/>
              <a:buFont typeface="Arial"/>
              <a:buNone/>
            </a:pPr>
            <a:endParaRPr sz="2800" b="1">
              <a:solidFill>
                <a:schemeClr val="lt1"/>
              </a:solidFill>
              <a:latin typeface="Candara"/>
              <a:ea typeface="Candara"/>
              <a:cs typeface="Candara"/>
              <a:sym typeface="Candara"/>
            </a:endParaRPr>
          </a:p>
        </p:txBody>
      </p:sp>
      <p:sp>
        <p:nvSpPr>
          <p:cNvPr id="131" name="Google Shape;131;p7"/>
          <p:cNvSpPr txBox="1"/>
          <p:nvPr/>
        </p:nvSpPr>
        <p:spPr>
          <a:xfrm>
            <a:off x="598803" y="972237"/>
            <a:ext cx="6613800" cy="56220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Clr>
                <a:schemeClr val="dk1"/>
              </a:buClr>
              <a:buSzPts val="1100"/>
              <a:buFont typeface="Arial"/>
              <a:buNone/>
            </a:pPr>
            <a:r>
              <a:rPr lang="en-GB" sz="1700" b="1">
                <a:solidFill>
                  <a:schemeClr val="dk1"/>
                </a:solidFill>
                <a:latin typeface="Candara"/>
                <a:ea typeface="Candara"/>
                <a:cs typeface="Candara"/>
                <a:sym typeface="Candara"/>
              </a:rPr>
              <a:t>İki ana kap türü vardı:</a:t>
            </a:r>
            <a:endParaRPr sz="1700" b="1">
              <a:solidFill>
                <a:schemeClr val="dk1"/>
              </a:solidFill>
              <a:latin typeface="Candara"/>
              <a:ea typeface="Candara"/>
              <a:cs typeface="Candara"/>
              <a:sym typeface="Candara"/>
            </a:endParaRPr>
          </a:p>
          <a:p>
            <a:pPr marL="457200" lvl="0" indent="-336550" algn="l" rtl="0">
              <a:lnSpc>
                <a:spcPct val="115000"/>
              </a:lnSpc>
              <a:spcBef>
                <a:spcPts val="1200"/>
              </a:spcBef>
              <a:spcAft>
                <a:spcPts val="0"/>
              </a:spcAft>
              <a:buClr>
                <a:schemeClr val="dk1"/>
              </a:buClr>
              <a:buSzPts val="1700"/>
              <a:buFont typeface="Candara"/>
              <a:buChar char="●"/>
            </a:pPr>
            <a:r>
              <a:rPr lang="en-GB" sz="1700">
                <a:solidFill>
                  <a:schemeClr val="dk1"/>
                </a:solidFill>
                <a:latin typeface="Candara"/>
                <a:ea typeface="Candara"/>
                <a:cs typeface="Candara"/>
                <a:sym typeface="Candara"/>
              </a:rPr>
              <a:t>Büyük koni şeklindeki kaplar (30 litreye kadar) — su, yiyecek veya yemek pişirmek için kullanılırdı.</a:t>
            </a:r>
            <a:endParaRPr sz="1700">
              <a:solidFill>
                <a:schemeClr val="dk1"/>
              </a:solidFill>
              <a:latin typeface="Candara"/>
              <a:ea typeface="Candara"/>
              <a:cs typeface="Candara"/>
              <a:sym typeface="Candara"/>
            </a:endParaRPr>
          </a:p>
          <a:p>
            <a:pPr marL="457200" lvl="0" indent="-336550" algn="l" rtl="0">
              <a:lnSpc>
                <a:spcPct val="115000"/>
              </a:lnSpc>
              <a:spcBef>
                <a:spcPts val="0"/>
              </a:spcBef>
              <a:spcAft>
                <a:spcPts val="0"/>
              </a:spcAft>
              <a:buClr>
                <a:schemeClr val="dk1"/>
              </a:buClr>
              <a:buSzPts val="1700"/>
              <a:buFont typeface="Candara"/>
              <a:buChar char="●"/>
            </a:pPr>
            <a:r>
              <a:rPr lang="en-GB" sz="1700">
                <a:solidFill>
                  <a:schemeClr val="dk1"/>
                </a:solidFill>
                <a:latin typeface="Candara"/>
                <a:ea typeface="Candara"/>
                <a:cs typeface="Candara"/>
                <a:sym typeface="Candara"/>
              </a:rPr>
              <a:t>Düz tabanlı kaseler — muhtemelen yemek servisi veya hazırlığı için kullanılırdı.</a:t>
            </a:r>
            <a:endParaRPr sz="17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GB" sz="1700">
                <a:solidFill>
                  <a:schemeClr val="dk1"/>
                </a:solidFill>
                <a:latin typeface="Candara"/>
                <a:ea typeface="Candara"/>
                <a:cs typeface="Candara"/>
                <a:sym typeface="Candara"/>
              </a:rPr>
              <a:t>Narva seramiklerini öne çıkaran özellik, süslemeleridir. Boyama veya sırlama yerine, yüzey basit ama ritmik izlerle işaretlenmiştir: noktalar, oluklar, tarak izleri ve hatta parmak izleri. Bu desenler kültürel anlamlar taşıyor olabilir veya sadece yapımcının yaratıcılığını ifade ediyor olabilir.</a:t>
            </a:r>
            <a:endParaRPr sz="17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GB" sz="1700">
                <a:solidFill>
                  <a:schemeClr val="dk1"/>
                </a:solidFill>
                <a:latin typeface="Candara"/>
                <a:ea typeface="Candara"/>
                <a:cs typeface="Candara"/>
                <a:sym typeface="Candara"/>
              </a:rPr>
              <a:t>Binlerce yıl sonra bile, bu kaplar bize günlük yaşamı, ritmi ve tekrarlara, elleri toprağı kullanışlı ve güzel bir şeye dönüştüren insanları anlatıyor.</a:t>
            </a:r>
            <a:endParaRPr sz="1700">
              <a:solidFill>
                <a:schemeClr val="dk1"/>
              </a:solidFill>
              <a:latin typeface="Candara"/>
              <a:ea typeface="Candara"/>
              <a:cs typeface="Candara"/>
              <a:sym typeface="Candara"/>
            </a:endParaRPr>
          </a:p>
          <a:p>
            <a:pPr marL="0" lvl="0" indent="0" algn="l" rtl="0">
              <a:lnSpc>
                <a:spcPct val="115000"/>
              </a:lnSpc>
              <a:spcBef>
                <a:spcPts val="1200"/>
              </a:spcBef>
              <a:spcAft>
                <a:spcPts val="0"/>
              </a:spcAft>
              <a:buClr>
                <a:schemeClr val="dk1"/>
              </a:buClr>
              <a:buSzPts val="1100"/>
              <a:buFont typeface="Arial"/>
              <a:buNone/>
            </a:pPr>
            <a:r>
              <a:rPr lang="en-GB" sz="1700">
                <a:solidFill>
                  <a:schemeClr val="dk1"/>
                </a:solidFill>
                <a:latin typeface="Candara"/>
                <a:ea typeface="Candara"/>
                <a:cs typeface="Candara"/>
                <a:sym typeface="Candara"/>
              </a:rPr>
              <a:t>Bu giriş, bir sonraki adım için zengin bir temel sağlar: miras, kimlik ve yaratıcı ifadeden ilham alan kişisel seramik nesneler yaratmak.</a:t>
            </a:r>
            <a:endParaRPr sz="1700">
              <a:solidFill>
                <a:schemeClr val="dk1"/>
              </a:solidFill>
              <a:latin typeface="Candara"/>
              <a:ea typeface="Candara"/>
              <a:cs typeface="Candara"/>
              <a:sym typeface="Candara"/>
            </a:endParaRPr>
          </a:p>
          <a:p>
            <a:pPr marL="0" marR="0" lvl="0" indent="0" algn="l" rtl="0">
              <a:lnSpc>
                <a:spcPct val="100000"/>
              </a:lnSpc>
              <a:spcBef>
                <a:spcPts val="1200"/>
              </a:spcBef>
              <a:spcAft>
                <a:spcPts val="0"/>
              </a:spcAft>
              <a:buNone/>
            </a:pPr>
            <a:endParaRPr sz="1600">
              <a:latin typeface="Candara"/>
              <a:ea typeface="Candara"/>
              <a:cs typeface="Candara"/>
              <a:sym typeface="Candara"/>
            </a:endParaRPr>
          </a:p>
        </p:txBody>
      </p:sp>
      <p:pic>
        <p:nvPicPr>
          <p:cNvPr id="132" name="Google Shape;132;p7"/>
          <p:cNvPicPr preferRelativeResize="0"/>
          <p:nvPr/>
        </p:nvPicPr>
        <p:blipFill rotWithShape="1">
          <a:blip r:embed="rId4">
            <a:alphaModFix/>
          </a:blip>
          <a:srcRect/>
          <a:stretch/>
        </p:blipFill>
        <p:spPr>
          <a:xfrm>
            <a:off x="7448763" y="1205339"/>
            <a:ext cx="2929991" cy="36262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buSzPts val="2800"/>
            </a:pPr>
            <a:r>
              <a:rPr lang="en-US" sz="2800" b="1" dirty="0" err="1" smtClean="0">
                <a:solidFill>
                  <a:schemeClr val="bg1"/>
                </a:solidFill>
                <a:latin typeface="Candara" pitchFamily="34" charset="0"/>
              </a:rPr>
              <a:t>İlginiz</a:t>
            </a:r>
            <a:r>
              <a:rPr lang="en-US" sz="2800" b="1" dirty="0" smtClean="0">
                <a:solidFill>
                  <a:schemeClr val="bg1"/>
                </a:solidFill>
                <a:latin typeface="Candara" pitchFamily="34" charset="0"/>
              </a:rPr>
              <a:t> </a:t>
            </a:r>
            <a:r>
              <a:rPr lang="en-US" sz="2800" b="1" dirty="0" err="1" smtClean="0">
                <a:solidFill>
                  <a:schemeClr val="bg1"/>
                </a:solidFill>
                <a:latin typeface="Candara" pitchFamily="34" charset="0"/>
              </a:rPr>
              <a:t>için</a:t>
            </a:r>
            <a:r>
              <a:rPr lang="en-US" sz="2800" b="1" dirty="0" smtClean="0">
                <a:solidFill>
                  <a:schemeClr val="bg1"/>
                </a:solidFill>
                <a:latin typeface="Candara" pitchFamily="34" charset="0"/>
              </a:rPr>
              <a:t> </a:t>
            </a:r>
            <a:r>
              <a:rPr lang="en-US" sz="2800" b="1" dirty="0" err="1" smtClean="0">
                <a:solidFill>
                  <a:schemeClr val="bg1"/>
                </a:solidFill>
                <a:latin typeface="Candara" pitchFamily="34" charset="0"/>
              </a:rPr>
              <a:t>teşekkür</a:t>
            </a:r>
            <a:r>
              <a:rPr lang="en-US" sz="2800" b="1" dirty="0" smtClean="0">
                <a:solidFill>
                  <a:schemeClr val="bg1"/>
                </a:solidFill>
                <a:latin typeface="Candara" pitchFamily="34" charset="0"/>
              </a:rPr>
              <a:t> </a:t>
            </a:r>
            <a:r>
              <a:rPr lang="en-US" sz="2800" b="1" dirty="0" err="1" smtClean="0">
                <a:solidFill>
                  <a:schemeClr val="bg1"/>
                </a:solidFill>
                <a:latin typeface="Candara" pitchFamily="34" charset="0"/>
              </a:rPr>
              <a:t>ederiz</a:t>
            </a:r>
            <a:endParaRPr lang="en-US" sz="2800" b="1" dirty="0" smtClean="0">
              <a:solidFill>
                <a:schemeClr val="bg1"/>
              </a:solidFill>
              <a:latin typeface="Candara" pitchFamily="34" charset="0"/>
            </a:endParaRP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algn="ctr">
              <a:buSzPts val="1600"/>
            </a:pPr>
            <a:r>
              <a:rPr lang="en-US" sz="2800" b="1" dirty="0" err="1" smtClean="0">
                <a:solidFill>
                  <a:schemeClr val="bg1">
                    <a:lumMod val="50000"/>
                  </a:schemeClr>
                </a:solidFill>
                <a:latin typeface="Candara" pitchFamily="34" charset="0"/>
              </a:rPr>
              <a:t>Proje</a:t>
            </a:r>
            <a:r>
              <a:rPr lang="en-US" sz="2800" b="1" dirty="0" smtClean="0">
                <a:solidFill>
                  <a:schemeClr val="bg1">
                    <a:lumMod val="50000"/>
                  </a:schemeClr>
                </a:solidFill>
                <a:latin typeface="Candara" pitchFamily="34" charset="0"/>
              </a:rPr>
              <a:t> </a:t>
            </a:r>
            <a:r>
              <a:rPr lang="en-US" sz="2800" b="1" dirty="0" err="1" smtClean="0">
                <a:solidFill>
                  <a:schemeClr val="bg1">
                    <a:lumMod val="50000"/>
                  </a:schemeClr>
                </a:solidFill>
                <a:latin typeface="Candara" pitchFamily="34" charset="0"/>
              </a:rPr>
              <a:t>ortakları</a:t>
            </a:r>
            <a:r>
              <a:rPr lang="en-GB" sz="2800" b="1" i="0" u="none" strike="noStrike" cap="none" dirty="0" smtClean="0">
                <a:solidFill>
                  <a:schemeClr val="bg1">
                    <a:lumMod val="50000"/>
                  </a:schemeClr>
                </a:solidFill>
                <a:latin typeface="Candara" pitchFamily="34" charset="0"/>
                <a:ea typeface="Calibri"/>
                <a:cs typeface="Calibri"/>
                <a:sym typeface="Calibri"/>
              </a:rPr>
              <a:t> </a:t>
            </a:r>
            <a:endParaRPr sz="2800" b="0" i="0" u="none" strike="noStrike" cap="none" dirty="0">
              <a:solidFill>
                <a:schemeClr val="bg1">
                  <a:lumMod val="50000"/>
                </a:schemeClr>
              </a:solidFill>
              <a:latin typeface="Candara" pitchFamily="34" charset="0"/>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Google Shape;87;p1"/>
          <p:cNvSpPr txBox="1"/>
          <p:nvPr/>
        </p:nvSpPr>
        <p:spPr>
          <a:xfrm>
            <a:off x="2623052" y="6143156"/>
            <a:ext cx="8128788" cy="43088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rtl="0">
              <a:lnSpc>
                <a:spcPct val="100000"/>
              </a:lnSpc>
              <a:spcBef>
                <a:spcPts val="0"/>
              </a:spcBef>
              <a:spcAft>
                <a:spcPts val="0"/>
              </a:spcAft>
              <a:buClr>
                <a:srgbClr val="000000"/>
              </a:buClr>
              <a:buSzPts val="1050"/>
              <a:buFont typeface="Arial"/>
              <a:buNone/>
            </a:pPr>
            <a:r>
              <a:rPr lang="en-US" sz="1050" b="0" i="1" u="none" strike="noStrike" cap="none" dirty="0">
                <a:solidFill>
                  <a:schemeClr val="dk1"/>
                </a:solidFill>
                <a:latin typeface="Arial"/>
                <a:ea typeface="Arial"/>
                <a:cs typeface="Arial"/>
                <a:sym typeface="Arial"/>
              </a:rPr>
              <a:t>Bu </a:t>
            </a:r>
            <a:r>
              <a:rPr lang="en-US" sz="1050" b="0" i="1" u="none" strike="noStrike" cap="none" dirty="0" err="1">
                <a:solidFill>
                  <a:schemeClr val="dk1"/>
                </a:solidFill>
                <a:latin typeface="Arial"/>
                <a:ea typeface="Arial"/>
                <a:cs typeface="Arial"/>
                <a:sym typeface="Arial"/>
              </a:rPr>
              <a:t>proje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Avrupa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Komisyonu'nun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desteği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ile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finanse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edilmiştir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İçerik</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sadece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yazarın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görüşlerini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yansıtmaktadır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ve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Komisyon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burada</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yer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alan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bilgilerin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herhangi</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bir</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şekilde</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kullanılmasından</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sorumlu</a:t>
            </a:r>
            <a:r>
              <a:rPr lang="en-US" sz="1050" b="0" i="1" u="none" strike="noStrike" cap="none" dirty="0">
                <a:solidFill>
                  <a:schemeClr val="dk1"/>
                </a:solidFill>
                <a:latin typeface="Arial"/>
                <a:ea typeface="Arial"/>
                <a:cs typeface="Arial"/>
                <a:sym typeface="Arial"/>
              </a:rPr>
              <a:t> </a:t>
            </a:r>
            <a:r>
              <a:rPr lang="en-US" sz="1050" b="0" i="1" u="none" strike="noStrike" cap="none" dirty="0" err="1">
                <a:solidFill>
                  <a:schemeClr val="dk1"/>
                </a:solidFill>
                <a:latin typeface="Arial"/>
                <a:ea typeface="Arial"/>
                <a:cs typeface="Arial"/>
                <a:sym typeface="Arial"/>
              </a:rPr>
              <a:t>tutulamaz</a:t>
            </a:r>
            <a:r>
              <a:rPr lang="en-US" sz="1050" b="0" i="1" u="none" strike="noStrike" cap="none" dirty="0">
                <a:solidFill>
                  <a:schemeClr val="dk1"/>
                </a:solidFill>
                <a:latin typeface="Arial"/>
                <a:ea typeface="Arial"/>
                <a:cs typeface="Arial"/>
                <a:sym typeface="Arial"/>
              </a:rPr>
              <a:t>.</a:t>
            </a:r>
            <a:endParaRPr sz="1800" b="0" i="0" u="none" strike="noStrike" cap="none" dirty="0">
              <a:solidFill>
                <a:schemeClr val="dk1"/>
              </a:solidFill>
              <a:latin typeface="Times New Roman"/>
              <a:ea typeface="Times New Roman"/>
              <a:cs typeface="Times New Roman"/>
              <a:sym typeface="Times New Roman"/>
            </a:endParaRPr>
          </a:p>
        </p:txBody>
      </p:sp>
      <p:pic>
        <p:nvPicPr>
          <p:cNvPr id="19" name="6 - Εικόνα" descr="TR Avrupa Birliği tarafından ortak finanse edilmektedir_POS.jpg"/>
          <p:cNvPicPr>
            <a:picLocks noChangeAspect="1"/>
          </p:cNvPicPr>
          <p:nvPr/>
        </p:nvPicPr>
        <p:blipFill>
          <a:blip r:embed="rId12"/>
          <a:stretch>
            <a:fillRect/>
          </a:stretch>
        </p:blipFill>
        <p:spPr>
          <a:xfrm>
            <a:off x="310680" y="6165304"/>
            <a:ext cx="2304256" cy="412001"/>
          </a:xfrm>
          <a:prstGeom prst="rect">
            <a:avLst/>
          </a:prstGeom>
        </p:spPr>
      </p:pic>
      <p:pic>
        <p:nvPicPr>
          <p:cNvPr id="20" name="7 - Εικόνα" descr="cc-brand-1.png"/>
          <p:cNvPicPr>
            <a:picLocks noChangeAspect="1"/>
          </p:cNvPicPr>
          <p:nvPr/>
        </p:nvPicPr>
        <p:blipFill>
          <a:blip r:embed="rId13"/>
          <a:stretch>
            <a:fillRect/>
          </a:stretch>
        </p:blipFill>
        <p:spPr>
          <a:xfrm>
            <a:off x="11039872" y="6067546"/>
            <a:ext cx="1152128" cy="597226"/>
          </a:xfrm>
          <a:prstGeom prst="rect">
            <a:avLst/>
          </a:prstGeom>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614</Words>
  <Application>Microsoft Office PowerPoint</Application>
  <PresentationFormat>Προσαρμογή</PresentationFormat>
  <Paragraphs>42</Paragraphs>
  <Slides>7</Slides>
  <Notes>7</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7</vt:i4>
      </vt:variant>
    </vt:vector>
  </HeadingPairs>
  <TitlesOfParts>
    <vt:vector size="12" baseType="lpstr">
      <vt:lpstr>Arial</vt:lpstr>
      <vt:lpstr>Candara</vt:lpstr>
      <vt:lpstr>Calibri</vt:lpstr>
      <vt:lpstr>Times New Roman</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1</cp:revision>
  <dcterms:created xsi:type="dcterms:W3CDTF">2024-06-10T15:48:53Z</dcterms:created>
  <dcterms:modified xsi:type="dcterms:W3CDTF">2026-04-25T08:18:41Z</dcterms:modified>
</cp:coreProperties>
</file>