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metadata" ContentType="application/binary"/>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tableStyles.xml" ContentType="application/vnd.openxmlformats-officedocument.presentationml.tableStyles+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8"/>
  </p:notesMasterIdLst>
  <p:sldIdLst>
    <p:sldId id="256" r:id="rId2"/>
    <p:sldId id="257" r:id="rId3"/>
    <p:sldId id="262" r:id="rId4"/>
    <p:sldId id="263" r:id="rId5"/>
    <p:sldId id="264" r:id="rId6"/>
    <p:sldId id="265" r:id="rId7"/>
  </p:sldIdLst>
  <p:sldSz cx="12192000" cy="6858000"/>
  <p:notesSz cx="6858000" cy="9144000"/>
  <p:embeddedFontLst>
    <p:embeddedFont>
      <p:font typeface="Candara" pitchFamily="34" charset="0"/>
      <p:regular r:id="rId9"/>
      <p:bold r:id="rId10"/>
      <p:italic r:id="rId11"/>
      <p:boldItalic r:id="rId12"/>
    </p:embeddedFont>
    <p:embeddedFont>
      <p:font typeface="Calibri" pitchFamily="34" charset="0"/>
      <p:regular r:id="rId13"/>
      <p:bold r:id="rId14"/>
      <p:italic r:id="rId15"/>
      <p:boldItalic r:id="rId1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1" roundtripDataSignature="AMtx7mg3QBS54aH/YpsrBBvBpG3T+PYWmw=="/>
    </p:ext>
  </p:ex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6" d="100"/>
          <a:sy n="106" d="100"/>
        </p:scale>
        <p:origin x="-96" y="-180"/>
      </p:cViewPr>
      <p:guideLst>
        <p:guide orient="horz" pos="2160"/>
        <p:guide pos="384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3" Type="http://schemas.openxmlformats.org/officeDocument/2006/relationships/slide" Target="slides/slide2.xml"/><Relationship Id="rId21" Type="http://customschemas.google.com/relationships/presentationmetadata" Target="metadata"/><Relationship Id="rId7" Type="http://schemas.openxmlformats.org/officeDocument/2006/relationships/slide" Target="slides/slide6.xml"/><Relationship Id="rId12" Type="http://schemas.openxmlformats.org/officeDocument/2006/relationships/font" Target="fonts/font4.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7.fntdata"/><Relationship Id="rId23" Type="http://schemas.openxmlformats.org/officeDocument/2006/relationships/viewProps" Target="viewProps.xml"/><Relationship Id="rId10"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6" name="Google Shape;76;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5" name="Google Shape;8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8" name="Google Shape;128;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324db71f721_0_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7" name="Google Shape;137;g324db71f721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6" name="Google Shape;146;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a:extLst>
            <a:ext uri="{FF2B5EF4-FFF2-40B4-BE49-F238E27FC236}">
              <a16:creationId xmlns="" xmlns:a16="http://schemas.microsoft.com/office/drawing/2014/main" id="{7CE864AF-9100-B1E2-3CE1-A8F8264BAE83}"/>
            </a:ext>
          </a:extLst>
        </p:cNvPr>
        <p:cNvGrpSpPr/>
        <p:nvPr/>
      </p:nvGrpSpPr>
      <p:grpSpPr>
        <a:xfrm>
          <a:off x="0" y="0"/>
          <a:ext cx="0" cy="0"/>
          <a:chOff x="0" y="0"/>
          <a:chExt cx="0" cy="0"/>
        </a:xfrm>
      </p:grpSpPr>
      <p:sp>
        <p:nvSpPr>
          <p:cNvPr id="75" name="Google Shape;75;p5:notes">
            <a:extLst>
              <a:ext uri="{FF2B5EF4-FFF2-40B4-BE49-F238E27FC236}">
                <a16:creationId xmlns="" xmlns:a16="http://schemas.microsoft.com/office/drawing/2014/main" id="{E8E312FE-9819-45CA-287D-E609954F5821}"/>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6" name="Google Shape;76;p5:notes">
            <a:extLst>
              <a:ext uri="{FF2B5EF4-FFF2-40B4-BE49-F238E27FC236}">
                <a16:creationId xmlns="" xmlns:a16="http://schemas.microsoft.com/office/drawing/2014/main" id="{DDD2812F-56FD-D69C-07DB-C565E640668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 xmlns:p14="http://schemas.microsoft.com/office/powerpoint/2010/main" val="23527819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1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1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68"/>
        <p:cNvGrpSpPr/>
        <p:nvPr/>
      </p:nvGrpSpPr>
      <p:grpSpPr>
        <a:xfrm>
          <a:off x="0" y="0"/>
          <a:ext cx="0" cy="0"/>
          <a:chOff x="0" y="0"/>
          <a:chExt cx="0" cy="0"/>
        </a:xfrm>
      </p:grpSpPr>
      <p:sp>
        <p:nvSpPr>
          <p:cNvPr id="69" name="Google Shape;69;p2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1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0" name="Google Shape;20;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3"/>
        <p:cNvGrpSpPr/>
        <p:nvPr/>
      </p:nvGrpSpPr>
      <p:grpSpPr>
        <a:xfrm>
          <a:off x="0" y="0"/>
          <a:ext cx="0" cy="0"/>
          <a:chOff x="0" y="0"/>
          <a:chExt cx="0" cy="0"/>
        </a:xfrm>
      </p:grpSpPr>
      <p:sp>
        <p:nvSpPr>
          <p:cNvPr id="24" name="Google Shape;24;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 name="Google Shape;26;p1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0"/>
        <p:cNvGrpSpPr/>
        <p:nvPr/>
      </p:nvGrpSpPr>
      <p:grpSpPr>
        <a:xfrm>
          <a:off x="0" y="0"/>
          <a:ext cx="0" cy="0"/>
          <a:chOff x="0" y="0"/>
          <a:chExt cx="0" cy="0"/>
        </a:xfrm>
      </p:grpSpPr>
      <p:sp>
        <p:nvSpPr>
          <p:cNvPr id="31" name="Google Shape;31;p1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1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3" name="Google Shape;33;p1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1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5" name="Google Shape;35;p1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9"/>
        <p:cNvGrpSpPr/>
        <p:nvPr/>
      </p:nvGrpSpPr>
      <p:grpSpPr>
        <a:xfrm>
          <a:off x="0" y="0"/>
          <a:ext cx="0" cy="0"/>
          <a:chOff x="0" y="0"/>
          <a:chExt cx="0" cy="0"/>
        </a:xfrm>
      </p:grpSpPr>
      <p:sp>
        <p:nvSpPr>
          <p:cNvPr id="40" name="Google Shape;40;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4"/>
        <p:cNvGrpSpPr/>
        <p:nvPr/>
      </p:nvGrpSpPr>
      <p:grpSpPr>
        <a:xfrm>
          <a:off x="0" y="0"/>
          <a:ext cx="0" cy="0"/>
          <a:chOff x="0" y="0"/>
          <a:chExt cx="0" cy="0"/>
        </a:xfrm>
      </p:grpSpPr>
      <p:sp>
        <p:nvSpPr>
          <p:cNvPr id="45" name="Google Shape;45;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8"/>
        <p:cNvGrpSpPr/>
        <p:nvPr/>
      </p:nvGrpSpPr>
      <p:grpSpPr>
        <a:xfrm>
          <a:off x="0" y="0"/>
          <a:ext cx="0" cy="0"/>
          <a:chOff x="0" y="0"/>
          <a:chExt cx="0" cy="0"/>
        </a:xfrm>
      </p:grpSpPr>
      <p:sp>
        <p:nvSpPr>
          <p:cNvPr id="49" name="Google Shape;49;p2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2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1" name="Google Shape;51;p2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2" name="Google Shape;52;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5"/>
        <p:cNvGrpSpPr/>
        <p:nvPr/>
      </p:nvGrpSpPr>
      <p:grpSpPr>
        <a:xfrm>
          <a:off x="0" y="0"/>
          <a:ext cx="0" cy="0"/>
          <a:chOff x="0" y="0"/>
          <a:chExt cx="0" cy="0"/>
        </a:xfrm>
      </p:grpSpPr>
      <p:sp>
        <p:nvSpPr>
          <p:cNvPr id="56" name="Google Shape;56;p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1"/>
          <p:cNvSpPr>
            <a:spLocks noGrp="1"/>
          </p:cNvSpPr>
          <p:nvPr>
            <p:ph type="pic" idx="2"/>
          </p:nvPr>
        </p:nvSpPr>
        <p:spPr>
          <a:xfrm>
            <a:off x="5183188" y="987425"/>
            <a:ext cx="6172200" cy="4873625"/>
          </a:xfrm>
          <a:prstGeom prst="rect">
            <a:avLst/>
          </a:prstGeom>
          <a:noFill/>
          <a:ln>
            <a:noFill/>
          </a:ln>
        </p:spPr>
      </p:sp>
      <p:sp>
        <p:nvSpPr>
          <p:cNvPr id="58" name="Google Shape;58;p2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9" name="Google Shape;59;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2"/>
        <p:cNvGrpSpPr/>
        <p:nvPr/>
      </p:nvGrpSpPr>
      <p:grpSpPr>
        <a:xfrm>
          <a:off x="0" y="0"/>
          <a:ext cx="0" cy="0"/>
          <a:chOff x="0" y="0"/>
          <a:chExt cx="0" cy="0"/>
        </a:xfrm>
      </p:grpSpPr>
      <p:sp>
        <p:nvSpPr>
          <p:cNvPr id="63" name="Google Shape;63;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2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5" name="Google Shape;65;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3.png"/><Relationship Id="rId3" Type="http://schemas.openxmlformats.org/officeDocument/2006/relationships/notesSlide" Target="../notesSlides/notesSlide6.xml"/><Relationship Id="rId7" Type="http://schemas.openxmlformats.org/officeDocument/2006/relationships/image" Target="../media/image6.png"/><Relationship Id="rId12"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1.png"/><Relationship Id="rId9"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pic>
        <p:nvPicPr>
          <p:cNvPr id="78" name="Google Shape;78;p1" descr="A logo with a tree in the middle&#10;&#10;Description automatically generated"/>
          <p:cNvPicPr preferRelativeResize="0"/>
          <p:nvPr/>
        </p:nvPicPr>
        <p:blipFill rotWithShape="1">
          <a:blip r:embed="rId3">
            <a:alphaModFix/>
          </a:blip>
          <a:srcRect/>
          <a:stretch/>
        </p:blipFill>
        <p:spPr>
          <a:xfrm>
            <a:off x="5117360" y="401642"/>
            <a:ext cx="1957279" cy="1957279"/>
          </a:xfrm>
          <a:prstGeom prst="rect">
            <a:avLst/>
          </a:prstGeom>
          <a:noFill/>
          <a:ln>
            <a:noFill/>
          </a:ln>
        </p:spPr>
      </p:pic>
      <p:sp>
        <p:nvSpPr>
          <p:cNvPr id="79" name="Google Shape;79;p1"/>
          <p:cNvSpPr txBox="1"/>
          <p:nvPr/>
        </p:nvSpPr>
        <p:spPr>
          <a:xfrm>
            <a:off x="0" y="3142600"/>
            <a:ext cx="12192000" cy="2001000"/>
          </a:xfrm>
          <a:prstGeom prst="rect">
            <a:avLst/>
          </a:prstGeom>
          <a:solidFill>
            <a:srgbClr val="72BC59"/>
          </a:solidFill>
          <a:ln>
            <a:noFill/>
          </a:ln>
        </p:spPr>
        <p:txBody>
          <a:bodyPr spcFirstLastPara="1" wrap="square" lIns="91425" tIns="45700" rIns="91425" bIns="45700" anchor="t" anchorCtr="0">
            <a:spAutoFit/>
          </a:bodyPr>
          <a:lstStyle/>
          <a:p>
            <a:pPr marL="0" lvl="0" indent="0" algn="ctr" rtl="0">
              <a:spcBef>
                <a:spcPts val="0"/>
              </a:spcBef>
              <a:spcAft>
                <a:spcPts val="0"/>
              </a:spcAft>
              <a:buClr>
                <a:schemeClr val="dk1"/>
              </a:buClr>
              <a:buSzPts val="3200"/>
              <a:buFont typeface="Arial"/>
              <a:buNone/>
            </a:pPr>
            <a:endParaRPr sz="3200" b="1">
              <a:solidFill>
                <a:schemeClr val="lt1"/>
              </a:solidFill>
              <a:latin typeface="Candara"/>
              <a:ea typeface="Candara"/>
              <a:cs typeface="Candara"/>
              <a:sym typeface="Candara"/>
            </a:endParaRPr>
          </a:p>
          <a:p>
            <a:pPr marL="0" lvl="0" indent="0" algn="ctr" rtl="0">
              <a:spcBef>
                <a:spcPts val="0"/>
              </a:spcBef>
              <a:spcAft>
                <a:spcPts val="0"/>
              </a:spcAft>
              <a:buClr>
                <a:schemeClr val="dk1"/>
              </a:buClr>
              <a:buSzPts val="3200"/>
              <a:buFont typeface="Arial"/>
              <a:buNone/>
            </a:pPr>
            <a:r>
              <a:rPr lang="en-GB" sz="3200" b="1">
                <a:solidFill>
                  <a:schemeClr val="lt1"/>
                </a:solidFill>
                <a:latin typeface="Candara"/>
                <a:ea typeface="Candara"/>
                <a:cs typeface="Candara"/>
                <a:sym typeface="Candara"/>
              </a:rPr>
              <a:t>Eğitim Programı</a:t>
            </a:r>
            <a:endParaRPr sz="3200" b="1">
              <a:solidFill>
                <a:schemeClr val="lt1"/>
              </a:solidFill>
              <a:latin typeface="Candara"/>
              <a:ea typeface="Candara"/>
              <a:cs typeface="Candara"/>
              <a:sym typeface="Candara"/>
            </a:endParaRPr>
          </a:p>
          <a:p>
            <a:pPr marL="809625" lvl="0" indent="0" algn="ctr" rtl="0">
              <a:spcBef>
                <a:spcPts val="0"/>
              </a:spcBef>
              <a:spcAft>
                <a:spcPts val="0"/>
              </a:spcAft>
              <a:buClr>
                <a:schemeClr val="dk1"/>
              </a:buClr>
              <a:buFont typeface="Arial"/>
              <a:buNone/>
            </a:pPr>
            <a:r>
              <a:rPr lang="en-GB" sz="2800" b="1">
                <a:solidFill>
                  <a:schemeClr val="lt1"/>
                </a:solidFill>
                <a:latin typeface="Candara"/>
                <a:ea typeface="Candara"/>
                <a:cs typeface="Candara"/>
                <a:sym typeface="Candara"/>
              </a:rPr>
              <a:t>ÜNİTE 2: Seramik Sanatı ve Kültürel Miras ile Yaratıcılık ve Eko- Tasarım </a:t>
            </a:r>
            <a:endParaRPr>
              <a:solidFill>
                <a:schemeClr val="dk1"/>
              </a:solidFill>
            </a:endParaRPr>
          </a:p>
          <a:p>
            <a:pPr marL="0" lvl="0" indent="0" algn="ctr" rtl="0">
              <a:spcBef>
                <a:spcPts val="0"/>
              </a:spcBef>
              <a:spcAft>
                <a:spcPts val="0"/>
              </a:spcAft>
              <a:buClr>
                <a:schemeClr val="dk1"/>
              </a:buClr>
              <a:buSzPts val="3200"/>
              <a:buFont typeface="Arial"/>
              <a:buNone/>
            </a:pPr>
            <a:endParaRPr sz="3200" b="1">
              <a:solidFill>
                <a:schemeClr val="lt1"/>
              </a:solidFill>
              <a:latin typeface="Candara"/>
              <a:ea typeface="Candara"/>
              <a:cs typeface="Candara"/>
              <a:sym typeface="Candara"/>
            </a:endParaRPr>
          </a:p>
        </p:txBody>
      </p:sp>
      <p:sp>
        <p:nvSpPr>
          <p:cNvPr id="80" name="Google Shape;80;p1"/>
          <p:cNvSpPr txBox="1"/>
          <p:nvPr/>
        </p:nvSpPr>
        <p:spPr>
          <a:xfrm>
            <a:off x="3156857" y="2566090"/>
            <a:ext cx="6096000"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b="1" i="0" u="none" strike="noStrike" cap="none">
                <a:solidFill>
                  <a:srgbClr val="7F7F7F"/>
                </a:solidFill>
                <a:latin typeface="Calibri"/>
                <a:ea typeface="Calibri"/>
                <a:cs typeface="Calibri"/>
                <a:sym typeface="Calibri"/>
              </a:rPr>
              <a:t>2023-1-EE01-KA220-ADU-000150753</a:t>
            </a:r>
            <a:endParaRPr sz="1600" b="0" i="0" u="none" strike="noStrike" cap="none">
              <a:solidFill>
                <a:schemeClr val="dk1"/>
              </a:solidFill>
              <a:latin typeface="Times New Roman"/>
              <a:ea typeface="Times New Roman"/>
              <a:cs typeface="Times New Roman"/>
              <a:sym typeface="Times New Roman"/>
            </a:endParaRPr>
          </a:p>
        </p:txBody>
      </p:sp>
      <p:sp>
        <p:nvSpPr>
          <p:cNvPr id="7" name="Google Shape;87;p1"/>
          <p:cNvSpPr txBox="1"/>
          <p:nvPr/>
        </p:nvSpPr>
        <p:spPr>
          <a:xfrm>
            <a:off x="2623052" y="6143156"/>
            <a:ext cx="8128788" cy="430887"/>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just" rtl="0">
              <a:lnSpc>
                <a:spcPct val="100000"/>
              </a:lnSpc>
              <a:spcBef>
                <a:spcPts val="0"/>
              </a:spcBef>
              <a:spcAft>
                <a:spcPts val="0"/>
              </a:spcAft>
              <a:buClr>
                <a:srgbClr val="000000"/>
              </a:buClr>
              <a:buSzPts val="1050"/>
              <a:buFont typeface="Arial"/>
              <a:buNone/>
            </a:pPr>
            <a:r>
              <a:rPr lang="en-US" sz="1050" b="0" i="1" u="none" strike="noStrike" cap="none" dirty="0">
                <a:solidFill>
                  <a:schemeClr val="dk1"/>
                </a:solidFill>
                <a:latin typeface="Arial"/>
                <a:ea typeface="Arial"/>
                <a:cs typeface="Arial"/>
                <a:sym typeface="Arial"/>
              </a:rPr>
              <a:t>Bu </a:t>
            </a:r>
            <a:r>
              <a:rPr lang="en-US" sz="1050" b="0" i="1" u="none" strike="noStrike" cap="none" dirty="0" err="1">
                <a:solidFill>
                  <a:schemeClr val="dk1"/>
                </a:solidFill>
                <a:latin typeface="Arial"/>
                <a:ea typeface="Arial"/>
                <a:cs typeface="Arial"/>
                <a:sym typeface="Arial"/>
              </a:rPr>
              <a:t>proje</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Avrupa</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Komisyonu'nun</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desteği</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ile</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finanse</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edilmiştir</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İçerik</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sadece</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yazarın</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görüşlerini</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yansıtmaktadır</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ve</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Komisyon</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burada</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yer</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alan</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bilgilerin</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herhangi</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bir</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şekilde</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kullanılmasından</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sorumlu</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tutulamaz</a:t>
            </a:r>
            <a:r>
              <a:rPr lang="en-US" sz="1050" b="0" i="1" u="none" strike="noStrike" cap="none" dirty="0">
                <a:solidFill>
                  <a:schemeClr val="dk1"/>
                </a:solidFill>
                <a:latin typeface="Arial"/>
                <a:ea typeface="Arial"/>
                <a:cs typeface="Arial"/>
                <a:sym typeface="Arial"/>
              </a:rPr>
              <a:t>.</a:t>
            </a:r>
            <a:endParaRPr sz="1800" b="0" i="0" u="none" strike="noStrike" cap="none" dirty="0">
              <a:solidFill>
                <a:schemeClr val="dk1"/>
              </a:solidFill>
              <a:latin typeface="Times New Roman"/>
              <a:ea typeface="Times New Roman"/>
              <a:cs typeface="Times New Roman"/>
              <a:sym typeface="Times New Roman"/>
            </a:endParaRPr>
          </a:p>
        </p:txBody>
      </p:sp>
      <p:pic>
        <p:nvPicPr>
          <p:cNvPr id="8" name="6 - Εικόνα" descr="TR Avrupa Birliği tarafından ortak finanse edilmektedir_POS.jpg"/>
          <p:cNvPicPr>
            <a:picLocks noChangeAspect="1"/>
          </p:cNvPicPr>
          <p:nvPr/>
        </p:nvPicPr>
        <p:blipFill>
          <a:blip r:embed="rId4"/>
          <a:stretch>
            <a:fillRect/>
          </a:stretch>
        </p:blipFill>
        <p:spPr>
          <a:xfrm>
            <a:off x="310680" y="6165304"/>
            <a:ext cx="2304256" cy="412001"/>
          </a:xfrm>
          <a:prstGeom prst="rect">
            <a:avLst/>
          </a:prstGeom>
        </p:spPr>
      </p:pic>
      <p:pic>
        <p:nvPicPr>
          <p:cNvPr id="9" name="7 - Εικόνα" descr="cc-brand-1.png"/>
          <p:cNvPicPr>
            <a:picLocks noChangeAspect="1"/>
          </p:cNvPicPr>
          <p:nvPr/>
        </p:nvPicPr>
        <p:blipFill>
          <a:blip r:embed="rId5"/>
          <a:stretch>
            <a:fillRect/>
          </a:stretch>
        </p:blipFill>
        <p:spPr>
          <a:xfrm>
            <a:off x="11039872" y="6067546"/>
            <a:ext cx="1152128" cy="59722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pic>
        <p:nvPicPr>
          <p:cNvPr id="87" name="Google Shape;87;p2" descr="A logo with a tree in the middle&#10;&#10;Description automatically generated"/>
          <p:cNvPicPr preferRelativeResize="0"/>
          <p:nvPr/>
        </p:nvPicPr>
        <p:blipFill rotWithShape="1">
          <a:blip r:embed="rId3">
            <a:alphaModFix/>
          </a:blip>
          <a:srcRect/>
          <a:stretch/>
        </p:blipFill>
        <p:spPr>
          <a:xfrm>
            <a:off x="105509" y="6258460"/>
            <a:ext cx="509952" cy="509952"/>
          </a:xfrm>
          <a:prstGeom prst="rect">
            <a:avLst/>
          </a:prstGeom>
          <a:noFill/>
          <a:ln>
            <a:noFill/>
          </a:ln>
        </p:spPr>
      </p:pic>
      <p:sp>
        <p:nvSpPr>
          <p:cNvPr id="88" name="Google Shape;88;p2"/>
          <p:cNvSpPr/>
          <p:nvPr/>
        </p:nvSpPr>
        <p:spPr>
          <a:xfrm>
            <a:off x="738554" y="1590682"/>
            <a:ext cx="10876084" cy="2858225"/>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9" name="Google Shape;89;p2"/>
          <p:cNvSpPr txBox="1"/>
          <p:nvPr/>
        </p:nvSpPr>
        <p:spPr>
          <a:xfrm>
            <a:off x="1004675" y="1907425"/>
            <a:ext cx="10279800" cy="3273300"/>
          </a:xfrm>
          <a:prstGeom prst="rect">
            <a:avLst/>
          </a:prstGeom>
          <a:noFill/>
          <a:ln>
            <a:noFill/>
          </a:ln>
        </p:spPr>
        <p:txBody>
          <a:bodyPr spcFirstLastPara="1" wrap="square" lIns="91425" tIns="45700" rIns="91425" bIns="45700" anchor="t" anchorCtr="0">
            <a:spAutoFit/>
          </a:bodyPr>
          <a:lstStyle/>
          <a:p>
            <a:pPr marL="0" lvl="0" indent="0" algn="l" rtl="0">
              <a:lnSpc>
                <a:spcPct val="115000"/>
              </a:lnSpc>
              <a:spcBef>
                <a:spcPts val="1200"/>
              </a:spcBef>
              <a:spcAft>
                <a:spcPts val="0"/>
              </a:spcAft>
              <a:buClr>
                <a:schemeClr val="dk1"/>
              </a:buClr>
              <a:buSzPts val="1100"/>
              <a:buFont typeface="Arial"/>
              <a:buNone/>
            </a:pPr>
            <a:r>
              <a:rPr lang="en-GB" sz="3600" b="1">
                <a:solidFill>
                  <a:schemeClr val="lt1"/>
                </a:solidFill>
                <a:latin typeface="Candara"/>
                <a:ea typeface="Candara"/>
                <a:cs typeface="Candara"/>
                <a:sym typeface="Candara"/>
              </a:rPr>
              <a:t>Ders 2: Yerel Seramik Mirasından Esinlenerek İşlevsel Bir Nesne Tasarlama </a:t>
            </a:r>
            <a:endParaRPr sz="1100" b="1">
              <a:solidFill>
                <a:schemeClr val="dk1"/>
              </a:solidFill>
            </a:endParaRPr>
          </a:p>
          <a:p>
            <a:pPr marL="0" lvl="0" indent="0" algn="l" rtl="0">
              <a:lnSpc>
                <a:spcPct val="115000"/>
              </a:lnSpc>
              <a:spcBef>
                <a:spcPts val="1200"/>
              </a:spcBef>
              <a:spcAft>
                <a:spcPts val="0"/>
              </a:spcAft>
              <a:buClr>
                <a:schemeClr val="dk1"/>
              </a:buClr>
              <a:buSzPts val="1100"/>
              <a:buFont typeface="Arial"/>
              <a:buNone/>
            </a:pPr>
            <a:endParaRPr sz="3600" b="1">
              <a:solidFill>
                <a:schemeClr val="lt1"/>
              </a:solidFill>
              <a:latin typeface="Candara"/>
              <a:ea typeface="Candara"/>
              <a:cs typeface="Candara"/>
              <a:sym typeface="Candara"/>
            </a:endParaRPr>
          </a:p>
          <a:p>
            <a:pPr marL="0" lvl="0" indent="0" algn="l" rtl="0">
              <a:lnSpc>
                <a:spcPct val="115000"/>
              </a:lnSpc>
              <a:spcBef>
                <a:spcPts val="1200"/>
              </a:spcBef>
              <a:spcAft>
                <a:spcPts val="0"/>
              </a:spcAft>
              <a:buClr>
                <a:schemeClr val="dk1"/>
              </a:buClr>
              <a:buSzPts val="1100"/>
              <a:buFont typeface="Arial"/>
              <a:buNone/>
            </a:pPr>
            <a:endParaRPr sz="2300" b="1">
              <a:solidFill>
                <a:schemeClr val="lt1"/>
              </a:solidFill>
              <a:latin typeface="Candara"/>
              <a:ea typeface="Candara"/>
              <a:cs typeface="Candara"/>
              <a:sym typeface="Candara"/>
            </a:endParaRPr>
          </a:p>
          <a:p>
            <a:pPr marL="0" marR="0" lvl="0" indent="0" algn="ctr" rtl="0">
              <a:lnSpc>
                <a:spcPct val="100000"/>
              </a:lnSpc>
              <a:spcBef>
                <a:spcPts val="1200"/>
              </a:spcBef>
              <a:spcAft>
                <a:spcPts val="0"/>
              </a:spcAft>
              <a:buClr>
                <a:schemeClr val="dk1"/>
              </a:buClr>
              <a:buSzPts val="2800"/>
              <a:buFont typeface="Arial"/>
              <a:buNone/>
            </a:pPr>
            <a:endParaRPr sz="2600" b="1">
              <a:solidFill>
                <a:schemeClr val="lt1"/>
              </a:solidFill>
              <a:latin typeface="Candara"/>
              <a:ea typeface="Candara"/>
              <a:cs typeface="Candara"/>
              <a:sym typeface="Candar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pic>
        <p:nvPicPr>
          <p:cNvPr id="130" name="Google Shape;130;p9"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31" name="Google Shape;131;p9"/>
          <p:cNvSpPr/>
          <p:nvPr/>
        </p:nvSpPr>
        <p:spPr>
          <a:xfrm>
            <a:off x="360486" y="0"/>
            <a:ext cx="10698811" cy="735918"/>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2" name="Google Shape;132;p9"/>
          <p:cNvSpPr/>
          <p:nvPr/>
        </p:nvSpPr>
        <p:spPr>
          <a:xfrm>
            <a:off x="0" y="1"/>
            <a:ext cx="10911016" cy="735918"/>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3" name="Google Shape;133;p9"/>
          <p:cNvSpPr txBox="1"/>
          <p:nvPr/>
        </p:nvSpPr>
        <p:spPr>
          <a:xfrm>
            <a:off x="360475" y="129088"/>
            <a:ext cx="10911000" cy="2037900"/>
          </a:xfrm>
          <a:prstGeom prst="rect">
            <a:avLst/>
          </a:prstGeom>
          <a:noFill/>
          <a:ln>
            <a:noFill/>
          </a:ln>
        </p:spPr>
        <p:txBody>
          <a:bodyPr spcFirstLastPara="1" wrap="square" lIns="91425" tIns="45700" rIns="91425" bIns="45700" anchor="t" anchorCtr="0">
            <a:spAutoFit/>
          </a:bodyPr>
          <a:lstStyle/>
          <a:p>
            <a:pPr marL="0" lvl="0" indent="0" algn="l" rtl="0">
              <a:lnSpc>
                <a:spcPct val="115000"/>
              </a:lnSpc>
              <a:spcBef>
                <a:spcPts val="1200"/>
              </a:spcBef>
              <a:spcAft>
                <a:spcPts val="0"/>
              </a:spcAft>
              <a:buClr>
                <a:schemeClr val="dk1"/>
              </a:buClr>
              <a:buSzPts val="1100"/>
              <a:buFont typeface="Arial"/>
              <a:buNone/>
            </a:pPr>
            <a:r>
              <a:rPr lang="en-GB" sz="2600" b="1">
                <a:solidFill>
                  <a:schemeClr val="lt1"/>
                </a:solidFill>
                <a:latin typeface="Candara"/>
                <a:ea typeface="Candara"/>
                <a:cs typeface="Candara"/>
                <a:sym typeface="Candara"/>
              </a:rPr>
              <a:t>Etkileşimli Etkinlik: Pratik Cam Kaplama Atölyesi</a:t>
            </a:r>
            <a:endParaRPr sz="2600" b="1">
              <a:solidFill>
                <a:schemeClr val="lt1"/>
              </a:solidFill>
              <a:latin typeface="Candara"/>
              <a:ea typeface="Candara"/>
              <a:cs typeface="Candara"/>
              <a:sym typeface="Candara"/>
            </a:endParaRPr>
          </a:p>
          <a:p>
            <a:pPr marL="0" lvl="0" indent="0" algn="l" rtl="0">
              <a:lnSpc>
                <a:spcPct val="115000"/>
              </a:lnSpc>
              <a:spcBef>
                <a:spcPts val="1200"/>
              </a:spcBef>
              <a:spcAft>
                <a:spcPts val="0"/>
              </a:spcAft>
              <a:buClr>
                <a:schemeClr val="dk1"/>
              </a:buClr>
              <a:buSzPts val="1100"/>
              <a:buFont typeface="Arial"/>
              <a:buNone/>
            </a:pPr>
            <a:endParaRPr sz="3000" b="1">
              <a:solidFill>
                <a:schemeClr val="lt1"/>
              </a:solidFill>
              <a:latin typeface="Candara"/>
              <a:ea typeface="Candara"/>
              <a:cs typeface="Candara"/>
              <a:sym typeface="Candara"/>
            </a:endParaRPr>
          </a:p>
          <a:p>
            <a:pPr marL="457200" marR="0" lvl="1" indent="0" algn="l" rtl="0">
              <a:lnSpc>
                <a:spcPct val="100000"/>
              </a:lnSpc>
              <a:spcBef>
                <a:spcPts val="1200"/>
              </a:spcBef>
              <a:spcAft>
                <a:spcPts val="0"/>
              </a:spcAft>
              <a:buClr>
                <a:srgbClr val="000000"/>
              </a:buClr>
              <a:buSzPts val="3600"/>
              <a:buFont typeface="Arial"/>
              <a:buNone/>
            </a:pPr>
            <a:endParaRPr sz="4200" b="1">
              <a:solidFill>
                <a:schemeClr val="lt1"/>
              </a:solidFill>
              <a:latin typeface="Candara"/>
              <a:ea typeface="Candara"/>
              <a:cs typeface="Candara"/>
              <a:sym typeface="Candara"/>
            </a:endParaRPr>
          </a:p>
        </p:txBody>
      </p:sp>
      <p:sp>
        <p:nvSpPr>
          <p:cNvPr id="134" name="Google Shape;134;p9"/>
          <p:cNvSpPr txBox="1"/>
          <p:nvPr/>
        </p:nvSpPr>
        <p:spPr>
          <a:xfrm>
            <a:off x="494403" y="828626"/>
            <a:ext cx="10911000" cy="5947500"/>
          </a:xfrm>
          <a:prstGeom prst="rect">
            <a:avLst/>
          </a:prstGeom>
          <a:noFill/>
          <a:ln>
            <a:noFill/>
          </a:ln>
        </p:spPr>
        <p:txBody>
          <a:bodyPr spcFirstLastPara="1" wrap="square" lIns="91425" tIns="45700" rIns="91425" bIns="45700" anchor="t" anchorCtr="0">
            <a:spAutoFit/>
          </a:bodyPr>
          <a:lstStyle/>
          <a:p>
            <a:pPr marL="0" lvl="0" indent="0" algn="l" rtl="0">
              <a:lnSpc>
                <a:spcPct val="115000"/>
              </a:lnSpc>
              <a:spcBef>
                <a:spcPts val="1200"/>
              </a:spcBef>
              <a:spcAft>
                <a:spcPts val="0"/>
              </a:spcAft>
              <a:buNone/>
            </a:pPr>
            <a:r>
              <a:rPr lang="en-GB" sz="1600" b="1">
                <a:solidFill>
                  <a:schemeClr val="dk1"/>
                </a:solidFill>
                <a:latin typeface="Candara"/>
                <a:ea typeface="Candara"/>
                <a:cs typeface="Candara"/>
                <a:sym typeface="Candara"/>
              </a:rPr>
              <a:t>Hedefler:</a:t>
            </a:r>
            <a:endParaRPr sz="1600" b="1">
              <a:solidFill>
                <a:schemeClr val="dk1"/>
              </a:solidFill>
              <a:latin typeface="Candara"/>
              <a:ea typeface="Candara"/>
              <a:cs typeface="Candara"/>
              <a:sym typeface="Candara"/>
            </a:endParaRPr>
          </a:p>
          <a:p>
            <a:pPr marL="457200" lvl="0" indent="-330200" algn="l" rtl="0">
              <a:lnSpc>
                <a:spcPct val="115000"/>
              </a:lnSpc>
              <a:spcBef>
                <a:spcPts val="1200"/>
              </a:spcBef>
              <a:spcAft>
                <a:spcPts val="0"/>
              </a:spcAft>
              <a:buClr>
                <a:schemeClr val="dk1"/>
              </a:buClr>
              <a:buSzPts val="1600"/>
              <a:buFont typeface="Candara"/>
              <a:buChar char="●"/>
            </a:pPr>
            <a:r>
              <a:rPr lang="en-GB" sz="1600">
                <a:solidFill>
                  <a:schemeClr val="dk1"/>
                </a:solidFill>
                <a:latin typeface="Candara"/>
                <a:ea typeface="Candara"/>
                <a:cs typeface="Candara"/>
                <a:sym typeface="Candara"/>
              </a:rPr>
              <a:t>Öğrendiğiniz sırlama tekniklerini kendi seramik eserlerinize uygulayarak, farklı sırların ve araçların potansiyelini keşfedin.</a:t>
            </a:r>
            <a:endParaRPr sz="1600">
              <a:solidFill>
                <a:schemeClr val="dk1"/>
              </a:solidFill>
              <a:latin typeface="Candara"/>
              <a:ea typeface="Candara"/>
              <a:cs typeface="Candara"/>
              <a:sym typeface="Candara"/>
            </a:endParaRPr>
          </a:p>
          <a:p>
            <a:pPr marL="457200" lvl="0" indent="-330200" algn="l" rtl="0">
              <a:lnSpc>
                <a:spcPct val="115000"/>
              </a:lnSpc>
              <a:spcBef>
                <a:spcPts val="0"/>
              </a:spcBef>
              <a:spcAft>
                <a:spcPts val="0"/>
              </a:spcAft>
              <a:buClr>
                <a:schemeClr val="dk1"/>
              </a:buClr>
              <a:buSzPts val="1600"/>
              <a:buFont typeface="Candara"/>
              <a:buChar char="●"/>
            </a:pPr>
            <a:r>
              <a:rPr lang="en-GB" sz="1600">
                <a:solidFill>
                  <a:schemeClr val="dk1"/>
                </a:solidFill>
                <a:latin typeface="Candara"/>
                <a:ea typeface="Candara"/>
                <a:cs typeface="Candara"/>
                <a:sym typeface="Candara"/>
              </a:rPr>
              <a:t>Seramik sırlama yoluyla benzersiz sanatsal vizyonunuzu en iyi şekilde ifade etmek için renkler ve yüzeyler ile deneyler yapın.</a:t>
            </a:r>
            <a:endParaRPr sz="1600">
              <a:solidFill>
                <a:schemeClr val="dk1"/>
              </a:solidFill>
              <a:latin typeface="Candara"/>
              <a:ea typeface="Candara"/>
              <a:cs typeface="Candara"/>
              <a:sym typeface="Candara"/>
            </a:endParaRPr>
          </a:p>
          <a:p>
            <a:pPr marL="457200" lvl="0" indent="-330200" algn="l" rtl="0">
              <a:lnSpc>
                <a:spcPct val="115000"/>
              </a:lnSpc>
              <a:spcBef>
                <a:spcPts val="0"/>
              </a:spcBef>
              <a:spcAft>
                <a:spcPts val="0"/>
              </a:spcAft>
              <a:buClr>
                <a:schemeClr val="dk1"/>
              </a:buClr>
              <a:buSzPts val="1600"/>
              <a:buFont typeface="Candara"/>
              <a:buChar char="●"/>
            </a:pPr>
            <a:r>
              <a:rPr lang="en-GB" sz="1600">
                <a:solidFill>
                  <a:schemeClr val="dk1"/>
                </a:solidFill>
                <a:latin typeface="Candara"/>
                <a:ea typeface="Candara"/>
                <a:cs typeface="Candara"/>
                <a:sym typeface="Candara"/>
              </a:rPr>
              <a:t>Teknikleri paylaşmak, geri bildirimde bulunmak ve akranlarınızdan öğrenmek için işbirliğine dayalı bir ortamda yer alın, hem kişisel hem de grup öğrenme deneyimlerinizi geliştirin.</a:t>
            </a:r>
            <a:endParaRPr sz="1600">
              <a:solidFill>
                <a:schemeClr val="dk1"/>
              </a:solidFill>
              <a:latin typeface="Candara"/>
              <a:ea typeface="Candara"/>
              <a:cs typeface="Candara"/>
              <a:sym typeface="Candara"/>
            </a:endParaRPr>
          </a:p>
          <a:p>
            <a:pPr marL="0" lvl="0" indent="0" algn="l" rtl="0">
              <a:lnSpc>
                <a:spcPct val="115000"/>
              </a:lnSpc>
              <a:spcBef>
                <a:spcPts val="1200"/>
              </a:spcBef>
              <a:spcAft>
                <a:spcPts val="0"/>
              </a:spcAft>
              <a:buNone/>
            </a:pPr>
            <a:r>
              <a:rPr lang="en-GB" sz="1600" b="1">
                <a:solidFill>
                  <a:schemeClr val="dk1"/>
                </a:solidFill>
                <a:latin typeface="Candara"/>
                <a:ea typeface="Candara"/>
                <a:cs typeface="Candara"/>
                <a:sym typeface="Candara"/>
              </a:rPr>
              <a:t>Gerekli malzemeler:</a:t>
            </a:r>
            <a:endParaRPr sz="1600" b="1">
              <a:solidFill>
                <a:schemeClr val="dk1"/>
              </a:solidFill>
              <a:latin typeface="Candara"/>
              <a:ea typeface="Candara"/>
              <a:cs typeface="Candara"/>
              <a:sym typeface="Candara"/>
            </a:endParaRPr>
          </a:p>
          <a:p>
            <a:pPr marL="457200" lvl="0" indent="-330200" algn="l" rtl="0">
              <a:lnSpc>
                <a:spcPct val="115000"/>
              </a:lnSpc>
              <a:spcBef>
                <a:spcPts val="1200"/>
              </a:spcBef>
              <a:spcAft>
                <a:spcPts val="0"/>
              </a:spcAft>
              <a:buClr>
                <a:schemeClr val="dk1"/>
              </a:buClr>
              <a:buSzPts val="1600"/>
              <a:buFont typeface="Candara"/>
              <a:buChar char="●"/>
            </a:pPr>
            <a:r>
              <a:rPr lang="en-GB" sz="1600">
                <a:solidFill>
                  <a:schemeClr val="dk1"/>
                </a:solidFill>
                <a:latin typeface="Candara"/>
                <a:ea typeface="Candara"/>
                <a:cs typeface="Candara"/>
                <a:sym typeface="Candara"/>
              </a:rPr>
              <a:t>Çeşitli sırlar (çeşitli renk ve yüzeylerde sır seçimi)</a:t>
            </a:r>
            <a:endParaRPr sz="1600">
              <a:solidFill>
                <a:schemeClr val="dk1"/>
              </a:solidFill>
              <a:latin typeface="Candara"/>
              <a:ea typeface="Candara"/>
              <a:cs typeface="Candara"/>
              <a:sym typeface="Candara"/>
            </a:endParaRPr>
          </a:p>
          <a:p>
            <a:pPr marL="457200" lvl="0" indent="-330200" algn="l" rtl="0">
              <a:lnSpc>
                <a:spcPct val="115000"/>
              </a:lnSpc>
              <a:spcBef>
                <a:spcPts val="0"/>
              </a:spcBef>
              <a:spcAft>
                <a:spcPts val="0"/>
              </a:spcAft>
              <a:buClr>
                <a:schemeClr val="dk1"/>
              </a:buClr>
              <a:buSzPts val="1600"/>
              <a:buFont typeface="Candara"/>
              <a:buChar char="●"/>
            </a:pPr>
            <a:r>
              <a:rPr lang="en-GB" sz="1600">
                <a:solidFill>
                  <a:schemeClr val="dk1"/>
                </a:solidFill>
                <a:latin typeface="Candara"/>
                <a:ea typeface="Candara"/>
                <a:cs typeface="Candara"/>
                <a:sym typeface="Candara"/>
              </a:rPr>
              <a:t>Sırlama araçları (fırçalar, süngerler, daldırma maşaları, dökme aletleri ve püskürtme ekipmanları)</a:t>
            </a:r>
            <a:endParaRPr sz="1600">
              <a:solidFill>
                <a:schemeClr val="dk1"/>
              </a:solidFill>
              <a:latin typeface="Candara"/>
              <a:ea typeface="Candara"/>
              <a:cs typeface="Candara"/>
              <a:sym typeface="Candara"/>
            </a:endParaRPr>
          </a:p>
          <a:p>
            <a:pPr marL="457200" lvl="0" indent="-330200" algn="l" rtl="0">
              <a:lnSpc>
                <a:spcPct val="115000"/>
              </a:lnSpc>
              <a:spcBef>
                <a:spcPts val="0"/>
              </a:spcBef>
              <a:spcAft>
                <a:spcPts val="0"/>
              </a:spcAft>
              <a:buClr>
                <a:schemeClr val="dk1"/>
              </a:buClr>
              <a:buSzPts val="1600"/>
              <a:buFont typeface="Candara"/>
              <a:buChar char="●"/>
            </a:pPr>
            <a:r>
              <a:rPr lang="en-GB" sz="1600">
                <a:solidFill>
                  <a:schemeClr val="dk1"/>
                </a:solidFill>
                <a:latin typeface="Candara"/>
                <a:ea typeface="Candara"/>
                <a:cs typeface="Candara"/>
                <a:sym typeface="Candara"/>
              </a:rPr>
              <a:t>Koruyucu ekipman (sırlardan giysileri ve cildi korumak için önlükler, eldivenler ve güvenlik gözlükleri)</a:t>
            </a:r>
            <a:endParaRPr sz="1600">
              <a:solidFill>
                <a:schemeClr val="dk1"/>
              </a:solidFill>
              <a:latin typeface="Candara"/>
              <a:ea typeface="Candara"/>
              <a:cs typeface="Candara"/>
              <a:sym typeface="Candara"/>
            </a:endParaRPr>
          </a:p>
          <a:p>
            <a:pPr marL="457200" lvl="0" indent="-330200" algn="l" rtl="0">
              <a:lnSpc>
                <a:spcPct val="115000"/>
              </a:lnSpc>
              <a:spcBef>
                <a:spcPts val="0"/>
              </a:spcBef>
              <a:spcAft>
                <a:spcPts val="0"/>
              </a:spcAft>
              <a:buClr>
                <a:schemeClr val="dk1"/>
              </a:buClr>
              <a:buSzPts val="1600"/>
              <a:buFont typeface="Candara"/>
              <a:buChar char="●"/>
            </a:pPr>
            <a:r>
              <a:rPr lang="en-GB" sz="1600">
                <a:solidFill>
                  <a:schemeClr val="dk1"/>
                </a:solidFill>
                <a:latin typeface="Candara"/>
                <a:ea typeface="Candara"/>
                <a:cs typeface="Candara"/>
                <a:sym typeface="Candara"/>
              </a:rPr>
              <a:t>Çalışma alanı düzeni (sırlama için gerekli tüm araç ve malzemelerle donatılmış çalışma istasyonları)</a:t>
            </a:r>
            <a:endParaRPr sz="1600">
              <a:solidFill>
                <a:schemeClr val="dk1"/>
              </a:solidFill>
              <a:latin typeface="Candara"/>
              <a:ea typeface="Candara"/>
              <a:cs typeface="Candara"/>
              <a:sym typeface="Candara"/>
            </a:endParaRPr>
          </a:p>
          <a:p>
            <a:pPr marL="0" lvl="0" indent="0" algn="l" rtl="0">
              <a:lnSpc>
                <a:spcPct val="115000"/>
              </a:lnSpc>
              <a:spcBef>
                <a:spcPts val="1200"/>
              </a:spcBef>
              <a:spcAft>
                <a:spcPts val="0"/>
              </a:spcAft>
              <a:buNone/>
            </a:pPr>
            <a:r>
              <a:rPr lang="en-GB" sz="1600" b="1">
                <a:solidFill>
                  <a:schemeClr val="dk1"/>
                </a:solidFill>
                <a:latin typeface="Candara"/>
                <a:ea typeface="Candara"/>
                <a:cs typeface="Candara"/>
                <a:sym typeface="Candara"/>
              </a:rPr>
              <a:t>Süreç:</a:t>
            </a:r>
            <a:endParaRPr sz="1600" b="1">
              <a:solidFill>
                <a:schemeClr val="dk1"/>
              </a:solidFill>
              <a:latin typeface="Candara"/>
              <a:ea typeface="Candara"/>
              <a:cs typeface="Candara"/>
              <a:sym typeface="Candara"/>
            </a:endParaRPr>
          </a:p>
          <a:p>
            <a:pPr marL="0" lvl="0" indent="0" algn="l" rtl="0">
              <a:lnSpc>
                <a:spcPct val="115000"/>
              </a:lnSpc>
              <a:spcBef>
                <a:spcPts val="1200"/>
              </a:spcBef>
              <a:spcAft>
                <a:spcPts val="0"/>
              </a:spcAft>
              <a:buClr>
                <a:schemeClr val="dk1"/>
              </a:buClr>
              <a:buSzPts val="1100"/>
              <a:buFont typeface="Arial"/>
              <a:buNone/>
            </a:pPr>
            <a:r>
              <a:rPr lang="en-GB" sz="1600">
                <a:solidFill>
                  <a:schemeClr val="dk1"/>
                </a:solidFill>
                <a:latin typeface="Candara"/>
                <a:ea typeface="Candara"/>
                <a:cs typeface="Candara"/>
                <a:sym typeface="Candara"/>
              </a:rPr>
              <a:t>Formlar hazır olduğuna göre, şimdi onları renk ve son kat ile hayata geçirme zamanı. Bu bölümde, katılımcılar fırçalama veya tahta çubuklarla uygulama gibi basit, dokunsal teknikler kullanarak sırları deniyorlar — bu yöntem, Narva Kültürü seramiklerinin el yapımı estetiğinden esinlenerek geliştirilmiştir.</a:t>
            </a:r>
            <a:endParaRPr sz="1600">
              <a:solidFill>
                <a:schemeClr val="dk1"/>
              </a:solidFill>
              <a:latin typeface="Candara"/>
              <a:ea typeface="Candara"/>
              <a:cs typeface="Candara"/>
              <a:sym typeface="Candara"/>
            </a:endParaRPr>
          </a:p>
          <a:p>
            <a:pPr marL="0" lvl="0" indent="0" algn="l" rtl="0">
              <a:lnSpc>
                <a:spcPct val="115000"/>
              </a:lnSpc>
              <a:spcBef>
                <a:spcPts val="1200"/>
              </a:spcBef>
              <a:spcAft>
                <a:spcPts val="0"/>
              </a:spcAft>
              <a:buNone/>
            </a:pPr>
            <a:endParaRPr sz="1600" b="1">
              <a:solidFill>
                <a:schemeClr val="dk1"/>
              </a:solidFill>
              <a:latin typeface="Candara"/>
              <a:ea typeface="Candara"/>
              <a:cs typeface="Candara"/>
              <a:sym typeface="Candara"/>
            </a:endParaRPr>
          </a:p>
          <a:p>
            <a:pPr marL="914400" marR="0" lvl="0" indent="0" algn="l" rtl="0">
              <a:lnSpc>
                <a:spcPct val="115000"/>
              </a:lnSpc>
              <a:spcBef>
                <a:spcPts val="1200"/>
              </a:spcBef>
              <a:spcAft>
                <a:spcPts val="0"/>
              </a:spcAft>
              <a:buNone/>
            </a:pPr>
            <a:endParaRPr sz="1600" b="1">
              <a:solidFill>
                <a:schemeClr val="dk1"/>
              </a:solidFill>
              <a:latin typeface="Candara"/>
              <a:ea typeface="Candara"/>
              <a:cs typeface="Candara"/>
              <a:sym typeface="Candar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pic>
        <p:nvPicPr>
          <p:cNvPr id="139" name="Google Shape;139;g324db71f721_0_16"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40" name="Google Shape;140;g324db71f721_0_16"/>
          <p:cNvSpPr/>
          <p:nvPr/>
        </p:nvSpPr>
        <p:spPr>
          <a:xfrm>
            <a:off x="360486" y="0"/>
            <a:ext cx="10698900" cy="735900"/>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1" name="Google Shape;141;g324db71f721_0_16"/>
          <p:cNvSpPr/>
          <p:nvPr/>
        </p:nvSpPr>
        <p:spPr>
          <a:xfrm>
            <a:off x="0" y="1"/>
            <a:ext cx="10911000" cy="735900"/>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2" name="Google Shape;142;g324db71f721_0_16"/>
          <p:cNvSpPr txBox="1"/>
          <p:nvPr/>
        </p:nvSpPr>
        <p:spPr>
          <a:xfrm>
            <a:off x="0" y="89588"/>
            <a:ext cx="10911000" cy="1260600"/>
          </a:xfrm>
          <a:prstGeom prst="rect">
            <a:avLst/>
          </a:prstGeom>
          <a:noFill/>
          <a:ln>
            <a:noFill/>
          </a:ln>
        </p:spPr>
        <p:txBody>
          <a:bodyPr spcFirstLastPara="1" wrap="square" lIns="91425" tIns="45700" rIns="91425" bIns="45700" anchor="t" anchorCtr="0">
            <a:spAutoFit/>
          </a:bodyPr>
          <a:lstStyle/>
          <a:p>
            <a:pPr marL="0" lvl="0" indent="0" algn="l" rtl="0">
              <a:lnSpc>
                <a:spcPct val="115000"/>
              </a:lnSpc>
              <a:spcBef>
                <a:spcPts val="1200"/>
              </a:spcBef>
              <a:spcAft>
                <a:spcPts val="0"/>
              </a:spcAft>
              <a:buClr>
                <a:schemeClr val="dk1"/>
              </a:buClr>
              <a:buSzPts val="1100"/>
              <a:buFont typeface="Arial"/>
              <a:buNone/>
            </a:pPr>
            <a:r>
              <a:rPr lang="en-GB" sz="2600" b="1">
                <a:solidFill>
                  <a:schemeClr val="lt1"/>
                </a:solidFill>
                <a:latin typeface="Candara"/>
                <a:ea typeface="Candara"/>
                <a:cs typeface="Candara"/>
                <a:sym typeface="Candara"/>
              </a:rPr>
              <a:t>      Etkileşimli Etkinlik: Pratik Cam Kaplama Atölyesi</a:t>
            </a:r>
            <a:endParaRPr sz="2600" b="1">
              <a:solidFill>
                <a:schemeClr val="lt1"/>
              </a:solidFill>
              <a:latin typeface="Candara"/>
              <a:ea typeface="Candara"/>
              <a:cs typeface="Candara"/>
              <a:sym typeface="Candara"/>
            </a:endParaRPr>
          </a:p>
          <a:p>
            <a:pPr marL="457200" marR="0" lvl="1" indent="0" algn="l" rtl="0">
              <a:lnSpc>
                <a:spcPct val="100000"/>
              </a:lnSpc>
              <a:spcBef>
                <a:spcPts val="1200"/>
              </a:spcBef>
              <a:spcAft>
                <a:spcPts val="0"/>
              </a:spcAft>
              <a:buClr>
                <a:srgbClr val="000000"/>
              </a:buClr>
              <a:buSzPts val="3600"/>
              <a:buFont typeface="Arial"/>
              <a:buNone/>
            </a:pPr>
            <a:endParaRPr sz="3600" b="1">
              <a:solidFill>
                <a:schemeClr val="lt1"/>
              </a:solidFill>
              <a:latin typeface="Candara"/>
              <a:ea typeface="Candara"/>
              <a:cs typeface="Candara"/>
              <a:sym typeface="Candara"/>
            </a:endParaRPr>
          </a:p>
        </p:txBody>
      </p:sp>
      <p:sp>
        <p:nvSpPr>
          <p:cNvPr id="143" name="Google Shape;143;g324db71f721_0_16"/>
          <p:cNvSpPr txBox="1"/>
          <p:nvPr/>
        </p:nvSpPr>
        <p:spPr>
          <a:xfrm>
            <a:off x="484050" y="1191200"/>
            <a:ext cx="10352100" cy="35247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GB" sz="1600">
                <a:solidFill>
                  <a:schemeClr val="dk1"/>
                </a:solidFill>
                <a:latin typeface="Candara"/>
                <a:ea typeface="Candara"/>
                <a:cs typeface="Candara"/>
                <a:sym typeface="Candara"/>
              </a:rPr>
              <a:t>Birkaç doğal tonlarda (mat veya parlak) bir dizi sır seçeneği sunun ve farklı yüzeylerin nesnenin görünümünü ve hissini nasıl değiştirebileceğini açıklayın. Katılımcıları renk ve desen seçerken kontrast, doku ve kişisel anlamları düşünmeye teşvik edin.</a:t>
            </a:r>
            <a:endParaRPr sz="1600">
              <a:solidFill>
                <a:schemeClr val="dk1"/>
              </a:solidFill>
              <a:latin typeface="Candara"/>
              <a:ea typeface="Candara"/>
              <a:cs typeface="Candara"/>
              <a:sym typeface="Candara"/>
            </a:endParaRPr>
          </a:p>
          <a:p>
            <a:pPr marL="0" lvl="0" indent="0" algn="l" rtl="0">
              <a:spcBef>
                <a:spcPts val="0"/>
              </a:spcBef>
              <a:spcAft>
                <a:spcPts val="0"/>
              </a:spcAft>
              <a:buClr>
                <a:schemeClr val="dk1"/>
              </a:buClr>
              <a:buSzPts val="1100"/>
              <a:buFont typeface="Arial"/>
              <a:buNone/>
            </a:pPr>
            <a:endParaRPr sz="1600">
              <a:solidFill>
                <a:schemeClr val="dk1"/>
              </a:solidFill>
              <a:latin typeface="Candara"/>
              <a:ea typeface="Candara"/>
              <a:cs typeface="Candara"/>
              <a:sym typeface="Candara"/>
            </a:endParaRPr>
          </a:p>
          <a:p>
            <a:pPr marL="0" lvl="0" indent="0" algn="l" rtl="0">
              <a:spcBef>
                <a:spcPts val="0"/>
              </a:spcBef>
              <a:spcAft>
                <a:spcPts val="0"/>
              </a:spcAft>
              <a:buClr>
                <a:schemeClr val="dk1"/>
              </a:buClr>
              <a:buSzPts val="1100"/>
              <a:buFont typeface="Arial"/>
              <a:buNone/>
            </a:pPr>
            <a:r>
              <a:rPr lang="en-GB" sz="1600">
                <a:solidFill>
                  <a:schemeClr val="dk1"/>
                </a:solidFill>
                <a:latin typeface="Candara"/>
                <a:ea typeface="Candara"/>
                <a:cs typeface="Candara"/>
                <a:sym typeface="Candara"/>
              </a:rPr>
              <a:t>Katılımcıları, sırları katmanlayarak veya birleştirerek, küçük detaylar veya semboller ekleyerek özgürce keşfetmeye davet edin. Sakin ve odak bi ortam oluşması konusunda katılımcılara destek olun.  Müzik veya yumuşak bir sohbet, meditatif bir akışın sürdürülmesine yardımcı olabilir. Bu, akranlar arasında fikir alışverişi için de harika bir fırsattır: katılımcılar etrafta dolaşabilir, birbirlerinin çalışmalarını gözlemleyebilir ve nazik, meraklı geri bildirimlerde bulunabilirler.</a:t>
            </a:r>
            <a:endParaRPr sz="1600">
              <a:solidFill>
                <a:schemeClr val="dk1"/>
              </a:solidFill>
              <a:latin typeface="Candara"/>
              <a:ea typeface="Candara"/>
              <a:cs typeface="Candara"/>
              <a:sym typeface="Candara"/>
            </a:endParaRPr>
          </a:p>
          <a:p>
            <a:pPr marL="0" lvl="0" indent="0" algn="l" rtl="0">
              <a:spcBef>
                <a:spcPts val="0"/>
              </a:spcBef>
              <a:spcAft>
                <a:spcPts val="0"/>
              </a:spcAft>
              <a:buNone/>
            </a:pPr>
            <a:endParaRPr sz="1600">
              <a:solidFill>
                <a:schemeClr val="dk1"/>
              </a:solidFill>
              <a:latin typeface="Candara"/>
              <a:ea typeface="Candara"/>
              <a:cs typeface="Candara"/>
              <a:sym typeface="Candara"/>
            </a:endParaRPr>
          </a:p>
          <a:p>
            <a:pPr marL="0" lvl="0" indent="0" algn="l" rtl="0">
              <a:spcBef>
                <a:spcPts val="0"/>
              </a:spcBef>
              <a:spcAft>
                <a:spcPts val="0"/>
              </a:spcAft>
              <a:buClr>
                <a:schemeClr val="dk1"/>
              </a:buClr>
              <a:buSzPts val="1100"/>
              <a:buFont typeface="Arial"/>
              <a:buNone/>
            </a:pPr>
            <a:r>
              <a:rPr lang="en-GB" sz="1600">
                <a:solidFill>
                  <a:schemeClr val="dk1"/>
                </a:solidFill>
                <a:latin typeface="Candara"/>
                <a:ea typeface="Candara"/>
                <a:cs typeface="Candara"/>
                <a:sym typeface="Candara"/>
              </a:rPr>
              <a:t>İşleri bittiğinde, herkesin parçalarını kurutma alanına yerleştirmesine yardımcı olun, böylece son pişirme için hazır hale gelsinler.</a:t>
            </a:r>
            <a:endParaRPr sz="1600">
              <a:solidFill>
                <a:schemeClr val="dk1"/>
              </a:solidFill>
              <a:latin typeface="Candara"/>
              <a:ea typeface="Candara"/>
              <a:cs typeface="Candara"/>
              <a:sym typeface="Candara"/>
            </a:endParaRPr>
          </a:p>
          <a:p>
            <a:pPr marL="0" lvl="0" indent="0" algn="l" rtl="0">
              <a:spcBef>
                <a:spcPts val="0"/>
              </a:spcBef>
              <a:spcAft>
                <a:spcPts val="0"/>
              </a:spcAft>
              <a:buNone/>
            </a:pPr>
            <a:endParaRPr sz="1600">
              <a:solidFill>
                <a:schemeClr val="dk1"/>
              </a:solidFill>
              <a:latin typeface="Candara"/>
              <a:ea typeface="Candara"/>
              <a:cs typeface="Candara"/>
              <a:sym typeface="Candara"/>
            </a:endParaRPr>
          </a:p>
          <a:p>
            <a:pPr marL="0" marR="0" lvl="0" indent="0" algn="l" rtl="0">
              <a:lnSpc>
                <a:spcPct val="115000"/>
              </a:lnSpc>
              <a:spcBef>
                <a:spcPts val="0"/>
              </a:spcBef>
              <a:spcAft>
                <a:spcPts val="0"/>
              </a:spcAft>
              <a:buNone/>
            </a:pPr>
            <a:endParaRPr sz="1500" b="1">
              <a:solidFill>
                <a:schemeClr val="dk1"/>
              </a:solidFill>
              <a:latin typeface="Candara"/>
              <a:ea typeface="Candara"/>
              <a:cs typeface="Candara"/>
              <a:sym typeface="Candar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pic>
        <p:nvPicPr>
          <p:cNvPr id="148" name="Google Shape;148;p11"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49" name="Google Shape;149;p11"/>
          <p:cNvSpPr/>
          <p:nvPr/>
        </p:nvSpPr>
        <p:spPr>
          <a:xfrm>
            <a:off x="360486" y="0"/>
            <a:ext cx="10698811" cy="735918"/>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0" name="Google Shape;150;p11"/>
          <p:cNvSpPr/>
          <p:nvPr/>
        </p:nvSpPr>
        <p:spPr>
          <a:xfrm>
            <a:off x="0" y="1"/>
            <a:ext cx="10911016" cy="735918"/>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1" name="Google Shape;151;p11"/>
          <p:cNvSpPr txBox="1"/>
          <p:nvPr/>
        </p:nvSpPr>
        <p:spPr>
          <a:xfrm>
            <a:off x="0" y="89588"/>
            <a:ext cx="10911000" cy="64650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3600"/>
              <a:buFont typeface="Arial"/>
              <a:buNone/>
            </a:pPr>
            <a:r>
              <a:rPr lang="en-GB" sz="3600" b="1">
                <a:solidFill>
                  <a:schemeClr val="lt1"/>
                </a:solidFill>
                <a:latin typeface="Candara"/>
                <a:ea typeface="Candara"/>
                <a:cs typeface="Candara"/>
                <a:sym typeface="Candara"/>
              </a:rPr>
              <a:t>Tartışma ve Düşünceler</a:t>
            </a:r>
            <a:endParaRPr sz="3600" b="0" i="0" u="none" strike="noStrike" cap="none">
              <a:solidFill>
                <a:schemeClr val="lt1"/>
              </a:solidFill>
              <a:latin typeface="Candara"/>
              <a:ea typeface="Candara"/>
              <a:cs typeface="Candara"/>
              <a:sym typeface="Candara"/>
            </a:endParaRPr>
          </a:p>
        </p:txBody>
      </p:sp>
      <p:sp>
        <p:nvSpPr>
          <p:cNvPr id="152" name="Google Shape;152;p11"/>
          <p:cNvSpPr txBox="1"/>
          <p:nvPr/>
        </p:nvSpPr>
        <p:spPr>
          <a:xfrm>
            <a:off x="484053" y="973651"/>
            <a:ext cx="10911000" cy="4069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600"/>
              </a:spcBef>
              <a:spcAft>
                <a:spcPts val="0"/>
              </a:spcAft>
              <a:buClr>
                <a:srgbClr val="000000"/>
              </a:buClr>
              <a:buSzPts val="1600"/>
              <a:buFont typeface="Arial"/>
              <a:buNone/>
            </a:pPr>
            <a:endParaRPr sz="1600">
              <a:solidFill>
                <a:schemeClr val="dk1"/>
              </a:solidFill>
              <a:latin typeface="Candara"/>
              <a:ea typeface="Candara"/>
              <a:cs typeface="Candara"/>
              <a:sym typeface="Candara"/>
            </a:endParaRPr>
          </a:p>
          <a:p>
            <a:pPr marL="0" lvl="0" indent="0" algn="l" rtl="0">
              <a:lnSpc>
                <a:spcPct val="115000"/>
              </a:lnSpc>
              <a:spcBef>
                <a:spcPts val="1200"/>
              </a:spcBef>
              <a:spcAft>
                <a:spcPts val="0"/>
              </a:spcAft>
              <a:buClr>
                <a:schemeClr val="dk1"/>
              </a:buClr>
              <a:buSzPts val="1100"/>
              <a:buFont typeface="Arial"/>
              <a:buNone/>
            </a:pPr>
            <a:r>
              <a:rPr lang="en-GB" sz="1700">
                <a:solidFill>
                  <a:schemeClr val="dk1"/>
                </a:solidFill>
                <a:latin typeface="Candara"/>
                <a:ea typeface="Candara"/>
                <a:cs typeface="Candara"/>
                <a:sym typeface="Candara"/>
              </a:rPr>
              <a:t>Seramik parçalarınızı sırla dönüştürme deneyiminizi düşünün. Zor bulduğunuz noktaları ve en etkili bulduğunuz teknikleri veya renkleri tartışın. Bu değerlendirme, öğrendiğiniz becerileri pekiştirmesine ve teknik yeteneklerinizi ve yaratıcı ifadenizi geliştirerek sizi daha ileri seramik projelerine hatırlamanıza yardımcı olur.</a:t>
            </a:r>
            <a:endParaRPr sz="1700">
              <a:solidFill>
                <a:schemeClr val="dk1"/>
              </a:solidFill>
              <a:latin typeface="Candara"/>
              <a:ea typeface="Candara"/>
              <a:cs typeface="Candara"/>
              <a:sym typeface="Candara"/>
            </a:endParaRPr>
          </a:p>
          <a:p>
            <a:pPr marL="0" lvl="0" indent="0" algn="l" rtl="0">
              <a:lnSpc>
                <a:spcPct val="115000"/>
              </a:lnSpc>
              <a:spcBef>
                <a:spcPts val="1200"/>
              </a:spcBef>
              <a:spcAft>
                <a:spcPts val="0"/>
              </a:spcAft>
              <a:buClr>
                <a:schemeClr val="dk1"/>
              </a:buClr>
              <a:buSzPts val="1100"/>
              <a:buFont typeface="Arial"/>
              <a:buNone/>
            </a:pPr>
            <a:r>
              <a:rPr lang="en-GB" sz="1700" b="1">
                <a:solidFill>
                  <a:schemeClr val="dk1"/>
                </a:solidFill>
                <a:latin typeface="Candara"/>
                <a:ea typeface="Candara"/>
                <a:cs typeface="Candara"/>
                <a:sym typeface="Candara"/>
              </a:rPr>
              <a:t>Grup Tartışması için Sorular:</a:t>
            </a:r>
            <a:endParaRPr sz="1700" b="1">
              <a:solidFill>
                <a:schemeClr val="dk1"/>
              </a:solidFill>
              <a:latin typeface="Candara"/>
              <a:ea typeface="Candara"/>
              <a:cs typeface="Candara"/>
              <a:sym typeface="Candara"/>
            </a:endParaRPr>
          </a:p>
          <a:p>
            <a:pPr marL="0" lvl="0" indent="0" algn="l" rtl="0">
              <a:lnSpc>
                <a:spcPct val="115000"/>
              </a:lnSpc>
              <a:spcBef>
                <a:spcPts val="1200"/>
              </a:spcBef>
              <a:spcAft>
                <a:spcPts val="0"/>
              </a:spcAft>
              <a:buClr>
                <a:schemeClr val="dk1"/>
              </a:buClr>
              <a:buSzPts val="1100"/>
              <a:buFont typeface="Arial"/>
              <a:buNone/>
            </a:pPr>
            <a:r>
              <a:rPr lang="en-GB" sz="1700">
                <a:solidFill>
                  <a:schemeClr val="dk1"/>
                </a:solidFill>
                <a:latin typeface="Candara"/>
                <a:ea typeface="Candara"/>
                <a:cs typeface="Candara"/>
                <a:sym typeface="Candara"/>
              </a:rPr>
              <a:t>Hangi sırlama tekniğini kullanmayı seçtiniz ve neden?</a:t>
            </a:r>
            <a:endParaRPr sz="1700">
              <a:solidFill>
                <a:schemeClr val="dk1"/>
              </a:solidFill>
              <a:latin typeface="Candara"/>
              <a:ea typeface="Candara"/>
              <a:cs typeface="Candara"/>
              <a:sym typeface="Candara"/>
            </a:endParaRPr>
          </a:p>
          <a:p>
            <a:pPr marL="0" lvl="0" indent="0" algn="l" rtl="0">
              <a:lnSpc>
                <a:spcPct val="115000"/>
              </a:lnSpc>
              <a:spcBef>
                <a:spcPts val="1200"/>
              </a:spcBef>
              <a:spcAft>
                <a:spcPts val="0"/>
              </a:spcAft>
              <a:buClr>
                <a:schemeClr val="dk1"/>
              </a:buClr>
              <a:buSzPts val="1100"/>
              <a:buFont typeface="Arial"/>
              <a:buNone/>
            </a:pPr>
            <a:r>
              <a:rPr lang="en-GB" sz="1700">
                <a:solidFill>
                  <a:schemeClr val="dk1"/>
                </a:solidFill>
                <a:latin typeface="Candara"/>
                <a:ea typeface="Candara"/>
                <a:cs typeface="Candara"/>
                <a:sym typeface="Candara"/>
              </a:rPr>
              <a:t>Bu teknik, seramik parçasında istediğiniz etkiyi elde etmemize nasıl yardımcı oldu?</a:t>
            </a:r>
            <a:endParaRPr sz="1700">
              <a:solidFill>
                <a:schemeClr val="dk1"/>
              </a:solidFill>
              <a:latin typeface="Candara"/>
              <a:ea typeface="Candara"/>
              <a:cs typeface="Candara"/>
              <a:sym typeface="Candara"/>
            </a:endParaRPr>
          </a:p>
          <a:p>
            <a:pPr marL="0" lvl="0" indent="0" algn="l" rtl="0">
              <a:lnSpc>
                <a:spcPct val="115000"/>
              </a:lnSpc>
              <a:spcBef>
                <a:spcPts val="1200"/>
              </a:spcBef>
              <a:spcAft>
                <a:spcPts val="0"/>
              </a:spcAft>
              <a:buClr>
                <a:schemeClr val="dk1"/>
              </a:buClr>
              <a:buSzPts val="1100"/>
              <a:buFont typeface="Arial"/>
              <a:buNone/>
            </a:pPr>
            <a:r>
              <a:rPr lang="en-GB" sz="1700">
                <a:solidFill>
                  <a:schemeClr val="dk1"/>
                </a:solidFill>
                <a:latin typeface="Candara"/>
                <a:ea typeface="Candara"/>
                <a:cs typeface="Candara"/>
                <a:sym typeface="Candara"/>
              </a:rPr>
              <a:t>Sır için hangi renkleri seçtiniz ve bunların parçasının son görünümüne nasıl katkıda bulunduğunu düşünüyorsunuz?</a:t>
            </a:r>
            <a:endParaRPr sz="1700">
              <a:solidFill>
                <a:schemeClr val="dk1"/>
              </a:solidFill>
              <a:latin typeface="Candara"/>
              <a:ea typeface="Candara"/>
              <a:cs typeface="Candara"/>
              <a:sym typeface="Candara"/>
            </a:endParaRPr>
          </a:p>
          <a:p>
            <a:pPr marL="0" lvl="0" indent="0" algn="l" rtl="0">
              <a:lnSpc>
                <a:spcPct val="115000"/>
              </a:lnSpc>
              <a:spcBef>
                <a:spcPts val="1200"/>
              </a:spcBef>
              <a:spcAft>
                <a:spcPts val="0"/>
              </a:spcAft>
              <a:buClr>
                <a:schemeClr val="dk1"/>
              </a:buClr>
              <a:buSzPts val="1100"/>
              <a:buFont typeface="Arial"/>
              <a:buNone/>
            </a:pPr>
            <a:r>
              <a:rPr lang="en-GB" sz="1700">
                <a:solidFill>
                  <a:schemeClr val="dk1"/>
                </a:solidFill>
                <a:latin typeface="Candara"/>
                <a:ea typeface="Candara"/>
                <a:cs typeface="Candara"/>
                <a:sym typeface="Candara"/>
              </a:rPr>
              <a:t>Özellikle iyi sonuç veren renk kombinasyonları veya efektler oldu mu?</a:t>
            </a:r>
            <a:endParaRPr sz="1700">
              <a:solidFill>
                <a:schemeClr val="dk1"/>
              </a:solidFill>
              <a:latin typeface="Candara"/>
              <a:ea typeface="Candara"/>
              <a:cs typeface="Candara"/>
              <a:sym typeface="Candara"/>
            </a:endParaRPr>
          </a:p>
          <a:p>
            <a:pPr marL="0" marR="0" lvl="0" indent="0" algn="l" rtl="0">
              <a:lnSpc>
                <a:spcPct val="100000"/>
              </a:lnSpc>
              <a:spcBef>
                <a:spcPts val="1200"/>
              </a:spcBef>
              <a:spcAft>
                <a:spcPts val="0"/>
              </a:spcAft>
              <a:buClr>
                <a:srgbClr val="000000"/>
              </a:buClr>
              <a:buSzPts val="1600"/>
              <a:buFont typeface="Arial"/>
              <a:buNone/>
            </a:pPr>
            <a:endParaRPr sz="1600">
              <a:solidFill>
                <a:schemeClr val="dk1"/>
              </a:solidFill>
              <a:latin typeface="Candara"/>
              <a:ea typeface="Candara"/>
              <a:cs typeface="Candara"/>
              <a:sym typeface="Candar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7">
          <a:extLst>
            <a:ext uri="{FF2B5EF4-FFF2-40B4-BE49-F238E27FC236}">
              <a16:creationId xmlns="" xmlns:a16="http://schemas.microsoft.com/office/drawing/2014/main" id="{9EA4C163-C377-5F3F-82D3-4A560710F417}"/>
            </a:ext>
          </a:extLst>
        </p:cNvPr>
        <p:cNvGrpSpPr/>
        <p:nvPr/>
      </p:nvGrpSpPr>
      <p:grpSpPr>
        <a:xfrm>
          <a:off x="0" y="0"/>
          <a:ext cx="0" cy="0"/>
          <a:chOff x="0" y="0"/>
          <a:chExt cx="0" cy="0"/>
        </a:xfrm>
      </p:grpSpPr>
      <p:pic>
        <p:nvPicPr>
          <p:cNvPr id="78" name="Google Shape;78;p5" descr="A logo with a tree in the middle&#10;&#10;Description automatically generated">
            <a:extLst>
              <a:ext uri="{FF2B5EF4-FFF2-40B4-BE49-F238E27FC236}">
                <a16:creationId xmlns="" xmlns:a16="http://schemas.microsoft.com/office/drawing/2014/main" id="{45074A1D-3119-10C1-BCB2-7F9F0E0F9826}"/>
              </a:ext>
            </a:extLst>
          </p:cNvPr>
          <p:cNvPicPr preferRelativeResize="0"/>
          <p:nvPr/>
        </p:nvPicPr>
        <p:blipFill rotWithShape="1">
          <a:blip r:embed="rId4">
            <a:alphaModFix/>
          </a:blip>
          <a:srcRect/>
          <a:stretch/>
        </p:blipFill>
        <p:spPr>
          <a:xfrm>
            <a:off x="5117361" y="401642"/>
            <a:ext cx="1614744" cy="1625941"/>
          </a:xfrm>
          <a:prstGeom prst="rect">
            <a:avLst/>
          </a:prstGeom>
          <a:noFill/>
          <a:ln>
            <a:noFill/>
          </a:ln>
        </p:spPr>
      </p:pic>
      <p:sp>
        <p:nvSpPr>
          <p:cNvPr id="79" name="Google Shape;79;p5">
            <a:extLst>
              <a:ext uri="{FF2B5EF4-FFF2-40B4-BE49-F238E27FC236}">
                <a16:creationId xmlns="" xmlns:a16="http://schemas.microsoft.com/office/drawing/2014/main" id="{BE77E335-EF72-CE4C-DC9F-3366EF8DE954}"/>
              </a:ext>
            </a:extLst>
          </p:cNvPr>
          <p:cNvSpPr txBox="1"/>
          <p:nvPr/>
        </p:nvSpPr>
        <p:spPr>
          <a:xfrm>
            <a:off x="0" y="2708872"/>
            <a:ext cx="12191999" cy="523180"/>
          </a:xfrm>
          <a:prstGeom prst="rect">
            <a:avLst/>
          </a:prstGeom>
          <a:solidFill>
            <a:srgbClr val="72BC59"/>
          </a:solidFill>
          <a:ln>
            <a:noFill/>
          </a:ln>
        </p:spPr>
        <p:txBody>
          <a:bodyPr spcFirstLastPara="1" wrap="square" lIns="91425" tIns="45700" rIns="91425" bIns="45700" anchor="t" anchorCtr="0">
            <a:spAutoFit/>
          </a:bodyPr>
          <a:lstStyle/>
          <a:p>
            <a:pPr algn="ctr">
              <a:buSzPts val="2800"/>
            </a:pPr>
            <a:r>
              <a:rPr lang="en-US" sz="2800" b="1" dirty="0" err="1" smtClean="0">
                <a:solidFill>
                  <a:schemeClr val="bg1"/>
                </a:solidFill>
                <a:latin typeface="Candara" pitchFamily="34" charset="0"/>
              </a:rPr>
              <a:t>İlginiz</a:t>
            </a:r>
            <a:r>
              <a:rPr lang="en-US" sz="2800" b="1" dirty="0" smtClean="0">
                <a:solidFill>
                  <a:schemeClr val="bg1"/>
                </a:solidFill>
                <a:latin typeface="Candara" pitchFamily="34" charset="0"/>
              </a:rPr>
              <a:t> </a:t>
            </a:r>
            <a:r>
              <a:rPr lang="en-US" sz="2800" b="1" dirty="0" err="1" smtClean="0">
                <a:solidFill>
                  <a:schemeClr val="bg1"/>
                </a:solidFill>
                <a:latin typeface="Candara" pitchFamily="34" charset="0"/>
              </a:rPr>
              <a:t>için</a:t>
            </a:r>
            <a:r>
              <a:rPr lang="en-US" sz="2800" b="1" dirty="0" smtClean="0">
                <a:solidFill>
                  <a:schemeClr val="bg1"/>
                </a:solidFill>
                <a:latin typeface="Candara" pitchFamily="34" charset="0"/>
              </a:rPr>
              <a:t> </a:t>
            </a:r>
            <a:r>
              <a:rPr lang="en-US" sz="2800" b="1" dirty="0" err="1" smtClean="0">
                <a:solidFill>
                  <a:schemeClr val="bg1"/>
                </a:solidFill>
                <a:latin typeface="Candara" pitchFamily="34" charset="0"/>
              </a:rPr>
              <a:t>teşekkür</a:t>
            </a:r>
            <a:r>
              <a:rPr lang="en-US" sz="2800" b="1" dirty="0" smtClean="0">
                <a:solidFill>
                  <a:schemeClr val="bg1"/>
                </a:solidFill>
                <a:latin typeface="Candara" pitchFamily="34" charset="0"/>
              </a:rPr>
              <a:t> </a:t>
            </a:r>
            <a:r>
              <a:rPr lang="en-US" sz="2800" b="1" dirty="0" err="1" smtClean="0">
                <a:solidFill>
                  <a:schemeClr val="bg1"/>
                </a:solidFill>
                <a:latin typeface="Candara" pitchFamily="34" charset="0"/>
              </a:rPr>
              <a:t>ederiz</a:t>
            </a:r>
            <a:endParaRPr lang="en-US" sz="2800" b="1" dirty="0" smtClean="0">
              <a:solidFill>
                <a:schemeClr val="bg1"/>
              </a:solidFill>
              <a:latin typeface="Candara" pitchFamily="34" charset="0"/>
            </a:endParaRPr>
          </a:p>
        </p:txBody>
      </p:sp>
      <p:sp>
        <p:nvSpPr>
          <p:cNvPr id="80" name="Google Shape;80;p5">
            <a:extLst>
              <a:ext uri="{FF2B5EF4-FFF2-40B4-BE49-F238E27FC236}">
                <a16:creationId xmlns="" xmlns:a16="http://schemas.microsoft.com/office/drawing/2014/main" id="{5BC8D6D7-24F3-A431-1DB9-07722AF93252}"/>
              </a:ext>
            </a:extLst>
          </p:cNvPr>
          <p:cNvSpPr txBox="1"/>
          <p:nvPr/>
        </p:nvSpPr>
        <p:spPr>
          <a:xfrm>
            <a:off x="3048000" y="2141384"/>
            <a:ext cx="6096000"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dirty="0">
                <a:solidFill>
                  <a:srgbClr val="7F7F7F"/>
                </a:solidFill>
                <a:latin typeface="Calibri"/>
                <a:ea typeface="Calibri"/>
                <a:cs typeface="Calibri"/>
                <a:sym typeface="Calibri"/>
              </a:rPr>
              <a:t>2023-1-EE01-KA220-ADU-000150753</a:t>
            </a:r>
            <a:endParaRPr sz="1400" b="0" i="0" u="none" strike="noStrike" cap="none" dirty="0">
              <a:solidFill>
                <a:schemeClr val="dk1"/>
              </a:solidFill>
              <a:latin typeface="Times New Roman"/>
              <a:ea typeface="Times New Roman"/>
              <a:cs typeface="Times New Roman"/>
              <a:sym typeface="Times New Roman"/>
            </a:endParaRPr>
          </a:p>
        </p:txBody>
      </p:sp>
      <p:pic>
        <p:nvPicPr>
          <p:cNvPr id="84" name="Google Shape;84;p5" descr="A logo of a person holding a pen&#10;&#10;Description automatically generated">
            <a:extLst>
              <a:ext uri="{FF2B5EF4-FFF2-40B4-BE49-F238E27FC236}">
                <a16:creationId xmlns="" xmlns:a16="http://schemas.microsoft.com/office/drawing/2014/main" id="{F9D1DA8D-D4C4-7907-0694-F8605C238371}"/>
              </a:ext>
            </a:extLst>
          </p:cNvPr>
          <p:cNvPicPr preferRelativeResize="0"/>
          <p:nvPr/>
        </p:nvPicPr>
        <p:blipFill rotWithShape="1">
          <a:blip r:embed="rId5">
            <a:alphaModFix/>
          </a:blip>
          <a:srcRect/>
          <a:stretch/>
        </p:blipFill>
        <p:spPr>
          <a:xfrm>
            <a:off x="506364" y="4406422"/>
            <a:ext cx="1018108" cy="1028604"/>
          </a:xfrm>
          <a:prstGeom prst="rect">
            <a:avLst/>
          </a:prstGeom>
          <a:noFill/>
          <a:ln>
            <a:noFill/>
          </a:ln>
        </p:spPr>
      </p:pic>
      <p:sp>
        <p:nvSpPr>
          <p:cNvPr id="2" name="Google Shape;80;p5">
            <a:extLst>
              <a:ext uri="{FF2B5EF4-FFF2-40B4-BE49-F238E27FC236}">
                <a16:creationId xmlns="" xmlns:a16="http://schemas.microsoft.com/office/drawing/2014/main" id="{60AE485B-6786-A879-4B54-0B8C00087AB2}"/>
              </a:ext>
            </a:extLst>
          </p:cNvPr>
          <p:cNvSpPr txBox="1"/>
          <p:nvPr/>
        </p:nvSpPr>
        <p:spPr>
          <a:xfrm>
            <a:off x="3218507" y="3480723"/>
            <a:ext cx="6096000" cy="523180"/>
          </a:xfrm>
          <a:prstGeom prst="rect">
            <a:avLst/>
          </a:prstGeom>
          <a:noFill/>
          <a:ln>
            <a:noFill/>
          </a:ln>
        </p:spPr>
        <p:txBody>
          <a:bodyPr spcFirstLastPara="1" wrap="square" lIns="91425" tIns="45700" rIns="91425" bIns="45700" anchor="t" anchorCtr="0">
            <a:spAutoFit/>
          </a:bodyPr>
          <a:lstStyle/>
          <a:p>
            <a:pPr algn="ctr">
              <a:buSzPts val="1600"/>
            </a:pPr>
            <a:r>
              <a:rPr lang="en-US" sz="2800" b="1" dirty="0" err="1" smtClean="0">
                <a:solidFill>
                  <a:schemeClr val="bg1">
                    <a:lumMod val="50000"/>
                  </a:schemeClr>
                </a:solidFill>
                <a:latin typeface="Candara" pitchFamily="34" charset="0"/>
              </a:rPr>
              <a:t>Proje</a:t>
            </a:r>
            <a:r>
              <a:rPr lang="en-US" sz="2800" b="1" dirty="0" smtClean="0">
                <a:solidFill>
                  <a:schemeClr val="bg1">
                    <a:lumMod val="50000"/>
                  </a:schemeClr>
                </a:solidFill>
                <a:latin typeface="Candara" pitchFamily="34" charset="0"/>
              </a:rPr>
              <a:t> </a:t>
            </a:r>
            <a:r>
              <a:rPr lang="en-US" sz="2800" b="1" dirty="0" err="1" smtClean="0">
                <a:solidFill>
                  <a:schemeClr val="bg1">
                    <a:lumMod val="50000"/>
                  </a:schemeClr>
                </a:solidFill>
                <a:latin typeface="Candara" pitchFamily="34" charset="0"/>
              </a:rPr>
              <a:t>ortakları</a:t>
            </a:r>
            <a:r>
              <a:rPr lang="en-GB" sz="2800" b="1" i="0" u="none" strike="noStrike" cap="none" dirty="0" smtClean="0">
                <a:solidFill>
                  <a:schemeClr val="bg1">
                    <a:lumMod val="50000"/>
                  </a:schemeClr>
                </a:solidFill>
                <a:latin typeface="Candara" pitchFamily="34" charset="0"/>
                <a:ea typeface="Calibri"/>
                <a:cs typeface="Calibri"/>
                <a:sym typeface="Calibri"/>
              </a:rPr>
              <a:t> </a:t>
            </a:r>
            <a:endParaRPr sz="2800" b="0" i="0" u="none" strike="noStrike" cap="none" dirty="0">
              <a:solidFill>
                <a:schemeClr val="bg1">
                  <a:lumMod val="50000"/>
                </a:schemeClr>
              </a:solidFill>
              <a:latin typeface="Candara" pitchFamily="34" charset="0"/>
              <a:ea typeface="Times New Roman"/>
              <a:cs typeface="Times New Roman"/>
              <a:sym typeface="Times New Roman"/>
            </a:endParaRPr>
          </a:p>
        </p:txBody>
      </p:sp>
      <p:pic>
        <p:nvPicPr>
          <p:cNvPr id="1026" name="Picture 2" descr="A green text on a black background&#10;&#10;Description automatically generated">
            <a:extLst>
              <a:ext uri="{FF2B5EF4-FFF2-40B4-BE49-F238E27FC236}">
                <a16:creationId xmlns="" xmlns:a16="http://schemas.microsoft.com/office/drawing/2014/main" id="{3B45D439-3297-79AA-CACA-7096D6D590B0}"/>
              </a:ext>
            </a:extLst>
          </p:cNvPr>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1962338" y="4752724"/>
            <a:ext cx="1676400" cy="400050"/>
          </a:xfrm>
          <a:prstGeom prst="rect">
            <a:avLst/>
          </a:prstGeom>
          <a:noFill/>
          <a:extLst>
            <a:ext uri="{909E8E84-426E-40DD-AFC4-6F175D3DCCD1}">
              <a14:hiddenFill xmlns="" xmlns:a14="http://schemas.microsoft.com/office/drawing/2010/main">
                <a:solidFill>
                  <a:srgbClr val="FFFFFF"/>
                </a:solidFill>
              </a14:hiddenFill>
            </a:ext>
          </a:extLst>
        </p:spPr>
      </p:pic>
      <p:pic>
        <p:nvPicPr>
          <p:cNvPr id="1028" name="Picture 4">
            <a:extLst>
              <a:ext uri="{FF2B5EF4-FFF2-40B4-BE49-F238E27FC236}">
                <a16:creationId xmlns="" xmlns:a16="http://schemas.microsoft.com/office/drawing/2014/main" id="{CEACFF9F-2E19-236D-B5DE-BA61F8D477D4}"/>
              </a:ext>
            </a:extLst>
          </p:cNvPr>
          <p:cNvPicPr>
            <a:picLocks noChangeAspect="1"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a:off x="3969614" y="4704157"/>
            <a:ext cx="866775" cy="542925"/>
          </a:xfrm>
          <a:prstGeom prst="rect">
            <a:avLst/>
          </a:prstGeom>
          <a:noFill/>
          <a:extLst>
            <a:ext uri="{909E8E84-426E-40DD-AFC4-6F175D3DCCD1}">
              <a14:hiddenFill xmlns="" xmlns:a14="http://schemas.microsoft.com/office/drawing/2010/main">
                <a:solidFill>
                  <a:srgbClr val="FFFFFF"/>
                </a:solidFill>
              </a14:hiddenFill>
            </a:ext>
          </a:extLst>
        </p:spPr>
      </p:pic>
      <p:pic>
        <p:nvPicPr>
          <p:cNvPr id="1030" name="Picture 6" descr="A red bird on a green leaf&#10;&#10;Description automatically generated">
            <a:extLst>
              <a:ext uri="{FF2B5EF4-FFF2-40B4-BE49-F238E27FC236}">
                <a16:creationId xmlns="" xmlns:a16="http://schemas.microsoft.com/office/drawing/2014/main" id="{64376610-9F6A-7D97-9F5A-E9A5DBD20FBE}"/>
              </a:ext>
            </a:extLst>
          </p:cNvPr>
          <p:cNvPicPr>
            <a:picLocks noChangeAspect="1" noChangeArrowheads="1"/>
          </p:cNvPicPr>
          <p:nvPr/>
        </p:nvPicPr>
        <p:blipFill>
          <a:blip r:embed="rId8">
            <a:extLst>
              <a:ext uri="{28A0092B-C50C-407E-A947-70E740481C1C}">
                <a14:useLocalDpi xmlns="" xmlns:a14="http://schemas.microsoft.com/office/drawing/2010/main" val="0"/>
              </a:ext>
            </a:extLst>
          </a:blip>
          <a:srcRect/>
          <a:stretch>
            <a:fillRect/>
          </a:stretch>
        </p:blipFill>
        <p:spPr bwMode="auto">
          <a:xfrm>
            <a:off x="5167265" y="4723206"/>
            <a:ext cx="971550" cy="504825"/>
          </a:xfrm>
          <a:prstGeom prst="rect">
            <a:avLst/>
          </a:prstGeom>
          <a:noFill/>
          <a:extLst>
            <a:ext uri="{909E8E84-426E-40DD-AFC4-6F175D3DCCD1}">
              <a14:hiddenFill xmlns="" xmlns:a14="http://schemas.microsoft.com/office/drawing/2010/main">
                <a:solidFill>
                  <a:srgbClr val="FFFFFF"/>
                </a:solidFill>
              </a14:hiddenFill>
            </a:ext>
          </a:extLst>
        </p:spPr>
      </p:pic>
      <p:pic>
        <p:nvPicPr>
          <p:cNvPr id="1032" name="Picture 8" descr="Icon&#10;&#10;Description automatically generated">
            <a:extLst>
              <a:ext uri="{FF2B5EF4-FFF2-40B4-BE49-F238E27FC236}">
                <a16:creationId xmlns="" xmlns:a16="http://schemas.microsoft.com/office/drawing/2014/main" id="{787E2769-AEC9-4756-9372-748CDF945564}"/>
              </a:ext>
            </a:extLst>
          </p:cNvPr>
          <p:cNvPicPr>
            <a:picLocks noChangeAspect="1" noChangeArrowheads="1"/>
          </p:cNvPicPr>
          <p:nvPr/>
        </p:nvPicPr>
        <p:blipFill>
          <a:blip r:embed="rId9">
            <a:extLst>
              <a:ext uri="{28A0092B-C50C-407E-A947-70E740481C1C}">
                <a14:useLocalDpi xmlns="" xmlns:a14="http://schemas.microsoft.com/office/drawing/2010/main" val="0"/>
              </a:ext>
            </a:extLst>
          </a:blip>
          <a:srcRect/>
          <a:stretch>
            <a:fillRect/>
          </a:stretch>
        </p:blipFill>
        <p:spPr bwMode="auto">
          <a:xfrm>
            <a:off x="6535659" y="4630211"/>
            <a:ext cx="1257300" cy="581025"/>
          </a:xfrm>
          <a:prstGeom prst="rect">
            <a:avLst/>
          </a:prstGeom>
          <a:noFill/>
          <a:extLst>
            <a:ext uri="{909E8E84-426E-40DD-AFC4-6F175D3DCCD1}">
              <a14:hiddenFill xmlns="" xmlns:a14="http://schemas.microsoft.com/office/drawing/2010/main">
                <a:solidFill>
                  <a:srgbClr val="FFFFFF"/>
                </a:solidFill>
              </a14:hiddenFill>
            </a:ext>
          </a:extLst>
        </p:spPr>
      </p:pic>
      <p:pic>
        <p:nvPicPr>
          <p:cNvPr id="1034" name="Picture 10" descr="A building with red lights&#10;&#10;Description automatically generated">
            <a:extLst>
              <a:ext uri="{FF2B5EF4-FFF2-40B4-BE49-F238E27FC236}">
                <a16:creationId xmlns="" xmlns:a16="http://schemas.microsoft.com/office/drawing/2014/main" id="{31B41789-03F6-70DF-6C37-3B809119B07B}"/>
              </a:ext>
            </a:extLst>
          </p:cNvPr>
          <p:cNvPicPr>
            <a:picLocks noChangeAspect="1" noChangeArrowheads="1"/>
          </p:cNvPicPr>
          <p:nvPr/>
        </p:nvPicPr>
        <p:blipFill>
          <a:blip r:embed="rId10">
            <a:extLst>
              <a:ext uri="{28A0092B-C50C-407E-A947-70E740481C1C}">
                <a14:useLocalDpi xmlns="" xmlns:a14="http://schemas.microsoft.com/office/drawing/2010/main" val="0"/>
              </a:ext>
            </a:extLst>
          </a:blip>
          <a:srcRect/>
          <a:stretch>
            <a:fillRect/>
          </a:stretch>
        </p:blipFill>
        <p:spPr bwMode="auto">
          <a:xfrm>
            <a:off x="8328717" y="4619374"/>
            <a:ext cx="771525" cy="533400"/>
          </a:xfrm>
          <a:prstGeom prst="rect">
            <a:avLst/>
          </a:prstGeom>
          <a:noFill/>
          <a:extLst>
            <a:ext uri="{909E8E84-426E-40DD-AFC4-6F175D3DCCD1}">
              <a14:hiddenFill xmlns="" xmlns:a14="http://schemas.microsoft.com/office/drawing/2010/main">
                <a:solidFill>
                  <a:srgbClr val="FFFFFF"/>
                </a:solidFill>
              </a14:hiddenFill>
            </a:ext>
          </a:extLst>
        </p:spPr>
      </p:pic>
      <p:pic>
        <p:nvPicPr>
          <p:cNvPr id="1036" name="Picture 12" descr="A blue and black logo&#10;&#10;Description automatically generated">
            <a:extLst>
              <a:ext uri="{FF2B5EF4-FFF2-40B4-BE49-F238E27FC236}">
                <a16:creationId xmlns="" xmlns:a16="http://schemas.microsoft.com/office/drawing/2014/main" id="{C9B3BA7D-83AB-3CA7-81BA-35DE5F9EB790}"/>
              </a:ext>
            </a:extLst>
          </p:cNvPr>
          <p:cNvPicPr>
            <a:picLocks noChangeAspect="1" noChangeArrowheads="1"/>
          </p:cNvPicPr>
          <p:nvPr/>
        </p:nvPicPr>
        <p:blipFill>
          <a:blip r:embed="rId11">
            <a:extLst>
              <a:ext uri="{28A0092B-C50C-407E-A947-70E740481C1C}">
                <a14:useLocalDpi xmlns="" xmlns:a14="http://schemas.microsoft.com/office/drawing/2010/main" val="0"/>
              </a:ext>
            </a:extLst>
          </a:blip>
          <a:srcRect/>
          <a:stretch>
            <a:fillRect/>
          </a:stretch>
        </p:blipFill>
        <p:spPr bwMode="auto">
          <a:xfrm>
            <a:off x="9803732" y="4843604"/>
            <a:ext cx="1881904" cy="309170"/>
          </a:xfrm>
          <a:prstGeom prst="rect">
            <a:avLst/>
          </a:prstGeom>
          <a:noFill/>
          <a:extLst>
            <a:ext uri="{909E8E84-426E-40DD-AFC4-6F175D3DCCD1}">
              <a14:hiddenFill xmlns="" xmlns:a14="http://schemas.microsoft.com/office/drawing/2010/main">
                <a:solidFill>
                  <a:srgbClr val="FFFFFF"/>
                </a:solidFill>
              </a14:hiddenFill>
            </a:ext>
          </a:extLst>
        </p:spPr>
      </p:pic>
      <p:sp>
        <p:nvSpPr>
          <p:cNvPr id="18" name="Google Shape;87;p1"/>
          <p:cNvSpPr txBox="1"/>
          <p:nvPr/>
        </p:nvSpPr>
        <p:spPr>
          <a:xfrm>
            <a:off x="2623052" y="6143156"/>
            <a:ext cx="8128788" cy="430887"/>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just" rtl="0">
              <a:lnSpc>
                <a:spcPct val="100000"/>
              </a:lnSpc>
              <a:spcBef>
                <a:spcPts val="0"/>
              </a:spcBef>
              <a:spcAft>
                <a:spcPts val="0"/>
              </a:spcAft>
              <a:buClr>
                <a:srgbClr val="000000"/>
              </a:buClr>
              <a:buSzPts val="1050"/>
              <a:buFont typeface="Arial"/>
              <a:buNone/>
            </a:pPr>
            <a:r>
              <a:rPr lang="en-US" sz="1050" b="0" i="1" u="none" strike="noStrike" cap="none" dirty="0">
                <a:solidFill>
                  <a:schemeClr val="dk1"/>
                </a:solidFill>
                <a:latin typeface="Arial"/>
                <a:ea typeface="Arial"/>
                <a:cs typeface="Arial"/>
                <a:sym typeface="Arial"/>
              </a:rPr>
              <a:t>Bu </a:t>
            </a:r>
            <a:r>
              <a:rPr lang="en-US" sz="1050" b="0" i="1" u="none" strike="noStrike" cap="none" dirty="0" err="1">
                <a:solidFill>
                  <a:schemeClr val="dk1"/>
                </a:solidFill>
                <a:latin typeface="Arial"/>
                <a:ea typeface="Arial"/>
                <a:cs typeface="Arial"/>
                <a:sym typeface="Arial"/>
              </a:rPr>
              <a:t>proje</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Avrupa</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Komisyonu'nun</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desteği</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ile</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finanse</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edilmiştir</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İçerik</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sadece</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yazarın</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görüşlerini</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yansıtmaktadır</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ve</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Komisyon</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burada</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yer</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alan</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bilgilerin</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herhangi</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bir</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şekilde</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kullanılmasından</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sorumlu</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tutulamaz</a:t>
            </a:r>
            <a:r>
              <a:rPr lang="en-US" sz="1050" b="0" i="1" u="none" strike="noStrike" cap="none" dirty="0">
                <a:solidFill>
                  <a:schemeClr val="dk1"/>
                </a:solidFill>
                <a:latin typeface="Arial"/>
                <a:ea typeface="Arial"/>
                <a:cs typeface="Arial"/>
                <a:sym typeface="Arial"/>
              </a:rPr>
              <a:t>.</a:t>
            </a:r>
            <a:endParaRPr sz="1800" b="0" i="0" u="none" strike="noStrike" cap="none" dirty="0">
              <a:solidFill>
                <a:schemeClr val="dk1"/>
              </a:solidFill>
              <a:latin typeface="Times New Roman"/>
              <a:ea typeface="Times New Roman"/>
              <a:cs typeface="Times New Roman"/>
              <a:sym typeface="Times New Roman"/>
            </a:endParaRPr>
          </a:p>
        </p:txBody>
      </p:sp>
      <p:pic>
        <p:nvPicPr>
          <p:cNvPr id="19" name="6 - Εικόνα" descr="TR Avrupa Birliği tarafından ortak finanse edilmektedir_POS.jpg"/>
          <p:cNvPicPr>
            <a:picLocks noChangeAspect="1"/>
          </p:cNvPicPr>
          <p:nvPr/>
        </p:nvPicPr>
        <p:blipFill>
          <a:blip r:embed="rId12"/>
          <a:stretch>
            <a:fillRect/>
          </a:stretch>
        </p:blipFill>
        <p:spPr>
          <a:xfrm>
            <a:off x="310680" y="6165304"/>
            <a:ext cx="2304256" cy="412001"/>
          </a:xfrm>
          <a:prstGeom prst="rect">
            <a:avLst/>
          </a:prstGeom>
        </p:spPr>
      </p:pic>
      <p:pic>
        <p:nvPicPr>
          <p:cNvPr id="20" name="7 - Εικόνα" descr="cc-brand-1.png"/>
          <p:cNvPicPr>
            <a:picLocks noChangeAspect="1"/>
          </p:cNvPicPr>
          <p:nvPr/>
        </p:nvPicPr>
        <p:blipFill>
          <a:blip r:embed="rId13"/>
          <a:stretch>
            <a:fillRect/>
          </a:stretch>
        </p:blipFill>
        <p:spPr>
          <a:xfrm>
            <a:off x="11039872" y="6067546"/>
            <a:ext cx="1152128" cy="597226"/>
          </a:xfrm>
          <a:prstGeom prst="rect">
            <a:avLst/>
          </a:prstGeom>
        </p:spPr>
      </p:pic>
    </p:spTree>
    <p:custDataLst>
      <p:tags r:id="rId1"/>
    </p:custDataLst>
    <p:extLst>
      <p:ext uri="{BB962C8B-B14F-4D97-AF65-F5344CB8AC3E}">
        <p14:creationId xmlns="" xmlns:p14="http://schemas.microsoft.com/office/powerpoint/2010/main" val="1229119951"/>
      </p:ext>
    </p:extLst>
  </p:cSld>
  <p:clrMapOvr>
    <a:masterClrMapping/>
  </p:clrMapOvr>
  <mc:AlternateContent xmlns:mc="http://schemas.openxmlformats.org/markup-compatibility/2006">
    <mc:Choice xmlns="" xmlns:p14="http://schemas.microsoft.com/office/powerpoint/2010/main" Requires="p14">
      <p:transition spd="slow" p14:dur="3400" advClick="0" advTm="2000">
        <p14:reveal/>
      </p:transition>
    </mc:Choice>
    <mc:Fallback>
      <p:transition spd="slow" advClick="0" advTm="2000">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SLIDE_INDENT_LEVEL" val="1"/>
  <p:tag name="ISPRING_CUSTOM_TIMING_USED" val="0"/>
  <p:tag name="GENSWF_SLIDE_UID" val="{566D9898-A9F0-4ABE-A76C-E164E5C73CE1}:274"/>
</p:tagLst>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495</Words>
  <Application>Microsoft Office PowerPoint</Application>
  <PresentationFormat>Προσαρμογή</PresentationFormat>
  <Paragraphs>37</Paragraphs>
  <Slides>6</Slides>
  <Notes>6</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6</vt:i4>
      </vt:variant>
    </vt:vector>
  </HeadingPairs>
  <TitlesOfParts>
    <vt:vector size="11" baseType="lpstr">
      <vt:lpstr>Arial</vt:lpstr>
      <vt:lpstr>Candara</vt:lpstr>
      <vt:lpstr>Calibri</vt:lpstr>
      <vt:lpstr>Times New Roman</vt:lpstr>
      <vt:lpstr>Office Theme</vt:lpstr>
      <vt:lpstr>Διαφάνεια 1</vt:lpstr>
      <vt:lpstr>Διαφάνεια 2</vt:lpstr>
      <vt:lpstr>Διαφάνεια 3</vt:lpstr>
      <vt:lpstr>Διαφάνεια 4</vt:lpstr>
      <vt:lpstr>Διαφάνεια 5</vt:lpstr>
      <vt:lpstr>Διαφάνεια 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Maria Fernandez</dc:creator>
  <cp:lastModifiedBy>Νικολέττα</cp:lastModifiedBy>
  <cp:revision>1</cp:revision>
  <dcterms:created xsi:type="dcterms:W3CDTF">2024-06-10T15:48:53Z</dcterms:created>
  <dcterms:modified xsi:type="dcterms:W3CDTF">2026-04-25T08:20:52Z</dcterms:modified>
</cp:coreProperties>
</file>