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embeddedFontLst>
    <p:embeddedFont>
      <p:font typeface="Candara" pitchFamily="34" charset="0"/>
      <p:regular r:id="rId13"/>
      <p:bold r:id="rId14"/>
      <p:italic r:id="rId15"/>
      <p:boldItalic r:id="rId16"/>
    </p:embeddedFont>
    <p:embeddedFont>
      <p:font typeface="Calibri"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ge6jYLCKBdU8qmGg2f7D3R4cOAbQ=="/>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96" y="-180"/>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 xmlns:a16="http://schemas.microsoft.com/office/drawing/2014/main" id="{7CE864AF-9100-B1E2-3CE1-A8F8264BAE83}"/>
            </a:ext>
          </a:extLst>
        </p:cNvPr>
        <p:cNvGrpSpPr/>
        <p:nvPr/>
      </p:nvGrpSpPr>
      <p:grpSpPr>
        <a:xfrm>
          <a:off x="0" y="0"/>
          <a:ext cx="0" cy="0"/>
          <a:chOff x="0" y="0"/>
          <a:chExt cx="0" cy="0"/>
        </a:xfrm>
      </p:grpSpPr>
      <p:sp>
        <p:nvSpPr>
          <p:cNvPr id="75" name="Google Shape;75;p5:notes">
            <a:extLst>
              <a:ext uri="{FF2B5EF4-FFF2-40B4-BE49-F238E27FC236}">
                <a16:creationId xmlns="" xmlns:a16="http://schemas.microsoft.com/office/drawing/2014/main" id="{E8E312FE-9819-45CA-287D-E609954F582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 name="Google Shape;76;p5:notes">
            <a:extLst>
              <a:ext uri="{FF2B5EF4-FFF2-40B4-BE49-F238E27FC236}">
                <a16:creationId xmlns="" xmlns:a16="http://schemas.microsoft.com/office/drawing/2014/main" id="{DDD2812F-56FD-D69C-07DB-C565E64066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235278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3" name="Google Shape;93;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 name="Google Shape;111;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1" name="Google Shape;12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1" name="Google Shape;131;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249f71c4c1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7" name="Google Shape;167;g3249f71c4c1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png"/><Relationship Id="rId3" Type="http://schemas.openxmlformats.org/officeDocument/2006/relationships/notesSlide" Target="../notesSlides/notesSlide10.xml"/><Relationship Id="rId7" Type="http://schemas.openxmlformats.org/officeDocument/2006/relationships/image" Target="../media/image18.png"/><Relationship Id="rId12"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png"/><Relationship Id="rId7"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A logo with a tree in the middle&#10;&#10;Description automatically generated"/>
          <p:cNvPicPr preferRelativeResize="0"/>
          <p:nvPr/>
        </p:nvPicPr>
        <p:blipFill rotWithShape="1">
          <a:blip r:embed="rId3">
            <a:alphaModFix/>
          </a:blip>
          <a:srcRect/>
          <a:stretch/>
        </p:blipFill>
        <p:spPr>
          <a:xfrm>
            <a:off x="5117351" y="184099"/>
            <a:ext cx="1833875" cy="1833849"/>
          </a:xfrm>
          <a:prstGeom prst="rect">
            <a:avLst/>
          </a:prstGeom>
          <a:noFill/>
          <a:ln>
            <a:noFill/>
          </a:ln>
        </p:spPr>
      </p:pic>
      <p:sp>
        <p:nvSpPr>
          <p:cNvPr id="85" name="Google Shape;85;p1"/>
          <p:cNvSpPr txBox="1"/>
          <p:nvPr/>
        </p:nvSpPr>
        <p:spPr>
          <a:xfrm>
            <a:off x="62175" y="2613148"/>
            <a:ext cx="12192000" cy="1631700"/>
          </a:xfrm>
          <a:prstGeom prst="rect">
            <a:avLst/>
          </a:prstGeom>
          <a:solidFill>
            <a:srgbClr val="72BC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b="1">
                <a:solidFill>
                  <a:srgbClr val="FFFFFF"/>
                </a:solidFill>
                <a:latin typeface="Candara"/>
                <a:ea typeface="Candara"/>
                <a:cs typeface="Candara"/>
                <a:sym typeface="Candara"/>
              </a:rPr>
              <a:t>Eğitim Programı</a:t>
            </a:r>
            <a:endParaRPr sz="3200" b="1">
              <a:solidFill>
                <a:srgbClr val="FFFFFF"/>
              </a:solidFill>
              <a:latin typeface="Candara"/>
              <a:ea typeface="Candara"/>
              <a:cs typeface="Candara"/>
              <a:sym typeface="Candara"/>
            </a:endParaRPr>
          </a:p>
          <a:p>
            <a:pPr marL="0" lvl="0" indent="0" algn="ctr" rtl="0">
              <a:spcBef>
                <a:spcPts val="0"/>
              </a:spcBef>
              <a:spcAft>
                <a:spcPts val="0"/>
              </a:spcAft>
              <a:buClr>
                <a:schemeClr val="dk1"/>
              </a:buClr>
              <a:buSzPts val="3600"/>
              <a:buFont typeface="Arial"/>
              <a:buNone/>
            </a:pPr>
            <a:r>
              <a:rPr lang="en-GB" sz="3600" b="1">
                <a:solidFill>
                  <a:schemeClr val="lt1"/>
                </a:solidFill>
                <a:latin typeface="Candara"/>
                <a:ea typeface="Candara"/>
                <a:cs typeface="Candara"/>
                <a:sym typeface="Candara"/>
              </a:rPr>
              <a:t>Ünite 3: GİRİŞİMCİLİK</a:t>
            </a:r>
            <a:endParaRPr sz="3200" b="1">
              <a:solidFill>
                <a:srgbClr val="FFFFFF"/>
              </a:solidFill>
              <a:latin typeface="Candara"/>
              <a:ea typeface="Candara"/>
              <a:cs typeface="Candara"/>
              <a:sym typeface="Candara"/>
            </a:endParaRPr>
          </a:p>
          <a:p>
            <a:pPr marL="0" marR="0" lvl="0" indent="0" algn="ctr" rtl="0">
              <a:lnSpc>
                <a:spcPct val="100000"/>
              </a:lnSpc>
              <a:spcBef>
                <a:spcPts val="0"/>
              </a:spcBef>
              <a:spcAft>
                <a:spcPts val="0"/>
              </a:spcAft>
              <a:buClr>
                <a:srgbClr val="000000"/>
              </a:buClr>
              <a:buSzPts val="3200"/>
              <a:buFont typeface="Arial"/>
              <a:buNone/>
            </a:pPr>
            <a:endParaRPr sz="3200" b="1">
              <a:solidFill>
                <a:srgbClr val="FFFFFF"/>
              </a:solidFill>
              <a:latin typeface="Candara"/>
              <a:ea typeface="Candara"/>
              <a:cs typeface="Candara"/>
              <a:sym typeface="Candara"/>
            </a:endParaRPr>
          </a:p>
        </p:txBody>
      </p:sp>
      <p:sp>
        <p:nvSpPr>
          <p:cNvPr id="86" name="Google Shape;86;p1"/>
          <p:cNvSpPr txBox="1"/>
          <p:nvPr/>
        </p:nvSpPr>
        <p:spPr>
          <a:xfrm>
            <a:off x="3167207" y="2193165"/>
            <a:ext cx="6096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7F7F7F"/>
                </a:solidFill>
                <a:latin typeface="Calibri"/>
                <a:ea typeface="Calibri"/>
                <a:cs typeface="Calibri"/>
                <a:sym typeface="Calibri"/>
              </a:rPr>
              <a:t>2023-1-EE01-KA220-ADU-000150753</a:t>
            </a:r>
            <a:endParaRPr sz="1600" b="0" i="0" u="none" strike="noStrike" cap="none">
              <a:solidFill>
                <a:schemeClr val="dk1"/>
              </a:solidFill>
              <a:latin typeface="Times New Roman"/>
              <a:ea typeface="Times New Roman"/>
              <a:cs typeface="Times New Roman"/>
              <a:sym typeface="Times New Roman"/>
            </a:endParaRPr>
          </a:p>
        </p:txBody>
      </p:sp>
      <p:sp>
        <p:nvSpPr>
          <p:cNvPr id="9" name="Google Shape;87;p1"/>
          <p:cNvSpPr txBox="1"/>
          <p:nvPr/>
        </p:nvSpPr>
        <p:spPr>
          <a:xfrm>
            <a:off x="2608367" y="6096898"/>
            <a:ext cx="8272804" cy="43088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rtl="0">
              <a:lnSpc>
                <a:spcPct val="100000"/>
              </a:lnSpc>
              <a:spcBef>
                <a:spcPts val="0"/>
              </a:spcBef>
              <a:spcAft>
                <a:spcPts val="0"/>
              </a:spcAft>
              <a:buClr>
                <a:srgbClr val="000000"/>
              </a:buClr>
              <a:buSzPts val="1050"/>
              <a:buFont typeface="Arial"/>
              <a:buNone/>
            </a:pPr>
            <a:r>
              <a:rPr lang="en-US" sz="1050" b="0" i="1" u="none" strike="noStrike" cap="none" dirty="0">
                <a:solidFill>
                  <a:schemeClr val="dk1"/>
                </a:solidFill>
                <a:latin typeface="Arial"/>
                <a:ea typeface="Arial"/>
                <a:cs typeface="Arial"/>
                <a:sym typeface="Arial"/>
              </a:rPr>
              <a:t>Bu </a:t>
            </a:r>
            <a:r>
              <a:rPr lang="en-US" sz="1050" b="0" i="1" u="none" strike="noStrike" cap="none" dirty="0" err="1">
                <a:solidFill>
                  <a:schemeClr val="dk1"/>
                </a:solidFill>
                <a:latin typeface="Arial"/>
                <a:ea typeface="Arial"/>
                <a:cs typeface="Arial"/>
                <a:sym typeface="Arial"/>
              </a:rPr>
              <a:t>proje</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Avrupa</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Komisyonu'nun</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desteği</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ile</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finanse</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edilmiştir</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İçerik</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sadece</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yazarın</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görüşlerini</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yansıtmaktadır</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ve</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Komisyon</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burada</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yer</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alan</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bilgilerin</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herhangi</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bir</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şekilde</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kullanılmasından</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sorumlu</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tutulamaz</a:t>
            </a:r>
            <a:r>
              <a:rPr lang="en-US" sz="1050" b="0" i="1" u="none" strike="noStrike" cap="none" dirty="0">
                <a:solidFill>
                  <a:schemeClr val="dk1"/>
                </a:solidFill>
                <a:latin typeface="Arial"/>
                <a:ea typeface="Arial"/>
                <a:cs typeface="Arial"/>
                <a:sym typeface="Arial"/>
              </a:rPr>
              <a:t>.</a:t>
            </a:r>
            <a:endParaRPr sz="1800" b="0" i="0" u="none" strike="noStrike" cap="none" dirty="0">
              <a:solidFill>
                <a:schemeClr val="dk1"/>
              </a:solidFill>
              <a:latin typeface="Times New Roman"/>
              <a:ea typeface="Times New Roman"/>
              <a:cs typeface="Times New Roman"/>
              <a:sym typeface="Times New Roman"/>
            </a:endParaRPr>
          </a:p>
        </p:txBody>
      </p:sp>
      <p:pic>
        <p:nvPicPr>
          <p:cNvPr id="10" name="15 - Εικόνα" descr="TR Avrupa Birliği tarafından ortak finanse edilmektedir_POS.jpg"/>
          <p:cNvPicPr>
            <a:picLocks noChangeAspect="1"/>
          </p:cNvPicPr>
          <p:nvPr/>
        </p:nvPicPr>
        <p:blipFill>
          <a:blip r:embed="rId4"/>
          <a:stretch>
            <a:fillRect/>
          </a:stretch>
        </p:blipFill>
        <p:spPr>
          <a:xfrm>
            <a:off x="223988" y="6021288"/>
            <a:ext cx="2448272" cy="437751"/>
          </a:xfrm>
          <a:prstGeom prst="rect">
            <a:avLst/>
          </a:prstGeom>
        </p:spPr>
      </p:pic>
      <p:pic>
        <p:nvPicPr>
          <p:cNvPr id="11" name="16 - Εικόνα" descr="cc-brand-1.png"/>
          <p:cNvPicPr>
            <a:picLocks noChangeAspect="1"/>
          </p:cNvPicPr>
          <p:nvPr/>
        </p:nvPicPr>
        <p:blipFill>
          <a:blip r:embed="rId5"/>
          <a:stretch>
            <a:fillRect/>
          </a:stretch>
        </p:blipFill>
        <p:spPr>
          <a:xfrm>
            <a:off x="11025187" y="5949280"/>
            <a:ext cx="1166813" cy="6048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 xmlns:a16="http://schemas.microsoft.com/office/drawing/2014/main" id="{9EA4C163-C377-5F3F-82D3-4A560710F417}"/>
            </a:ext>
          </a:extLst>
        </p:cNvPr>
        <p:cNvGrpSpPr/>
        <p:nvPr/>
      </p:nvGrpSpPr>
      <p:grpSpPr>
        <a:xfrm>
          <a:off x="0" y="0"/>
          <a:ext cx="0" cy="0"/>
          <a:chOff x="0" y="0"/>
          <a:chExt cx="0" cy="0"/>
        </a:xfrm>
      </p:grpSpPr>
      <p:pic>
        <p:nvPicPr>
          <p:cNvPr id="78" name="Google Shape;78;p5" descr="A logo with a tree in the middle&#10;&#10;Description automatically generated">
            <a:extLst>
              <a:ext uri="{FF2B5EF4-FFF2-40B4-BE49-F238E27FC236}">
                <a16:creationId xmlns="" xmlns:a16="http://schemas.microsoft.com/office/drawing/2014/main" id="{45074A1D-3119-10C1-BCB2-7F9F0E0F9826}"/>
              </a:ext>
            </a:extLst>
          </p:cNvPr>
          <p:cNvPicPr preferRelativeResize="0"/>
          <p:nvPr/>
        </p:nvPicPr>
        <p:blipFill rotWithShape="1">
          <a:blip r:embed="rId4">
            <a:alphaModFix/>
          </a:blip>
          <a:srcRect/>
          <a:stretch/>
        </p:blipFill>
        <p:spPr>
          <a:xfrm>
            <a:off x="5117361" y="401642"/>
            <a:ext cx="1614744" cy="1625941"/>
          </a:xfrm>
          <a:prstGeom prst="rect">
            <a:avLst/>
          </a:prstGeom>
          <a:noFill/>
          <a:ln>
            <a:noFill/>
          </a:ln>
        </p:spPr>
      </p:pic>
      <p:sp>
        <p:nvSpPr>
          <p:cNvPr id="79" name="Google Shape;79;p5">
            <a:extLst>
              <a:ext uri="{FF2B5EF4-FFF2-40B4-BE49-F238E27FC236}">
                <a16:creationId xmlns="" xmlns:a16="http://schemas.microsoft.com/office/drawing/2014/main" id="{BE77E335-EF72-CE4C-DC9F-3366EF8DE954}"/>
              </a:ext>
            </a:extLst>
          </p:cNvPr>
          <p:cNvSpPr txBox="1"/>
          <p:nvPr/>
        </p:nvSpPr>
        <p:spPr>
          <a:xfrm>
            <a:off x="0" y="2708872"/>
            <a:ext cx="12191999" cy="523180"/>
          </a:xfrm>
          <a:prstGeom prst="rect">
            <a:avLst/>
          </a:prstGeom>
          <a:solidFill>
            <a:srgbClr val="72BC59"/>
          </a:solidFill>
          <a:ln>
            <a:noFill/>
          </a:ln>
        </p:spPr>
        <p:txBody>
          <a:bodyPr spcFirstLastPara="1" wrap="square" lIns="91425" tIns="45700" rIns="91425" bIns="45700" anchor="t" anchorCtr="0">
            <a:spAutoFit/>
          </a:bodyPr>
          <a:lstStyle/>
          <a:p>
            <a:pPr algn="ctr">
              <a:buSzPts val="2800"/>
            </a:pPr>
            <a:r>
              <a:rPr lang="en-US" sz="2800" b="1" dirty="0" err="1" smtClean="0">
                <a:solidFill>
                  <a:schemeClr val="bg1"/>
                </a:solidFill>
                <a:latin typeface="Candara" pitchFamily="34" charset="0"/>
              </a:rPr>
              <a:t>İlginiz</a:t>
            </a:r>
            <a:r>
              <a:rPr lang="en-US" sz="2800" b="1" dirty="0" smtClean="0">
                <a:solidFill>
                  <a:schemeClr val="bg1"/>
                </a:solidFill>
                <a:latin typeface="Candara" pitchFamily="34" charset="0"/>
              </a:rPr>
              <a:t> </a:t>
            </a:r>
            <a:r>
              <a:rPr lang="en-US" sz="2800" b="1" dirty="0" err="1" smtClean="0">
                <a:solidFill>
                  <a:schemeClr val="bg1"/>
                </a:solidFill>
                <a:latin typeface="Candara" pitchFamily="34" charset="0"/>
              </a:rPr>
              <a:t>için</a:t>
            </a:r>
            <a:r>
              <a:rPr lang="en-US" sz="2800" b="1" dirty="0" smtClean="0">
                <a:solidFill>
                  <a:schemeClr val="bg1"/>
                </a:solidFill>
                <a:latin typeface="Candara" pitchFamily="34" charset="0"/>
              </a:rPr>
              <a:t> </a:t>
            </a:r>
            <a:r>
              <a:rPr lang="en-US" sz="2800" b="1" dirty="0" err="1" smtClean="0">
                <a:solidFill>
                  <a:schemeClr val="bg1"/>
                </a:solidFill>
                <a:latin typeface="Candara" pitchFamily="34" charset="0"/>
              </a:rPr>
              <a:t>teşekkür</a:t>
            </a:r>
            <a:r>
              <a:rPr lang="en-US" sz="2800" b="1" dirty="0" smtClean="0">
                <a:solidFill>
                  <a:schemeClr val="bg1"/>
                </a:solidFill>
                <a:latin typeface="Candara" pitchFamily="34" charset="0"/>
              </a:rPr>
              <a:t> </a:t>
            </a:r>
            <a:r>
              <a:rPr lang="en-US" sz="2800" b="1" dirty="0" err="1" smtClean="0">
                <a:solidFill>
                  <a:schemeClr val="bg1"/>
                </a:solidFill>
                <a:latin typeface="Candara" pitchFamily="34" charset="0"/>
              </a:rPr>
              <a:t>ederiz</a:t>
            </a:r>
            <a:endParaRPr lang="en-US" sz="2800" b="1" dirty="0" smtClean="0">
              <a:solidFill>
                <a:schemeClr val="bg1"/>
              </a:solidFill>
              <a:latin typeface="Candara" pitchFamily="34" charset="0"/>
            </a:endParaRPr>
          </a:p>
        </p:txBody>
      </p:sp>
      <p:sp>
        <p:nvSpPr>
          <p:cNvPr id="80" name="Google Shape;80;p5">
            <a:extLst>
              <a:ext uri="{FF2B5EF4-FFF2-40B4-BE49-F238E27FC236}">
                <a16:creationId xmlns="" xmlns:a16="http://schemas.microsoft.com/office/drawing/2014/main" id="{5BC8D6D7-24F3-A431-1DB9-07722AF93252}"/>
              </a:ext>
            </a:extLst>
          </p:cNvPr>
          <p:cNvSpPr txBox="1"/>
          <p:nvPr/>
        </p:nvSpPr>
        <p:spPr>
          <a:xfrm>
            <a:off x="3048000" y="2141384"/>
            <a:ext cx="60960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7F7F7F"/>
                </a:solidFill>
                <a:latin typeface="Calibri"/>
                <a:ea typeface="Calibri"/>
                <a:cs typeface="Calibri"/>
                <a:sym typeface="Calibri"/>
              </a:rPr>
              <a:t>2023-1-EE01-KA220-ADU-000150753</a:t>
            </a:r>
            <a:endParaRPr sz="1400" b="0" i="0" u="none" strike="noStrike" cap="none" dirty="0">
              <a:solidFill>
                <a:schemeClr val="dk1"/>
              </a:solidFill>
              <a:latin typeface="Times New Roman"/>
              <a:ea typeface="Times New Roman"/>
              <a:cs typeface="Times New Roman"/>
              <a:sym typeface="Times New Roman"/>
            </a:endParaRPr>
          </a:p>
        </p:txBody>
      </p:sp>
      <p:pic>
        <p:nvPicPr>
          <p:cNvPr id="84" name="Google Shape;84;p5" descr="A logo of a person holding a pen&#10;&#10;Description automatically generated">
            <a:extLst>
              <a:ext uri="{FF2B5EF4-FFF2-40B4-BE49-F238E27FC236}">
                <a16:creationId xmlns="" xmlns:a16="http://schemas.microsoft.com/office/drawing/2014/main" id="{F9D1DA8D-D4C4-7907-0694-F8605C238371}"/>
              </a:ext>
            </a:extLst>
          </p:cNvPr>
          <p:cNvPicPr preferRelativeResize="0"/>
          <p:nvPr/>
        </p:nvPicPr>
        <p:blipFill rotWithShape="1">
          <a:blip r:embed="rId5">
            <a:alphaModFix/>
          </a:blip>
          <a:srcRect/>
          <a:stretch/>
        </p:blipFill>
        <p:spPr>
          <a:xfrm>
            <a:off x="506364" y="4406422"/>
            <a:ext cx="1018108" cy="1028604"/>
          </a:xfrm>
          <a:prstGeom prst="rect">
            <a:avLst/>
          </a:prstGeom>
          <a:noFill/>
          <a:ln>
            <a:noFill/>
          </a:ln>
        </p:spPr>
      </p:pic>
      <p:sp>
        <p:nvSpPr>
          <p:cNvPr id="2" name="Google Shape;80;p5">
            <a:extLst>
              <a:ext uri="{FF2B5EF4-FFF2-40B4-BE49-F238E27FC236}">
                <a16:creationId xmlns="" xmlns:a16="http://schemas.microsoft.com/office/drawing/2014/main" id="{60AE485B-6786-A879-4B54-0B8C00087AB2}"/>
              </a:ext>
            </a:extLst>
          </p:cNvPr>
          <p:cNvSpPr txBox="1"/>
          <p:nvPr/>
        </p:nvSpPr>
        <p:spPr>
          <a:xfrm>
            <a:off x="3218507" y="3480723"/>
            <a:ext cx="6096000" cy="523180"/>
          </a:xfrm>
          <a:prstGeom prst="rect">
            <a:avLst/>
          </a:prstGeom>
          <a:noFill/>
          <a:ln>
            <a:noFill/>
          </a:ln>
        </p:spPr>
        <p:txBody>
          <a:bodyPr spcFirstLastPara="1" wrap="square" lIns="91425" tIns="45700" rIns="91425" bIns="45700" anchor="t" anchorCtr="0">
            <a:spAutoFit/>
          </a:bodyPr>
          <a:lstStyle/>
          <a:p>
            <a:pPr algn="ctr">
              <a:buSzPts val="1600"/>
            </a:pPr>
            <a:r>
              <a:rPr lang="en-US" sz="2800" b="1" dirty="0" err="1" smtClean="0">
                <a:solidFill>
                  <a:schemeClr val="bg1">
                    <a:lumMod val="50000"/>
                  </a:schemeClr>
                </a:solidFill>
                <a:latin typeface="Candara" pitchFamily="34" charset="0"/>
              </a:rPr>
              <a:t>Proje</a:t>
            </a:r>
            <a:r>
              <a:rPr lang="en-US" sz="2800" b="1" dirty="0" smtClean="0">
                <a:solidFill>
                  <a:schemeClr val="bg1">
                    <a:lumMod val="50000"/>
                  </a:schemeClr>
                </a:solidFill>
                <a:latin typeface="Candara" pitchFamily="34" charset="0"/>
              </a:rPr>
              <a:t> </a:t>
            </a:r>
            <a:r>
              <a:rPr lang="en-US" sz="2800" b="1" dirty="0" err="1" smtClean="0">
                <a:solidFill>
                  <a:schemeClr val="bg1">
                    <a:lumMod val="50000"/>
                  </a:schemeClr>
                </a:solidFill>
                <a:latin typeface="Candara" pitchFamily="34" charset="0"/>
              </a:rPr>
              <a:t>ortakları</a:t>
            </a:r>
            <a:r>
              <a:rPr lang="en-GB" sz="2800" b="1" i="0" u="none" strike="noStrike" cap="none" dirty="0" smtClean="0">
                <a:solidFill>
                  <a:schemeClr val="bg1">
                    <a:lumMod val="50000"/>
                  </a:schemeClr>
                </a:solidFill>
                <a:latin typeface="Candara" pitchFamily="34" charset="0"/>
                <a:ea typeface="Calibri"/>
                <a:cs typeface="Calibri"/>
                <a:sym typeface="Calibri"/>
              </a:rPr>
              <a:t> </a:t>
            </a:r>
            <a:endParaRPr sz="2800" b="0" i="0" u="none" strike="noStrike" cap="none" dirty="0">
              <a:solidFill>
                <a:schemeClr val="bg1">
                  <a:lumMod val="50000"/>
                </a:schemeClr>
              </a:solidFill>
              <a:latin typeface="Candara" pitchFamily="34" charset="0"/>
              <a:ea typeface="Times New Roman"/>
              <a:cs typeface="Times New Roman"/>
              <a:sym typeface="Times New Roman"/>
            </a:endParaRPr>
          </a:p>
        </p:txBody>
      </p:sp>
      <p:pic>
        <p:nvPicPr>
          <p:cNvPr id="1026" name="Picture 2" descr="A green text on a black background&#10;&#10;Description automatically generated">
            <a:extLst>
              <a:ext uri="{FF2B5EF4-FFF2-40B4-BE49-F238E27FC236}">
                <a16:creationId xmlns="" xmlns:a16="http://schemas.microsoft.com/office/drawing/2014/main" id="{3B45D439-3297-79AA-CACA-7096D6D590B0}"/>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962338" y="4752724"/>
            <a:ext cx="1676400" cy="40005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CEACFF9F-2E19-236D-B5DE-BA61F8D477D4}"/>
              </a:ext>
            </a:extLst>
          </p:cNvPr>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3969614" y="4704157"/>
            <a:ext cx="866775" cy="5429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A red bird on a green leaf&#10;&#10;Description automatically generated">
            <a:extLst>
              <a:ext uri="{FF2B5EF4-FFF2-40B4-BE49-F238E27FC236}">
                <a16:creationId xmlns="" xmlns:a16="http://schemas.microsoft.com/office/drawing/2014/main" id="{64376610-9F6A-7D97-9F5A-E9A5DBD20FBE}"/>
              </a:ext>
            </a:extLst>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5167265" y="4723206"/>
            <a:ext cx="971550" cy="5048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Icon&#10;&#10;Description automatically generated">
            <a:extLst>
              <a:ext uri="{FF2B5EF4-FFF2-40B4-BE49-F238E27FC236}">
                <a16:creationId xmlns="" xmlns:a16="http://schemas.microsoft.com/office/drawing/2014/main" id="{787E2769-AEC9-4756-9372-748CDF945564}"/>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6535659" y="4630211"/>
            <a:ext cx="1257300" cy="5810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A building with red lights&#10;&#10;Description automatically generated">
            <a:extLst>
              <a:ext uri="{FF2B5EF4-FFF2-40B4-BE49-F238E27FC236}">
                <a16:creationId xmlns="" xmlns:a16="http://schemas.microsoft.com/office/drawing/2014/main" id="{31B41789-03F6-70DF-6C37-3B809119B07B}"/>
              </a:ext>
            </a:extLst>
          </p:cNvPr>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8328717" y="4619374"/>
            <a:ext cx="771525" cy="5334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A blue and black logo&#10;&#10;Description automatically generated">
            <a:extLst>
              <a:ext uri="{FF2B5EF4-FFF2-40B4-BE49-F238E27FC236}">
                <a16:creationId xmlns="" xmlns:a16="http://schemas.microsoft.com/office/drawing/2014/main" id="{C9B3BA7D-83AB-3CA7-81BA-35DE5F9EB790}"/>
              </a:ext>
            </a:extLst>
          </p:cNvPr>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9803732" y="4843604"/>
            <a:ext cx="1881904" cy="30917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Google Shape;87;p1"/>
          <p:cNvSpPr txBox="1"/>
          <p:nvPr/>
        </p:nvSpPr>
        <p:spPr>
          <a:xfrm>
            <a:off x="2503716" y="6240914"/>
            <a:ext cx="8272804" cy="4308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Arial"/>
              <a:buNone/>
            </a:pPr>
            <a:r>
              <a:rPr lang="en-US" sz="1050" b="0" i="1" u="none" strike="noStrike" cap="none" dirty="0">
                <a:solidFill>
                  <a:schemeClr val="dk1"/>
                </a:solidFill>
                <a:latin typeface="Arial"/>
                <a:ea typeface="Arial"/>
                <a:cs typeface="Arial"/>
                <a:sym typeface="Arial"/>
              </a:rPr>
              <a:t>Bu </a:t>
            </a:r>
            <a:r>
              <a:rPr lang="en-US" sz="1050" b="0" i="1" u="none" strike="noStrike" cap="none" dirty="0" err="1">
                <a:solidFill>
                  <a:schemeClr val="dk1"/>
                </a:solidFill>
                <a:latin typeface="Arial"/>
                <a:ea typeface="Arial"/>
                <a:cs typeface="Arial"/>
                <a:sym typeface="Arial"/>
              </a:rPr>
              <a:t>proje</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Avrupa</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Komisyonu'nun</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desteği</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ile</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finanse</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edilmiştir</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İçerik</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sadece</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yazarın</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görüşlerini</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yansıtmaktadır</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ve</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Komisyon</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burada</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yer</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alan</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bilgilerin</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herhangi</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bir</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şekilde</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kullanılmasından</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sorumlu</a:t>
            </a:r>
            <a:r>
              <a:rPr lang="en-US" sz="1050" b="0" i="1" u="none" strike="noStrike" cap="none" dirty="0">
                <a:solidFill>
                  <a:schemeClr val="dk1"/>
                </a:solidFill>
                <a:latin typeface="Arial"/>
                <a:ea typeface="Arial"/>
                <a:cs typeface="Arial"/>
                <a:sym typeface="Arial"/>
              </a:rPr>
              <a:t> </a:t>
            </a:r>
            <a:r>
              <a:rPr lang="en-US" sz="1050" b="0" i="1" u="none" strike="noStrike" cap="none" dirty="0" err="1">
                <a:solidFill>
                  <a:schemeClr val="dk1"/>
                </a:solidFill>
                <a:latin typeface="Arial"/>
                <a:ea typeface="Arial"/>
                <a:cs typeface="Arial"/>
                <a:sym typeface="Arial"/>
              </a:rPr>
              <a:t>tutulamaz</a:t>
            </a:r>
            <a:r>
              <a:rPr lang="en-US" sz="1050" b="0" i="1" u="none" strike="noStrike" cap="none" dirty="0">
                <a:solidFill>
                  <a:schemeClr val="dk1"/>
                </a:solidFill>
                <a:latin typeface="Arial"/>
                <a:ea typeface="Arial"/>
                <a:cs typeface="Arial"/>
                <a:sym typeface="Arial"/>
              </a:rPr>
              <a:t>.</a:t>
            </a:r>
            <a:endParaRPr sz="1800" b="0" i="0" u="none" strike="noStrike" cap="none" dirty="0">
              <a:solidFill>
                <a:schemeClr val="dk1"/>
              </a:solidFill>
              <a:latin typeface="Times New Roman"/>
              <a:ea typeface="Times New Roman"/>
              <a:cs typeface="Times New Roman"/>
              <a:sym typeface="Times New Roman"/>
            </a:endParaRPr>
          </a:p>
        </p:txBody>
      </p:sp>
      <p:pic>
        <p:nvPicPr>
          <p:cNvPr id="16" name="15 - Εικόνα" descr="TR Avrupa Birliği tarafından ortak finanse edilmektedir_POS.jpg"/>
          <p:cNvPicPr>
            <a:picLocks noChangeAspect="1"/>
          </p:cNvPicPr>
          <p:nvPr/>
        </p:nvPicPr>
        <p:blipFill>
          <a:blip r:embed="rId12"/>
          <a:stretch>
            <a:fillRect/>
          </a:stretch>
        </p:blipFill>
        <p:spPr>
          <a:xfrm>
            <a:off x="191343" y="6165304"/>
            <a:ext cx="2416375" cy="432048"/>
          </a:xfrm>
          <a:prstGeom prst="rect">
            <a:avLst/>
          </a:prstGeom>
        </p:spPr>
      </p:pic>
      <p:pic>
        <p:nvPicPr>
          <p:cNvPr id="17" name="16 - Εικόνα" descr="cc-brand-1.png"/>
          <p:cNvPicPr>
            <a:picLocks noChangeAspect="1"/>
          </p:cNvPicPr>
          <p:nvPr/>
        </p:nvPicPr>
        <p:blipFill>
          <a:blip r:embed="rId13"/>
          <a:stretch>
            <a:fillRect/>
          </a:stretch>
        </p:blipFill>
        <p:spPr>
          <a:xfrm>
            <a:off x="10920536" y="6093296"/>
            <a:ext cx="1166813" cy="604838"/>
          </a:xfrm>
          <a:prstGeom prst="rect">
            <a:avLst/>
          </a:prstGeom>
        </p:spPr>
      </p:pic>
    </p:spTree>
    <p:custDataLst>
      <p:tags r:id="rId1"/>
    </p:custDataLst>
    <p:extLst>
      <p:ext uri="{BB962C8B-B14F-4D97-AF65-F5344CB8AC3E}">
        <p14:creationId xmlns="" xmlns:p14="http://schemas.microsoft.com/office/powerpoint/2010/main" val="1229119951"/>
      </p:ext>
    </p:extLst>
  </p:cSld>
  <p:clrMapOvr>
    <a:masterClrMapping/>
  </p:clrMapOvr>
  <mc:AlternateContent xmlns:mc="http://schemas.openxmlformats.org/markup-compatibility/2006">
    <mc:Choice xmlns="" xmlns:p14="http://schemas.microsoft.com/office/powerpoint/2010/main" Requires="p14">
      <p:transition spd="slow" p14:dur="3400" advClick="0" advTm="2000">
        <p14:reveal/>
      </p:transition>
    </mc:Choice>
    <mc:Fallback>
      <p:transition spd="slow" advClick="0"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 descr="A logo with a tree in the middle&#10;&#10;Description automatically generated"/>
          <p:cNvPicPr preferRelativeResize="0"/>
          <p:nvPr/>
        </p:nvPicPr>
        <p:blipFill rotWithShape="1">
          <a:blip r:embed="rId3">
            <a:alphaModFix/>
          </a:blip>
          <a:srcRect/>
          <a:stretch/>
        </p:blipFill>
        <p:spPr>
          <a:xfrm>
            <a:off x="105509" y="6258460"/>
            <a:ext cx="509952" cy="509952"/>
          </a:xfrm>
          <a:prstGeom prst="rect">
            <a:avLst/>
          </a:prstGeom>
          <a:noFill/>
          <a:ln>
            <a:noFill/>
          </a:ln>
        </p:spPr>
      </p:pic>
      <p:sp>
        <p:nvSpPr>
          <p:cNvPr id="96" name="Google Shape;96;p2"/>
          <p:cNvSpPr/>
          <p:nvPr/>
        </p:nvSpPr>
        <p:spPr>
          <a:xfrm>
            <a:off x="738554" y="875857"/>
            <a:ext cx="10876200" cy="2858100"/>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
          <p:cNvSpPr txBox="1"/>
          <p:nvPr/>
        </p:nvSpPr>
        <p:spPr>
          <a:xfrm>
            <a:off x="-62300" y="1222977"/>
            <a:ext cx="12192000" cy="206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800"/>
              <a:buFont typeface="Arial"/>
              <a:buNone/>
            </a:pPr>
            <a:r>
              <a:rPr lang="en-GB" sz="2800" b="1">
                <a:solidFill>
                  <a:schemeClr val="lt1"/>
                </a:solidFill>
                <a:latin typeface="Candara"/>
                <a:ea typeface="Candara"/>
                <a:cs typeface="Candara"/>
                <a:sym typeface="Candara"/>
              </a:rPr>
              <a:t>DERS</a:t>
            </a:r>
            <a:r>
              <a:rPr lang="en-GB" sz="2800" b="1" i="0" u="none" strike="noStrike" cap="none">
                <a:solidFill>
                  <a:schemeClr val="lt1"/>
                </a:solidFill>
                <a:latin typeface="Candara"/>
                <a:ea typeface="Candara"/>
                <a:cs typeface="Candara"/>
                <a:sym typeface="Candara"/>
              </a:rPr>
              <a:t> 1: </a:t>
            </a:r>
            <a:endParaRPr sz="2800" b="1" i="0" u="none" strike="noStrike" cap="none">
              <a:solidFill>
                <a:schemeClr val="lt1"/>
              </a:solidFill>
              <a:latin typeface="Candara"/>
              <a:ea typeface="Candara"/>
              <a:cs typeface="Candara"/>
              <a:sym typeface="Candara"/>
            </a:endParaRPr>
          </a:p>
          <a:p>
            <a:pPr marL="0" marR="0" lvl="0" indent="0" algn="ctr" rtl="0">
              <a:lnSpc>
                <a:spcPct val="100000"/>
              </a:lnSpc>
              <a:spcBef>
                <a:spcPts val="1200"/>
              </a:spcBef>
              <a:spcAft>
                <a:spcPts val="0"/>
              </a:spcAft>
              <a:buClr>
                <a:srgbClr val="000000"/>
              </a:buClr>
              <a:buSzPts val="2800"/>
              <a:buFont typeface="Arial"/>
              <a:buNone/>
            </a:pPr>
            <a:r>
              <a:rPr lang="en-GB" sz="2800" b="1">
                <a:solidFill>
                  <a:schemeClr val="lt1"/>
                </a:solidFill>
                <a:latin typeface="Candara"/>
                <a:ea typeface="Candara"/>
                <a:cs typeface="Candara"/>
                <a:sym typeface="Candara"/>
              </a:rPr>
              <a:t>Miras kavramını ve girişimcilik potansiyelini anlama </a:t>
            </a:r>
            <a:endParaRPr sz="2800" b="1" i="0" u="none" strike="noStrike" cap="none">
              <a:solidFill>
                <a:schemeClr val="lt1"/>
              </a:solidFill>
              <a:latin typeface="Candara"/>
              <a:ea typeface="Candara"/>
              <a:cs typeface="Candara"/>
              <a:sym typeface="Candara"/>
            </a:endParaRPr>
          </a:p>
          <a:p>
            <a:pPr marL="0" marR="0" lvl="0" indent="0" algn="ctr" rtl="0">
              <a:lnSpc>
                <a:spcPct val="100000"/>
              </a:lnSpc>
              <a:spcBef>
                <a:spcPts val="1200"/>
              </a:spcBef>
              <a:spcAft>
                <a:spcPts val="0"/>
              </a:spcAft>
              <a:buClr>
                <a:srgbClr val="000000"/>
              </a:buClr>
              <a:buSzPts val="2800"/>
              <a:buFont typeface="Arial"/>
              <a:buNone/>
            </a:pPr>
            <a:endParaRPr sz="2800" b="1" i="0" u="none" strike="noStrike" cap="none">
              <a:solidFill>
                <a:srgbClr val="FFFFFF"/>
              </a:solidFill>
              <a:latin typeface="Candara"/>
              <a:ea typeface="Candara"/>
              <a:cs typeface="Candara"/>
              <a:sym typeface="Candara"/>
            </a:endParaRPr>
          </a:p>
        </p:txBody>
      </p:sp>
      <p:pic>
        <p:nvPicPr>
          <p:cNvPr id="98" name="Google Shape;98;p2"/>
          <p:cNvPicPr preferRelativeResize="0"/>
          <p:nvPr/>
        </p:nvPicPr>
        <p:blipFill rotWithShape="1">
          <a:blip r:embed="rId4">
            <a:alphaModFix/>
          </a:blip>
          <a:srcRect/>
          <a:stretch/>
        </p:blipFill>
        <p:spPr>
          <a:xfrm>
            <a:off x="4139050" y="4272675"/>
            <a:ext cx="3789297" cy="21308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3"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04" name="Google Shape;104;p3"/>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3"/>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3"/>
          <p:cNvSpPr txBox="1"/>
          <p:nvPr/>
        </p:nvSpPr>
        <p:spPr>
          <a:xfrm>
            <a:off x="0" y="89588"/>
            <a:ext cx="9646500" cy="646500"/>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3600"/>
              <a:buFont typeface="Arial"/>
              <a:buNone/>
            </a:pPr>
            <a:r>
              <a:rPr lang="en-GB" sz="3600" b="1">
                <a:solidFill>
                  <a:srgbClr val="FFFFFF"/>
                </a:solidFill>
                <a:latin typeface="Candara"/>
                <a:ea typeface="Candara"/>
                <a:cs typeface="Candara"/>
                <a:sym typeface="Candara"/>
              </a:rPr>
              <a:t>MİRASA GİRİŞ</a:t>
            </a:r>
            <a:r>
              <a:rPr lang="en-GB" sz="3600" b="1" i="0" u="none" strike="noStrike" cap="none">
                <a:solidFill>
                  <a:srgbClr val="FFFFFF"/>
                </a:solidFill>
                <a:latin typeface="Candara"/>
                <a:ea typeface="Candara"/>
                <a:cs typeface="Candara"/>
                <a:sym typeface="Candara"/>
              </a:rPr>
              <a:t> (1/2) </a:t>
            </a:r>
            <a:endParaRPr sz="3600" b="0" i="0" u="none" strike="noStrike" cap="none">
              <a:solidFill>
                <a:schemeClr val="dk1"/>
              </a:solidFill>
              <a:latin typeface="Times New Roman"/>
              <a:ea typeface="Times New Roman"/>
              <a:cs typeface="Times New Roman"/>
              <a:sym typeface="Times New Roman"/>
            </a:endParaRPr>
          </a:p>
        </p:txBody>
      </p:sp>
      <p:sp>
        <p:nvSpPr>
          <p:cNvPr id="107" name="Google Shape;107;p3"/>
          <p:cNvSpPr txBox="1"/>
          <p:nvPr/>
        </p:nvSpPr>
        <p:spPr>
          <a:xfrm>
            <a:off x="484053" y="1453278"/>
            <a:ext cx="10206600" cy="52812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None/>
            </a:pPr>
            <a:r>
              <a:rPr lang="en-GB" sz="1800" b="1">
                <a:solidFill>
                  <a:srgbClr val="434343"/>
                </a:solidFill>
                <a:latin typeface="Candara"/>
                <a:ea typeface="Candara"/>
                <a:cs typeface="Candara"/>
                <a:sym typeface="Candara"/>
              </a:rPr>
              <a:t>Kültürel Miras</a:t>
            </a:r>
            <a:endParaRPr sz="1800" b="1">
              <a:solidFill>
                <a:srgbClr val="434343"/>
              </a:solidFill>
              <a:latin typeface="Candara"/>
              <a:ea typeface="Candara"/>
              <a:cs typeface="Candara"/>
              <a:sym typeface="Candara"/>
            </a:endParaRPr>
          </a:p>
          <a:p>
            <a:pPr marL="457200" lvl="0" indent="-342900" algn="l" rtl="0">
              <a:lnSpc>
                <a:spcPct val="115000"/>
              </a:lnSpc>
              <a:spcBef>
                <a:spcPts val="1200"/>
              </a:spcBef>
              <a:spcAft>
                <a:spcPts val="0"/>
              </a:spcAft>
              <a:buClr>
                <a:srgbClr val="434343"/>
              </a:buClr>
              <a:buSzPts val="1800"/>
              <a:buChar char="●"/>
            </a:pPr>
            <a:r>
              <a:rPr lang="en-GB" sz="1800" b="1">
                <a:solidFill>
                  <a:srgbClr val="434343"/>
                </a:solidFill>
                <a:latin typeface="Candara"/>
                <a:ea typeface="Candara"/>
                <a:cs typeface="Candara"/>
                <a:sym typeface="Candara"/>
              </a:rPr>
              <a:t>Tanım:</a:t>
            </a:r>
            <a:r>
              <a:rPr lang="en-GB" sz="1800">
                <a:solidFill>
                  <a:srgbClr val="434343"/>
                </a:solidFill>
                <a:latin typeface="Candara"/>
                <a:ea typeface="Candara"/>
                <a:cs typeface="Candara"/>
                <a:sym typeface="Candara"/>
              </a:rPr>
              <a:t> Kültürel miras, bir grup veya toplumun geçmiş nesillerden miras aldığı somut eserler ve soyut özelliklerin toplamını ifade eder.</a:t>
            </a:r>
            <a:endParaRPr sz="1800">
              <a:solidFill>
                <a:srgbClr val="434343"/>
              </a:solidFill>
              <a:latin typeface="Candara"/>
              <a:ea typeface="Candara"/>
              <a:cs typeface="Candara"/>
              <a:sym typeface="Candara"/>
            </a:endParaRPr>
          </a:p>
          <a:p>
            <a:pPr marL="457200" lvl="0" indent="-342900" algn="l" rtl="0">
              <a:lnSpc>
                <a:spcPct val="115000"/>
              </a:lnSpc>
              <a:spcBef>
                <a:spcPts val="0"/>
              </a:spcBef>
              <a:spcAft>
                <a:spcPts val="0"/>
              </a:spcAft>
              <a:buClr>
                <a:srgbClr val="434343"/>
              </a:buClr>
              <a:buSzPts val="1800"/>
              <a:buChar char="●"/>
            </a:pPr>
            <a:r>
              <a:rPr lang="en-GB" sz="1800" b="1">
                <a:solidFill>
                  <a:srgbClr val="434343"/>
                </a:solidFill>
                <a:latin typeface="Candara"/>
                <a:ea typeface="Candara"/>
                <a:cs typeface="Candara"/>
                <a:sym typeface="Candara"/>
              </a:rPr>
              <a:t>Örnekler:</a:t>
            </a:r>
            <a:r>
              <a:rPr lang="en-GB" sz="1800">
                <a:solidFill>
                  <a:srgbClr val="434343"/>
                </a:solidFill>
                <a:latin typeface="Candara"/>
                <a:ea typeface="Candara"/>
                <a:cs typeface="Candara"/>
                <a:sym typeface="Candara"/>
              </a:rPr>
              <a:t> Anıtlar, eserler, el yazmaları ve müzik, dans ve festivaller gibi gelenekler.</a:t>
            </a:r>
            <a:endParaRPr sz="1800">
              <a:solidFill>
                <a:srgbClr val="434343"/>
              </a:solidFill>
              <a:latin typeface="Candara"/>
              <a:ea typeface="Candara"/>
              <a:cs typeface="Candara"/>
              <a:sym typeface="Candara"/>
            </a:endParaRPr>
          </a:p>
          <a:p>
            <a:pPr marL="457200" lvl="0" indent="-342900" algn="l" rtl="0">
              <a:lnSpc>
                <a:spcPct val="115000"/>
              </a:lnSpc>
              <a:spcBef>
                <a:spcPts val="0"/>
              </a:spcBef>
              <a:spcAft>
                <a:spcPts val="0"/>
              </a:spcAft>
              <a:buClr>
                <a:srgbClr val="434343"/>
              </a:buClr>
              <a:buSzPts val="1800"/>
              <a:buChar char="●"/>
            </a:pPr>
            <a:r>
              <a:rPr lang="en-GB" sz="1800" b="1">
                <a:solidFill>
                  <a:srgbClr val="434343"/>
                </a:solidFill>
                <a:latin typeface="Candara"/>
                <a:ea typeface="Candara"/>
                <a:cs typeface="Candara"/>
                <a:sym typeface="Candara"/>
              </a:rPr>
              <a:t>Önemi: </a:t>
            </a:r>
            <a:r>
              <a:rPr lang="en-GB" sz="1800">
                <a:solidFill>
                  <a:srgbClr val="434343"/>
                </a:solidFill>
                <a:latin typeface="Candara"/>
                <a:ea typeface="Candara"/>
                <a:cs typeface="Candara"/>
                <a:sym typeface="Candara"/>
              </a:rPr>
              <a:t>Bir toplumun tarihini, değerlerini ve başarılarını temsil eder, geçmiş, bugün ve gelecek arasında köprü görevi görür.</a:t>
            </a:r>
            <a:endParaRPr sz="1800">
              <a:solidFill>
                <a:srgbClr val="434343"/>
              </a:solidFill>
              <a:latin typeface="Candara"/>
              <a:ea typeface="Candara"/>
              <a:cs typeface="Candara"/>
              <a:sym typeface="Candara"/>
            </a:endParaRPr>
          </a:p>
          <a:p>
            <a:pPr marL="0" lvl="0" indent="0" algn="l" rtl="0">
              <a:lnSpc>
                <a:spcPct val="115000"/>
              </a:lnSpc>
              <a:spcBef>
                <a:spcPts val="1200"/>
              </a:spcBef>
              <a:spcAft>
                <a:spcPts val="0"/>
              </a:spcAft>
              <a:buNone/>
            </a:pPr>
            <a:r>
              <a:rPr lang="en-GB" sz="1800" b="1">
                <a:solidFill>
                  <a:srgbClr val="434343"/>
                </a:solidFill>
                <a:latin typeface="Candara"/>
                <a:ea typeface="Candara"/>
                <a:cs typeface="Candara"/>
                <a:sym typeface="Candara"/>
              </a:rPr>
              <a:t>Doğal Miras</a:t>
            </a:r>
            <a:endParaRPr sz="1800" b="1">
              <a:solidFill>
                <a:srgbClr val="434343"/>
              </a:solidFill>
              <a:latin typeface="Candara"/>
              <a:ea typeface="Candara"/>
              <a:cs typeface="Candara"/>
              <a:sym typeface="Candara"/>
            </a:endParaRPr>
          </a:p>
          <a:p>
            <a:pPr marL="457200" lvl="0" indent="-342900" algn="l" rtl="0">
              <a:lnSpc>
                <a:spcPct val="115000"/>
              </a:lnSpc>
              <a:spcBef>
                <a:spcPts val="1200"/>
              </a:spcBef>
              <a:spcAft>
                <a:spcPts val="0"/>
              </a:spcAft>
              <a:buClr>
                <a:srgbClr val="434343"/>
              </a:buClr>
              <a:buSzPts val="1800"/>
              <a:buChar char="●"/>
            </a:pPr>
            <a:r>
              <a:rPr lang="en-GB" sz="1800" b="1">
                <a:solidFill>
                  <a:srgbClr val="434343"/>
                </a:solidFill>
                <a:latin typeface="Candara"/>
                <a:ea typeface="Candara"/>
                <a:cs typeface="Candara"/>
                <a:sym typeface="Candara"/>
              </a:rPr>
              <a:t>Tanım:</a:t>
            </a:r>
            <a:r>
              <a:rPr lang="en-GB" sz="1800">
                <a:solidFill>
                  <a:srgbClr val="434343"/>
                </a:solidFill>
                <a:latin typeface="Candara"/>
                <a:ea typeface="Candara"/>
                <a:cs typeface="Candara"/>
                <a:sym typeface="Candara"/>
              </a:rPr>
              <a:t> Doğal miras, doğal özellikleri, jeolojik ve fizyografik oluşumları ve bilimsel, koruma veya estetik değeri olan alanları kapsar.</a:t>
            </a:r>
            <a:endParaRPr sz="1800">
              <a:solidFill>
                <a:srgbClr val="434343"/>
              </a:solidFill>
              <a:latin typeface="Candara"/>
              <a:ea typeface="Candara"/>
              <a:cs typeface="Candara"/>
              <a:sym typeface="Candara"/>
            </a:endParaRPr>
          </a:p>
          <a:p>
            <a:pPr marL="457200" lvl="0" indent="-342900" algn="l" rtl="0">
              <a:lnSpc>
                <a:spcPct val="115000"/>
              </a:lnSpc>
              <a:spcBef>
                <a:spcPts val="0"/>
              </a:spcBef>
              <a:spcAft>
                <a:spcPts val="0"/>
              </a:spcAft>
              <a:buClr>
                <a:srgbClr val="434343"/>
              </a:buClr>
              <a:buSzPts val="1800"/>
              <a:buChar char="●"/>
            </a:pPr>
            <a:r>
              <a:rPr lang="en-GB" sz="1800" b="1">
                <a:solidFill>
                  <a:srgbClr val="434343"/>
                </a:solidFill>
                <a:latin typeface="Candara"/>
                <a:ea typeface="Candara"/>
                <a:cs typeface="Candara"/>
                <a:sym typeface="Candara"/>
              </a:rPr>
              <a:t>Örnekler:</a:t>
            </a:r>
            <a:r>
              <a:rPr lang="en-GB" sz="1800">
                <a:solidFill>
                  <a:srgbClr val="434343"/>
                </a:solidFill>
                <a:latin typeface="Candara"/>
                <a:ea typeface="Candara"/>
                <a:cs typeface="Candara"/>
                <a:sym typeface="Candara"/>
              </a:rPr>
              <a:t> Milli parklar, yaban hayatı rezervleri, manzaralar ve şelaleler ve dağlar gibi doğal oluşumlar.</a:t>
            </a:r>
            <a:endParaRPr sz="1800">
              <a:solidFill>
                <a:srgbClr val="434343"/>
              </a:solidFill>
              <a:latin typeface="Candara"/>
              <a:ea typeface="Candara"/>
              <a:cs typeface="Candara"/>
              <a:sym typeface="Candara"/>
            </a:endParaRPr>
          </a:p>
          <a:p>
            <a:pPr marL="0" lvl="0" indent="0" algn="l" rtl="0">
              <a:lnSpc>
                <a:spcPct val="115000"/>
              </a:lnSpc>
              <a:spcBef>
                <a:spcPts val="1200"/>
              </a:spcBef>
              <a:spcAft>
                <a:spcPts val="0"/>
              </a:spcAft>
              <a:buNone/>
            </a:pPr>
            <a:r>
              <a:rPr lang="en-GB" sz="1800">
                <a:solidFill>
                  <a:srgbClr val="434343"/>
                </a:solidFill>
                <a:latin typeface="Candara"/>
                <a:ea typeface="Candara"/>
                <a:cs typeface="Candara"/>
                <a:sym typeface="Candara"/>
              </a:rPr>
              <a:t>Önemi: Dünya tarihine ilişkin bilgi sağlar, biyolojik çeşitliliği destekler ve ekolojik ve rekreasyonel faydalar sunar.</a:t>
            </a:r>
            <a:endParaRPr sz="1800">
              <a:solidFill>
                <a:srgbClr val="434343"/>
              </a:solidFill>
              <a:latin typeface="Candara"/>
              <a:ea typeface="Candara"/>
              <a:cs typeface="Candara"/>
              <a:sym typeface="Candara"/>
            </a:endParaRPr>
          </a:p>
          <a:p>
            <a:pPr marL="457200" marR="0" lvl="0" indent="0" algn="l" rtl="0">
              <a:lnSpc>
                <a:spcPct val="100000"/>
              </a:lnSpc>
              <a:spcBef>
                <a:spcPts val="1200"/>
              </a:spcBef>
              <a:spcAft>
                <a:spcPts val="0"/>
              </a:spcAft>
              <a:buNone/>
            </a:pPr>
            <a:endParaRPr sz="1800" b="1">
              <a:solidFill>
                <a:srgbClr val="3F3F3F"/>
              </a:solidFill>
              <a:latin typeface="Candara"/>
              <a:ea typeface="Candara"/>
              <a:cs typeface="Candara"/>
              <a:sym typeface="Candara"/>
            </a:endParaRPr>
          </a:p>
        </p:txBody>
      </p:sp>
      <p:sp>
        <p:nvSpPr>
          <p:cNvPr id="108" name="Google Shape;108;p3"/>
          <p:cNvSpPr txBox="1"/>
          <p:nvPr/>
        </p:nvSpPr>
        <p:spPr>
          <a:xfrm>
            <a:off x="484053" y="918849"/>
            <a:ext cx="6098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a:solidFill>
                  <a:srgbClr val="A99374"/>
                </a:solidFill>
                <a:latin typeface="Candara"/>
                <a:ea typeface="Candara"/>
                <a:cs typeface="Candara"/>
                <a:sym typeface="Candara"/>
              </a:rPr>
              <a:t>Kültürel ve Doğal Mirasın Tanımı</a:t>
            </a:r>
            <a:endParaRPr sz="1100" b="1">
              <a:solidFill>
                <a:schemeClr val="dk1"/>
              </a:solidFill>
            </a:endParaRPr>
          </a:p>
          <a:p>
            <a:pPr marL="0" marR="0" lvl="0" indent="0" algn="l" rtl="0">
              <a:lnSpc>
                <a:spcPct val="100000"/>
              </a:lnSpc>
              <a:spcBef>
                <a:spcPts val="0"/>
              </a:spcBef>
              <a:spcAft>
                <a:spcPts val="0"/>
              </a:spcAft>
              <a:buClr>
                <a:srgbClr val="000000"/>
              </a:buClr>
              <a:buSzPts val="2000"/>
              <a:buFont typeface="Arial"/>
              <a:buNone/>
            </a:pPr>
            <a:endParaRPr sz="2000" b="1">
              <a:solidFill>
                <a:srgbClr val="A99374"/>
              </a:solidFill>
              <a:latin typeface="Candara"/>
              <a:ea typeface="Candara"/>
              <a:cs typeface="Candara"/>
              <a:sym typeface="Candar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4"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14" name="Google Shape;114;p4"/>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4"/>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116;p4"/>
          <p:cNvSpPr txBox="1"/>
          <p:nvPr/>
        </p:nvSpPr>
        <p:spPr>
          <a:xfrm>
            <a:off x="0" y="89588"/>
            <a:ext cx="9646500" cy="646500"/>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3600"/>
              <a:buFont typeface="Arial"/>
              <a:buNone/>
            </a:pPr>
            <a:r>
              <a:rPr lang="en-GB" sz="3600" b="1">
                <a:solidFill>
                  <a:srgbClr val="FFFFFF"/>
                </a:solidFill>
                <a:latin typeface="Candara"/>
                <a:ea typeface="Candara"/>
                <a:cs typeface="Candara"/>
                <a:sym typeface="Candara"/>
              </a:rPr>
              <a:t>MİRASA GİRİŞ</a:t>
            </a:r>
            <a:r>
              <a:rPr lang="en-GB" sz="3600" b="1" i="0" u="none" strike="noStrike" cap="none">
                <a:solidFill>
                  <a:srgbClr val="FFFFFF"/>
                </a:solidFill>
                <a:latin typeface="Candara"/>
                <a:ea typeface="Candara"/>
                <a:cs typeface="Candara"/>
                <a:sym typeface="Candara"/>
              </a:rPr>
              <a:t> (2/2) </a:t>
            </a:r>
            <a:endParaRPr sz="3600" b="0" i="0" u="none" strike="noStrike" cap="none">
              <a:solidFill>
                <a:schemeClr val="dk1"/>
              </a:solidFill>
              <a:latin typeface="Times New Roman"/>
              <a:ea typeface="Times New Roman"/>
              <a:cs typeface="Times New Roman"/>
              <a:sym typeface="Times New Roman"/>
            </a:endParaRPr>
          </a:p>
        </p:txBody>
      </p:sp>
      <p:sp>
        <p:nvSpPr>
          <p:cNvPr id="117" name="Google Shape;117;p4"/>
          <p:cNvSpPr txBox="1"/>
          <p:nvPr/>
        </p:nvSpPr>
        <p:spPr>
          <a:xfrm>
            <a:off x="484053" y="1608653"/>
            <a:ext cx="11476800" cy="45375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Clr>
                <a:schemeClr val="dk1"/>
              </a:buClr>
              <a:buSzPts val="1100"/>
              <a:buFont typeface="Arial"/>
              <a:buNone/>
            </a:pPr>
            <a:r>
              <a:rPr lang="en-GB" sz="1600" b="1">
                <a:solidFill>
                  <a:srgbClr val="434343"/>
                </a:solidFill>
                <a:latin typeface="Candara"/>
                <a:ea typeface="Candara"/>
                <a:cs typeface="Candara"/>
                <a:sym typeface="Candara"/>
              </a:rPr>
              <a:t>Kültürel Mirasın Korunması</a:t>
            </a:r>
            <a:endParaRPr sz="1600" b="1">
              <a:solidFill>
                <a:srgbClr val="434343"/>
              </a:solidFill>
              <a:latin typeface="Candara"/>
              <a:ea typeface="Candara"/>
              <a:cs typeface="Candara"/>
              <a:sym typeface="Candara"/>
            </a:endParaRPr>
          </a:p>
          <a:p>
            <a:pPr marL="457200" lvl="0" indent="-330200" algn="l" rtl="0">
              <a:lnSpc>
                <a:spcPct val="115000"/>
              </a:lnSpc>
              <a:spcBef>
                <a:spcPts val="1200"/>
              </a:spcBef>
              <a:spcAft>
                <a:spcPts val="0"/>
              </a:spcAft>
              <a:buClr>
                <a:srgbClr val="434343"/>
              </a:buClr>
              <a:buSzPts val="1600"/>
              <a:buChar char="●"/>
            </a:pPr>
            <a:r>
              <a:rPr lang="en-GB" sz="1600" b="1">
                <a:solidFill>
                  <a:srgbClr val="434343"/>
                </a:solidFill>
                <a:latin typeface="Candara"/>
                <a:ea typeface="Candara"/>
                <a:cs typeface="Candara"/>
                <a:sym typeface="Candara"/>
              </a:rPr>
              <a:t>Kültürel Önemi: </a:t>
            </a:r>
            <a:r>
              <a:rPr lang="en-GB" sz="1600">
                <a:solidFill>
                  <a:srgbClr val="434343"/>
                </a:solidFill>
                <a:latin typeface="Candara"/>
                <a:ea typeface="Candara"/>
                <a:cs typeface="Candara"/>
                <a:sym typeface="Candara"/>
              </a:rPr>
              <a:t>Toplulukların kimliğini ve sürekliliğini korur, aidiyet ve gurur duygusunu besler.</a:t>
            </a:r>
            <a:endParaRPr sz="1600">
              <a:solidFill>
                <a:srgbClr val="434343"/>
              </a:solidFill>
              <a:latin typeface="Candara"/>
              <a:ea typeface="Candara"/>
              <a:cs typeface="Candara"/>
              <a:sym typeface="Candara"/>
            </a:endParaRPr>
          </a:p>
          <a:p>
            <a:pPr marL="457200" lvl="0" indent="-330200" algn="l" rtl="0">
              <a:lnSpc>
                <a:spcPct val="115000"/>
              </a:lnSpc>
              <a:spcBef>
                <a:spcPts val="0"/>
              </a:spcBef>
              <a:spcAft>
                <a:spcPts val="0"/>
              </a:spcAft>
              <a:buClr>
                <a:srgbClr val="434343"/>
              </a:buClr>
              <a:buSzPts val="1600"/>
              <a:buChar char="●"/>
            </a:pPr>
            <a:r>
              <a:rPr lang="en-GB" sz="1600" b="1">
                <a:solidFill>
                  <a:srgbClr val="434343"/>
                </a:solidFill>
                <a:latin typeface="Candara"/>
                <a:ea typeface="Candara"/>
                <a:cs typeface="Candara"/>
                <a:sym typeface="Candara"/>
              </a:rPr>
              <a:t>Eğitimsel Değeri: </a:t>
            </a:r>
            <a:r>
              <a:rPr lang="en-GB" sz="1600">
                <a:solidFill>
                  <a:srgbClr val="434343"/>
                </a:solidFill>
                <a:latin typeface="Candara"/>
                <a:ea typeface="Candara"/>
                <a:cs typeface="Candara"/>
                <a:sym typeface="Candara"/>
              </a:rPr>
              <a:t>Öğrenme ve araştırma için bir araç görevi görür, insanlık tarihi, kültürü ve başarıları hakkında bilgi verir.</a:t>
            </a:r>
            <a:endParaRPr sz="1600">
              <a:solidFill>
                <a:srgbClr val="434343"/>
              </a:solidFill>
              <a:latin typeface="Candara"/>
              <a:ea typeface="Candara"/>
              <a:cs typeface="Candara"/>
              <a:sym typeface="Candara"/>
            </a:endParaRPr>
          </a:p>
          <a:p>
            <a:pPr marL="457200" lvl="0" indent="-330200" algn="l" rtl="0">
              <a:lnSpc>
                <a:spcPct val="115000"/>
              </a:lnSpc>
              <a:spcBef>
                <a:spcPts val="0"/>
              </a:spcBef>
              <a:spcAft>
                <a:spcPts val="0"/>
              </a:spcAft>
              <a:buClr>
                <a:srgbClr val="434343"/>
              </a:buClr>
              <a:buSzPts val="1600"/>
              <a:buChar char="●"/>
            </a:pPr>
            <a:r>
              <a:rPr lang="en-GB" sz="1600" b="1">
                <a:solidFill>
                  <a:srgbClr val="434343"/>
                </a:solidFill>
                <a:latin typeface="Candara"/>
                <a:ea typeface="Candara"/>
                <a:cs typeface="Candara"/>
                <a:sym typeface="Candara"/>
              </a:rPr>
              <a:t>Ekonomik Faydaları: </a:t>
            </a:r>
            <a:r>
              <a:rPr lang="en-GB" sz="1600">
                <a:solidFill>
                  <a:srgbClr val="434343"/>
                </a:solidFill>
                <a:latin typeface="Candara"/>
                <a:ea typeface="Candara"/>
                <a:cs typeface="Candara"/>
                <a:sym typeface="Candara"/>
              </a:rPr>
              <a:t>Turizmi çeker, istihdam yaratır ve yerel ekonomileri destekler.</a:t>
            </a:r>
            <a:endParaRPr sz="1600">
              <a:solidFill>
                <a:srgbClr val="434343"/>
              </a:solidFill>
              <a:latin typeface="Candara"/>
              <a:ea typeface="Candara"/>
              <a:cs typeface="Candara"/>
              <a:sym typeface="Candara"/>
            </a:endParaRPr>
          </a:p>
          <a:p>
            <a:pPr marL="457200" lvl="0" indent="-330200" algn="l" rtl="0">
              <a:lnSpc>
                <a:spcPct val="115000"/>
              </a:lnSpc>
              <a:spcBef>
                <a:spcPts val="0"/>
              </a:spcBef>
              <a:spcAft>
                <a:spcPts val="0"/>
              </a:spcAft>
              <a:buClr>
                <a:srgbClr val="434343"/>
              </a:buClr>
              <a:buSzPts val="1600"/>
              <a:buChar char="●"/>
            </a:pPr>
            <a:r>
              <a:rPr lang="en-GB" sz="1600" b="1">
                <a:solidFill>
                  <a:srgbClr val="434343"/>
                </a:solidFill>
                <a:latin typeface="Candara"/>
                <a:ea typeface="Candara"/>
                <a:cs typeface="Candara"/>
                <a:sym typeface="Candara"/>
              </a:rPr>
              <a:t>Çevrenin Korunması: </a:t>
            </a:r>
            <a:r>
              <a:rPr lang="en-GB" sz="1600">
                <a:solidFill>
                  <a:srgbClr val="434343"/>
                </a:solidFill>
                <a:latin typeface="Candara"/>
                <a:ea typeface="Candara"/>
                <a:cs typeface="Candara"/>
                <a:sym typeface="Candara"/>
              </a:rPr>
              <a:t>Doğal miras alanları, koruma çabalarında ve biyolojik çeşitliliğin korunmasında önemli bir rol oynar.</a:t>
            </a:r>
            <a:endParaRPr sz="1600">
              <a:solidFill>
                <a:srgbClr val="434343"/>
              </a:solidFill>
              <a:latin typeface="Candara"/>
              <a:ea typeface="Candara"/>
              <a:cs typeface="Candara"/>
              <a:sym typeface="Candara"/>
            </a:endParaRPr>
          </a:p>
          <a:p>
            <a:pPr marL="0" lvl="0" indent="0" algn="l" rtl="0">
              <a:lnSpc>
                <a:spcPct val="115000"/>
              </a:lnSpc>
              <a:spcBef>
                <a:spcPts val="1200"/>
              </a:spcBef>
              <a:spcAft>
                <a:spcPts val="0"/>
              </a:spcAft>
              <a:buClr>
                <a:schemeClr val="dk1"/>
              </a:buClr>
              <a:buSzPts val="1100"/>
              <a:buFont typeface="Arial"/>
              <a:buNone/>
            </a:pPr>
            <a:r>
              <a:rPr lang="en-GB" sz="1600">
                <a:solidFill>
                  <a:srgbClr val="434343"/>
                </a:solidFill>
                <a:latin typeface="Candara"/>
                <a:ea typeface="Candara"/>
                <a:cs typeface="Candara"/>
                <a:sym typeface="Candara"/>
              </a:rPr>
              <a:t>Topluluk ve Kimlik Oluşumundaki Rolü</a:t>
            </a:r>
            <a:endParaRPr sz="1600">
              <a:solidFill>
                <a:srgbClr val="434343"/>
              </a:solidFill>
              <a:latin typeface="Candara"/>
              <a:ea typeface="Candara"/>
              <a:cs typeface="Candara"/>
              <a:sym typeface="Candara"/>
            </a:endParaRPr>
          </a:p>
          <a:p>
            <a:pPr marL="457200" lvl="0" indent="-330200" algn="l" rtl="0">
              <a:lnSpc>
                <a:spcPct val="115000"/>
              </a:lnSpc>
              <a:spcBef>
                <a:spcPts val="1200"/>
              </a:spcBef>
              <a:spcAft>
                <a:spcPts val="0"/>
              </a:spcAft>
              <a:buClr>
                <a:srgbClr val="434343"/>
              </a:buClr>
              <a:buSzPts val="1600"/>
              <a:buChar char="●"/>
            </a:pPr>
            <a:r>
              <a:rPr lang="en-GB" sz="1600" b="1">
                <a:solidFill>
                  <a:srgbClr val="434343"/>
                </a:solidFill>
                <a:latin typeface="Candara"/>
                <a:ea typeface="Candara"/>
                <a:cs typeface="Candara"/>
                <a:sym typeface="Candara"/>
              </a:rPr>
              <a:t>Topluluk Bağları: </a:t>
            </a:r>
            <a:r>
              <a:rPr lang="en-GB" sz="1600">
                <a:solidFill>
                  <a:srgbClr val="434343"/>
                </a:solidFill>
                <a:latin typeface="Candara"/>
                <a:ea typeface="Candara"/>
                <a:cs typeface="Candara"/>
                <a:sym typeface="Candara"/>
              </a:rPr>
              <a:t>Ortak miras, topluluklar içinde birlik ve dayanışmayı teşvik eder.</a:t>
            </a:r>
            <a:endParaRPr sz="1600">
              <a:solidFill>
                <a:srgbClr val="434343"/>
              </a:solidFill>
              <a:latin typeface="Candara"/>
              <a:ea typeface="Candara"/>
              <a:cs typeface="Candara"/>
              <a:sym typeface="Candara"/>
            </a:endParaRPr>
          </a:p>
          <a:p>
            <a:pPr marL="457200" lvl="0" indent="-330200" algn="l" rtl="0">
              <a:lnSpc>
                <a:spcPct val="115000"/>
              </a:lnSpc>
              <a:spcBef>
                <a:spcPts val="0"/>
              </a:spcBef>
              <a:spcAft>
                <a:spcPts val="0"/>
              </a:spcAft>
              <a:buClr>
                <a:srgbClr val="434343"/>
              </a:buClr>
              <a:buSzPts val="1600"/>
              <a:buChar char="●"/>
            </a:pPr>
            <a:r>
              <a:rPr lang="en-GB" sz="1600" b="1">
                <a:solidFill>
                  <a:srgbClr val="434343"/>
                </a:solidFill>
                <a:latin typeface="Candara"/>
                <a:ea typeface="Candara"/>
                <a:cs typeface="Candara"/>
                <a:sym typeface="Candara"/>
              </a:rPr>
              <a:t>Kimlik Oluşumu: </a:t>
            </a:r>
            <a:r>
              <a:rPr lang="en-GB" sz="1600">
                <a:solidFill>
                  <a:srgbClr val="434343"/>
                </a:solidFill>
                <a:latin typeface="Candara"/>
                <a:ea typeface="Candara"/>
                <a:cs typeface="Candara"/>
                <a:sym typeface="Candara"/>
              </a:rPr>
              <a:t>Miras, bireysel ve toplu kimlikleri şekillendirir, insanların kendilerini ve dünyadaki yerlerini nasıl gördüklerini etkiler.</a:t>
            </a:r>
            <a:endParaRPr sz="1600">
              <a:solidFill>
                <a:srgbClr val="434343"/>
              </a:solidFill>
              <a:latin typeface="Candara"/>
              <a:ea typeface="Candara"/>
              <a:cs typeface="Candara"/>
              <a:sym typeface="Candara"/>
            </a:endParaRPr>
          </a:p>
          <a:p>
            <a:pPr marL="457200" lvl="0" indent="-330200" algn="l" rtl="0">
              <a:lnSpc>
                <a:spcPct val="115000"/>
              </a:lnSpc>
              <a:spcBef>
                <a:spcPts val="0"/>
              </a:spcBef>
              <a:spcAft>
                <a:spcPts val="0"/>
              </a:spcAft>
              <a:buClr>
                <a:srgbClr val="434343"/>
              </a:buClr>
              <a:buSzPts val="1600"/>
              <a:buChar char="●"/>
            </a:pPr>
            <a:r>
              <a:rPr lang="en-GB" sz="1600" b="1">
                <a:solidFill>
                  <a:srgbClr val="434343"/>
                </a:solidFill>
                <a:latin typeface="Candara"/>
                <a:ea typeface="Candara"/>
                <a:cs typeface="Candara"/>
                <a:sym typeface="Candara"/>
              </a:rPr>
              <a:t>Kültürel Değişim: </a:t>
            </a:r>
            <a:r>
              <a:rPr lang="en-GB" sz="1600">
                <a:solidFill>
                  <a:srgbClr val="434343"/>
                </a:solidFill>
                <a:latin typeface="Candara"/>
                <a:ea typeface="Candara"/>
                <a:cs typeface="Candara"/>
                <a:sym typeface="Candara"/>
              </a:rPr>
              <a:t>Koruma, kültürler arası diyalog ve anlayışı teşvik ederek küresel barış ve işbirliğini destekler.</a:t>
            </a:r>
            <a:endParaRPr sz="1600">
              <a:solidFill>
                <a:srgbClr val="434343"/>
              </a:solidFill>
              <a:latin typeface="Candara"/>
              <a:ea typeface="Candara"/>
              <a:cs typeface="Candara"/>
              <a:sym typeface="Candara"/>
            </a:endParaRPr>
          </a:p>
          <a:p>
            <a:pPr marL="0" lvl="0" indent="0" algn="l" rtl="0">
              <a:lnSpc>
                <a:spcPct val="115000"/>
              </a:lnSpc>
              <a:spcBef>
                <a:spcPts val="1200"/>
              </a:spcBef>
              <a:spcAft>
                <a:spcPts val="0"/>
              </a:spcAft>
              <a:buClr>
                <a:schemeClr val="dk1"/>
              </a:buClr>
              <a:buSzPts val="1100"/>
              <a:buFont typeface="Arial"/>
              <a:buNone/>
            </a:pPr>
            <a:r>
              <a:rPr lang="en-GB" sz="1600">
                <a:solidFill>
                  <a:srgbClr val="434343"/>
                </a:solidFill>
                <a:latin typeface="Candara"/>
                <a:ea typeface="Candara"/>
                <a:cs typeface="Candara"/>
                <a:sym typeface="Candara"/>
              </a:rPr>
              <a:t>Sonuç: Kültürel ve doğal mirasın korunması, kolektif hafızamızı muhafaza etmek, çeşitli ekosistemleri desteklemek ve dayanıklı, uyumlu topluluklar oluşturmak için gereklidir.</a:t>
            </a:r>
            <a:endParaRPr sz="1600">
              <a:solidFill>
                <a:srgbClr val="434343"/>
              </a:solidFill>
              <a:latin typeface="Candara"/>
              <a:ea typeface="Candara"/>
              <a:cs typeface="Candara"/>
              <a:sym typeface="Candara"/>
            </a:endParaRPr>
          </a:p>
          <a:p>
            <a:pPr marL="0" marR="0" lvl="0" indent="0" algn="l" rtl="0">
              <a:lnSpc>
                <a:spcPct val="100000"/>
              </a:lnSpc>
              <a:spcBef>
                <a:spcPts val="1200"/>
              </a:spcBef>
              <a:spcAft>
                <a:spcPts val="0"/>
              </a:spcAft>
              <a:buClr>
                <a:srgbClr val="000000"/>
              </a:buClr>
              <a:buSzPts val="1700"/>
              <a:buFont typeface="Arial"/>
              <a:buNone/>
            </a:pPr>
            <a:endParaRPr sz="1800" b="1">
              <a:latin typeface="Candara"/>
              <a:ea typeface="Candara"/>
              <a:cs typeface="Candara"/>
              <a:sym typeface="Candara"/>
            </a:endParaRPr>
          </a:p>
        </p:txBody>
      </p:sp>
      <p:sp>
        <p:nvSpPr>
          <p:cNvPr id="118" name="Google Shape;118;p4"/>
          <p:cNvSpPr txBox="1"/>
          <p:nvPr/>
        </p:nvSpPr>
        <p:spPr>
          <a:xfrm>
            <a:off x="484053" y="918849"/>
            <a:ext cx="609805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a:solidFill>
                  <a:srgbClr val="A99374"/>
                </a:solidFill>
                <a:latin typeface="Candara"/>
                <a:ea typeface="Candara"/>
                <a:cs typeface="Candara"/>
                <a:sym typeface="Candara"/>
              </a:rPr>
              <a:t>Mirasın Korunması ve Önemi</a:t>
            </a:r>
            <a:endParaRPr sz="2000" b="1" i="0" u="none" strike="noStrike" cap="none">
              <a:solidFill>
                <a:srgbClr val="A99374"/>
              </a:solidFill>
              <a:latin typeface="Candara"/>
              <a:ea typeface="Candara"/>
              <a:cs typeface="Candara"/>
              <a:sym typeface="Candar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5"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24" name="Google Shape;124;p5"/>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5"/>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5"/>
          <p:cNvSpPr txBox="1"/>
          <p:nvPr/>
        </p:nvSpPr>
        <p:spPr>
          <a:xfrm>
            <a:off x="0" y="89588"/>
            <a:ext cx="9646500" cy="646500"/>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3600"/>
              <a:buFont typeface="Arial"/>
              <a:buNone/>
            </a:pPr>
            <a:r>
              <a:rPr lang="en-GB" sz="3600" b="1">
                <a:solidFill>
                  <a:srgbClr val="FFFFFF"/>
                </a:solidFill>
                <a:latin typeface="Candara"/>
                <a:ea typeface="Candara"/>
                <a:cs typeface="Candara"/>
                <a:sym typeface="Candara"/>
              </a:rPr>
              <a:t>MİRAS VE GİRİŞİMCİLİK</a:t>
            </a:r>
            <a:r>
              <a:rPr lang="en-GB" sz="3600" b="1" i="0" u="none" strike="noStrike" cap="none">
                <a:solidFill>
                  <a:srgbClr val="FFFFFF"/>
                </a:solidFill>
                <a:latin typeface="Candara"/>
                <a:ea typeface="Candara"/>
                <a:cs typeface="Candara"/>
                <a:sym typeface="Candara"/>
              </a:rPr>
              <a:t> (1/3) </a:t>
            </a:r>
            <a:endParaRPr sz="3600" b="0" i="0" u="none" strike="noStrike" cap="none">
              <a:solidFill>
                <a:schemeClr val="dk1"/>
              </a:solidFill>
              <a:latin typeface="Times New Roman"/>
              <a:ea typeface="Times New Roman"/>
              <a:cs typeface="Times New Roman"/>
              <a:sym typeface="Times New Roman"/>
            </a:endParaRPr>
          </a:p>
        </p:txBody>
      </p:sp>
      <p:sp>
        <p:nvSpPr>
          <p:cNvPr id="127" name="Google Shape;127;p5"/>
          <p:cNvSpPr txBox="1"/>
          <p:nvPr/>
        </p:nvSpPr>
        <p:spPr>
          <a:xfrm>
            <a:off x="484053" y="1608653"/>
            <a:ext cx="10206600" cy="52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a:solidFill>
                  <a:srgbClr val="434343"/>
                </a:solidFill>
                <a:latin typeface="Candara"/>
                <a:ea typeface="Candara"/>
                <a:cs typeface="Candara"/>
                <a:sym typeface="Candara"/>
              </a:rPr>
              <a:t>Girişimcilik:</a:t>
            </a:r>
            <a:endParaRPr sz="1800" b="1">
              <a:solidFill>
                <a:srgbClr val="434343"/>
              </a:solidFill>
              <a:latin typeface="Candara"/>
              <a:ea typeface="Candara"/>
              <a:cs typeface="Candara"/>
              <a:sym typeface="Candara"/>
            </a:endParaRPr>
          </a:p>
          <a:p>
            <a:pPr marL="457200" lvl="0" indent="-342900" algn="l" rtl="0">
              <a:lnSpc>
                <a:spcPct val="115000"/>
              </a:lnSpc>
              <a:spcBef>
                <a:spcPts val="1200"/>
              </a:spcBef>
              <a:spcAft>
                <a:spcPts val="0"/>
              </a:spcAft>
              <a:buClr>
                <a:srgbClr val="434343"/>
              </a:buClr>
              <a:buSzPts val="1800"/>
              <a:buFont typeface="Candara"/>
              <a:buChar char="●"/>
            </a:pPr>
            <a:r>
              <a:rPr lang="en-GB" sz="1800" b="1">
                <a:solidFill>
                  <a:srgbClr val="434343"/>
                </a:solidFill>
                <a:latin typeface="Candara"/>
                <a:ea typeface="Candara"/>
                <a:cs typeface="Candara"/>
                <a:sym typeface="Candara"/>
              </a:rPr>
              <a:t>Tanım:</a:t>
            </a:r>
            <a:r>
              <a:rPr lang="en-GB" sz="1800">
                <a:solidFill>
                  <a:srgbClr val="434343"/>
                </a:solidFill>
                <a:latin typeface="Candara"/>
                <a:ea typeface="Candara"/>
                <a:cs typeface="Candara"/>
                <a:sym typeface="Candara"/>
              </a:rPr>
              <a:t> Girişimcilik, yeni bir iş veya işletme tasarlama, başlatma ve yürütme sürecidir. Kar ve büyüme elde etmek için fırsatları belirleme, yenilik yapma ve finansal riskler alma süreçlerini içerir.</a:t>
            </a:r>
            <a:endParaRPr sz="1800">
              <a:solidFill>
                <a:srgbClr val="434343"/>
              </a:solidFill>
              <a:latin typeface="Candara"/>
              <a:ea typeface="Candara"/>
              <a:cs typeface="Candara"/>
              <a:sym typeface="Candara"/>
            </a:endParaRPr>
          </a:p>
          <a:p>
            <a:pPr marL="457200" lvl="0" indent="-342900" algn="l" rtl="0">
              <a:lnSpc>
                <a:spcPct val="115000"/>
              </a:lnSpc>
              <a:spcBef>
                <a:spcPts val="0"/>
              </a:spcBef>
              <a:spcAft>
                <a:spcPts val="0"/>
              </a:spcAft>
              <a:buClr>
                <a:srgbClr val="434343"/>
              </a:buClr>
              <a:buSzPts val="1800"/>
              <a:buFont typeface="Candara"/>
              <a:buChar char="●"/>
            </a:pPr>
            <a:r>
              <a:rPr lang="en-GB" sz="1800" b="1">
                <a:solidFill>
                  <a:srgbClr val="434343"/>
                </a:solidFill>
                <a:latin typeface="Candara"/>
                <a:ea typeface="Candara"/>
                <a:cs typeface="Candara"/>
                <a:sym typeface="Candara"/>
              </a:rPr>
              <a:t>Temel Unsurlar:</a:t>
            </a:r>
            <a:endParaRPr sz="1800" b="1">
              <a:solidFill>
                <a:srgbClr val="434343"/>
              </a:solidFill>
              <a:latin typeface="Candara"/>
              <a:ea typeface="Candara"/>
              <a:cs typeface="Candara"/>
              <a:sym typeface="Candara"/>
            </a:endParaRPr>
          </a:p>
          <a:p>
            <a:pPr marL="914400" lvl="1" indent="-342900" algn="l" rtl="0">
              <a:lnSpc>
                <a:spcPct val="115000"/>
              </a:lnSpc>
              <a:spcBef>
                <a:spcPts val="0"/>
              </a:spcBef>
              <a:spcAft>
                <a:spcPts val="0"/>
              </a:spcAft>
              <a:buClr>
                <a:srgbClr val="434343"/>
              </a:buClr>
              <a:buSzPts val="1800"/>
              <a:buFont typeface="Candara"/>
              <a:buChar char="○"/>
            </a:pPr>
            <a:r>
              <a:rPr lang="en-GB" sz="1800" b="1">
                <a:solidFill>
                  <a:srgbClr val="434343"/>
                </a:solidFill>
                <a:latin typeface="Candara"/>
                <a:ea typeface="Candara"/>
                <a:cs typeface="Candara"/>
                <a:sym typeface="Candara"/>
              </a:rPr>
              <a:t>Yenilik: </a:t>
            </a:r>
            <a:r>
              <a:rPr lang="en-GB" sz="1800">
                <a:solidFill>
                  <a:srgbClr val="434343"/>
                </a:solidFill>
                <a:latin typeface="Candara"/>
                <a:ea typeface="Candara"/>
                <a:cs typeface="Candara"/>
                <a:sym typeface="Candara"/>
              </a:rPr>
              <a:t>Yeni ürünler, hizmetler veya süreçler yaratma.</a:t>
            </a:r>
            <a:endParaRPr sz="1800">
              <a:solidFill>
                <a:srgbClr val="434343"/>
              </a:solidFill>
              <a:latin typeface="Candara"/>
              <a:ea typeface="Candara"/>
              <a:cs typeface="Candara"/>
              <a:sym typeface="Candara"/>
            </a:endParaRPr>
          </a:p>
          <a:p>
            <a:pPr marL="914400" lvl="1" indent="-342900" algn="l" rtl="0">
              <a:lnSpc>
                <a:spcPct val="115000"/>
              </a:lnSpc>
              <a:spcBef>
                <a:spcPts val="0"/>
              </a:spcBef>
              <a:spcAft>
                <a:spcPts val="0"/>
              </a:spcAft>
              <a:buClr>
                <a:srgbClr val="434343"/>
              </a:buClr>
              <a:buSzPts val="1800"/>
              <a:buFont typeface="Candara"/>
              <a:buChar char="○"/>
            </a:pPr>
            <a:r>
              <a:rPr lang="en-GB" sz="1800" b="1">
                <a:solidFill>
                  <a:srgbClr val="434343"/>
                </a:solidFill>
                <a:latin typeface="Candara"/>
                <a:ea typeface="Candara"/>
                <a:cs typeface="Candara"/>
                <a:sym typeface="Candara"/>
              </a:rPr>
              <a:t>Risk Alma:</a:t>
            </a:r>
            <a:r>
              <a:rPr lang="en-GB" sz="1800">
                <a:solidFill>
                  <a:srgbClr val="434343"/>
                </a:solidFill>
                <a:latin typeface="Candara"/>
                <a:ea typeface="Candara"/>
                <a:cs typeface="Candara"/>
                <a:sym typeface="Candara"/>
              </a:rPr>
              <a:t> Sonucu belirsiz olan kaynaklara yatırım yapma.</a:t>
            </a:r>
            <a:endParaRPr sz="1800">
              <a:solidFill>
                <a:srgbClr val="434343"/>
              </a:solidFill>
              <a:latin typeface="Candara"/>
              <a:ea typeface="Candara"/>
              <a:cs typeface="Candara"/>
              <a:sym typeface="Candara"/>
            </a:endParaRPr>
          </a:p>
          <a:p>
            <a:pPr marL="914400" lvl="1" indent="-342900" algn="l" rtl="0">
              <a:lnSpc>
                <a:spcPct val="115000"/>
              </a:lnSpc>
              <a:spcBef>
                <a:spcPts val="0"/>
              </a:spcBef>
              <a:spcAft>
                <a:spcPts val="0"/>
              </a:spcAft>
              <a:buClr>
                <a:srgbClr val="434343"/>
              </a:buClr>
              <a:buSzPts val="1800"/>
              <a:buFont typeface="Candara"/>
              <a:buChar char="○"/>
            </a:pPr>
            <a:r>
              <a:rPr lang="en-GB" sz="1800" b="1">
                <a:solidFill>
                  <a:srgbClr val="434343"/>
                </a:solidFill>
                <a:latin typeface="Candara"/>
                <a:ea typeface="Candara"/>
                <a:cs typeface="Candara"/>
                <a:sym typeface="Candara"/>
              </a:rPr>
              <a:t>İleri Görüşlülük: </a:t>
            </a:r>
            <a:r>
              <a:rPr lang="en-GB" sz="1800">
                <a:solidFill>
                  <a:srgbClr val="434343"/>
                </a:solidFill>
                <a:latin typeface="Candara"/>
                <a:ea typeface="Candara"/>
                <a:cs typeface="Candara"/>
                <a:sym typeface="Candara"/>
              </a:rPr>
              <a:t>Pazar fırsatlarını öngörme ve bunlara göre hareket etme.</a:t>
            </a:r>
            <a:endParaRPr sz="1800">
              <a:solidFill>
                <a:srgbClr val="434343"/>
              </a:solidFill>
              <a:latin typeface="Candara"/>
              <a:ea typeface="Candara"/>
              <a:cs typeface="Candara"/>
              <a:sym typeface="Candara"/>
            </a:endParaRPr>
          </a:p>
          <a:p>
            <a:pPr marL="0" lvl="0" indent="0" algn="l" rtl="0">
              <a:lnSpc>
                <a:spcPct val="115000"/>
              </a:lnSpc>
              <a:spcBef>
                <a:spcPts val="1200"/>
              </a:spcBef>
              <a:spcAft>
                <a:spcPts val="0"/>
              </a:spcAft>
              <a:buClr>
                <a:schemeClr val="dk1"/>
              </a:buClr>
              <a:buSzPts val="1100"/>
              <a:buFont typeface="Arial"/>
              <a:buNone/>
            </a:pPr>
            <a:r>
              <a:rPr lang="en-GB" sz="1800" b="1">
                <a:solidFill>
                  <a:srgbClr val="434343"/>
                </a:solidFill>
                <a:latin typeface="Candara"/>
                <a:ea typeface="Candara"/>
                <a:cs typeface="Candara"/>
                <a:sym typeface="Candara"/>
              </a:rPr>
              <a:t>Ekonomik Kalkınmadaki Önemi:</a:t>
            </a:r>
            <a:endParaRPr sz="1800" b="1">
              <a:solidFill>
                <a:srgbClr val="434343"/>
              </a:solidFill>
              <a:latin typeface="Candara"/>
              <a:ea typeface="Candara"/>
              <a:cs typeface="Candara"/>
              <a:sym typeface="Candara"/>
            </a:endParaRPr>
          </a:p>
          <a:p>
            <a:pPr marL="457200" lvl="0" indent="-342900" algn="l" rtl="0">
              <a:lnSpc>
                <a:spcPct val="115000"/>
              </a:lnSpc>
              <a:spcBef>
                <a:spcPts val="1200"/>
              </a:spcBef>
              <a:spcAft>
                <a:spcPts val="0"/>
              </a:spcAft>
              <a:buClr>
                <a:srgbClr val="434343"/>
              </a:buClr>
              <a:buSzPts val="1800"/>
              <a:buFont typeface="Candara"/>
              <a:buChar char="●"/>
            </a:pPr>
            <a:r>
              <a:rPr lang="en-GB" sz="1800" b="1">
                <a:solidFill>
                  <a:srgbClr val="434343"/>
                </a:solidFill>
                <a:latin typeface="Candara"/>
                <a:ea typeface="Candara"/>
                <a:cs typeface="Candara"/>
                <a:sym typeface="Candara"/>
              </a:rPr>
              <a:t>İş Oluşturma: </a:t>
            </a:r>
            <a:r>
              <a:rPr lang="en-GB" sz="1800">
                <a:solidFill>
                  <a:srgbClr val="434343"/>
                </a:solidFill>
                <a:latin typeface="Candara"/>
                <a:ea typeface="Candara"/>
                <a:cs typeface="Candara"/>
                <a:sym typeface="Candara"/>
              </a:rPr>
              <a:t>Girişimciler, istihdam yaratan yeni işler kurar.</a:t>
            </a:r>
            <a:endParaRPr sz="1800">
              <a:solidFill>
                <a:srgbClr val="434343"/>
              </a:solidFill>
              <a:latin typeface="Candara"/>
              <a:ea typeface="Candara"/>
              <a:cs typeface="Candara"/>
              <a:sym typeface="Candara"/>
            </a:endParaRPr>
          </a:p>
          <a:p>
            <a:pPr marL="457200" lvl="0" indent="-342900" algn="l" rtl="0">
              <a:lnSpc>
                <a:spcPct val="115000"/>
              </a:lnSpc>
              <a:spcBef>
                <a:spcPts val="0"/>
              </a:spcBef>
              <a:spcAft>
                <a:spcPts val="0"/>
              </a:spcAft>
              <a:buClr>
                <a:srgbClr val="434343"/>
              </a:buClr>
              <a:buSzPts val="1800"/>
              <a:buFont typeface="Candara"/>
              <a:buChar char="●"/>
            </a:pPr>
            <a:r>
              <a:rPr lang="en-GB" sz="1800" b="1">
                <a:solidFill>
                  <a:srgbClr val="434343"/>
                </a:solidFill>
                <a:latin typeface="Candara"/>
                <a:ea typeface="Candara"/>
                <a:cs typeface="Candara"/>
                <a:sym typeface="Candara"/>
              </a:rPr>
              <a:t>Yenilikçilik ve Rekabet: T</a:t>
            </a:r>
            <a:r>
              <a:rPr lang="en-GB" sz="1800">
                <a:solidFill>
                  <a:srgbClr val="434343"/>
                </a:solidFill>
                <a:latin typeface="Candara"/>
                <a:ea typeface="Candara"/>
                <a:cs typeface="Candara"/>
                <a:sym typeface="Candara"/>
              </a:rPr>
              <a:t>eknolojik ilerlemeleri teşvik eder ve pazar verimliliğini artırır</a:t>
            </a:r>
            <a:r>
              <a:rPr lang="en-GB" sz="1800" b="1">
                <a:solidFill>
                  <a:srgbClr val="434343"/>
                </a:solidFill>
                <a:latin typeface="Candara"/>
                <a:ea typeface="Candara"/>
                <a:cs typeface="Candara"/>
                <a:sym typeface="Candara"/>
              </a:rPr>
              <a:t>.</a:t>
            </a:r>
            <a:endParaRPr sz="1800" b="1">
              <a:solidFill>
                <a:srgbClr val="434343"/>
              </a:solidFill>
              <a:latin typeface="Candara"/>
              <a:ea typeface="Candara"/>
              <a:cs typeface="Candara"/>
              <a:sym typeface="Candara"/>
            </a:endParaRPr>
          </a:p>
          <a:p>
            <a:pPr marL="457200" lvl="0" indent="-342900" algn="l" rtl="0">
              <a:lnSpc>
                <a:spcPct val="115000"/>
              </a:lnSpc>
              <a:spcBef>
                <a:spcPts val="0"/>
              </a:spcBef>
              <a:spcAft>
                <a:spcPts val="0"/>
              </a:spcAft>
              <a:buClr>
                <a:srgbClr val="434343"/>
              </a:buClr>
              <a:buSzPts val="1800"/>
              <a:buFont typeface="Candara"/>
              <a:buChar char="●"/>
            </a:pPr>
            <a:r>
              <a:rPr lang="en-GB" sz="1800" b="1">
                <a:solidFill>
                  <a:srgbClr val="434343"/>
                </a:solidFill>
                <a:latin typeface="Candara"/>
                <a:ea typeface="Candara"/>
                <a:cs typeface="Candara"/>
                <a:sym typeface="Candara"/>
              </a:rPr>
              <a:t>Ekonomik Büyüme: </a:t>
            </a:r>
            <a:r>
              <a:rPr lang="en-GB" sz="1800">
                <a:solidFill>
                  <a:srgbClr val="434343"/>
                </a:solidFill>
                <a:latin typeface="Candara"/>
                <a:ea typeface="Candara"/>
                <a:cs typeface="Candara"/>
                <a:sym typeface="Candara"/>
              </a:rPr>
              <a:t>GSYİH'ye katkıda bulunur ve ekonomik dinamizmi teşvik eder.</a:t>
            </a:r>
            <a:endParaRPr sz="1800">
              <a:solidFill>
                <a:srgbClr val="434343"/>
              </a:solidFill>
              <a:latin typeface="Candara"/>
              <a:ea typeface="Candara"/>
              <a:cs typeface="Candara"/>
              <a:sym typeface="Candara"/>
            </a:endParaRPr>
          </a:p>
          <a:p>
            <a:pPr marL="0" lvl="0" indent="0" algn="l" rtl="0">
              <a:lnSpc>
                <a:spcPct val="115000"/>
              </a:lnSpc>
              <a:spcBef>
                <a:spcPts val="1200"/>
              </a:spcBef>
              <a:spcAft>
                <a:spcPts val="0"/>
              </a:spcAft>
              <a:buClr>
                <a:schemeClr val="dk1"/>
              </a:buClr>
              <a:buSzPts val="1100"/>
              <a:buFont typeface="Arial"/>
              <a:buNone/>
            </a:pPr>
            <a:r>
              <a:rPr lang="en-GB" sz="1800" b="1">
                <a:solidFill>
                  <a:srgbClr val="434343"/>
                </a:solidFill>
                <a:latin typeface="Candara"/>
                <a:ea typeface="Candara"/>
                <a:cs typeface="Candara"/>
                <a:sym typeface="Candara"/>
              </a:rPr>
              <a:t>Sosyal Etki: Yenilikçi çözümler ve kurumsal sosyal sorumluluk girişimleri aracılığıyla toplumsal sorunları ele alır.</a:t>
            </a:r>
            <a:endParaRPr sz="1800" b="1">
              <a:solidFill>
                <a:srgbClr val="434343"/>
              </a:solidFill>
              <a:latin typeface="Candara"/>
              <a:ea typeface="Candara"/>
              <a:cs typeface="Candara"/>
              <a:sym typeface="Candara"/>
            </a:endParaRPr>
          </a:p>
          <a:p>
            <a:pPr marL="0" marR="0" lvl="0" indent="0" algn="l" rtl="0">
              <a:lnSpc>
                <a:spcPct val="100000"/>
              </a:lnSpc>
              <a:spcBef>
                <a:spcPts val="1200"/>
              </a:spcBef>
              <a:spcAft>
                <a:spcPts val="0"/>
              </a:spcAft>
              <a:buClr>
                <a:srgbClr val="000000"/>
              </a:buClr>
              <a:buSzPts val="1800"/>
              <a:buFont typeface="Arial"/>
              <a:buNone/>
            </a:pPr>
            <a:endParaRPr sz="1800" b="1">
              <a:latin typeface="Candara"/>
              <a:ea typeface="Candara"/>
              <a:cs typeface="Candara"/>
              <a:sym typeface="Candara"/>
            </a:endParaRPr>
          </a:p>
        </p:txBody>
      </p:sp>
      <p:sp>
        <p:nvSpPr>
          <p:cNvPr id="128" name="Google Shape;128;p5"/>
          <p:cNvSpPr txBox="1"/>
          <p:nvPr/>
        </p:nvSpPr>
        <p:spPr>
          <a:xfrm>
            <a:off x="484053" y="972230"/>
            <a:ext cx="609805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a:solidFill>
                  <a:srgbClr val="A99374"/>
                </a:solidFill>
                <a:latin typeface="Candara"/>
                <a:ea typeface="Candara"/>
                <a:cs typeface="Candara"/>
                <a:sym typeface="Candara"/>
              </a:rPr>
              <a:t>Girişimciliği Anlama</a:t>
            </a:r>
            <a:endParaRPr sz="2000" b="1" i="0" u="none" strike="noStrike" cap="none">
              <a:solidFill>
                <a:srgbClr val="A99374"/>
              </a:solidFill>
              <a:latin typeface="Candara"/>
              <a:ea typeface="Candara"/>
              <a:cs typeface="Candara"/>
              <a:sym typeface="Candar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6"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34" name="Google Shape;134;p6"/>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 name="Google Shape;135;p6"/>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6"/>
          <p:cNvSpPr txBox="1"/>
          <p:nvPr/>
        </p:nvSpPr>
        <p:spPr>
          <a:xfrm>
            <a:off x="0" y="89588"/>
            <a:ext cx="9646500" cy="646500"/>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3600"/>
              <a:buFont typeface="Arial"/>
              <a:buNone/>
            </a:pPr>
            <a:r>
              <a:rPr lang="en-GB" sz="3600" b="1">
                <a:solidFill>
                  <a:schemeClr val="lt1"/>
                </a:solidFill>
                <a:latin typeface="Candara"/>
                <a:ea typeface="Candara"/>
                <a:cs typeface="Candara"/>
                <a:sym typeface="Candara"/>
              </a:rPr>
              <a:t>MİRAS VE GİRİŞİMCİLİK</a:t>
            </a:r>
            <a:r>
              <a:rPr lang="en-GB" sz="3600" b="1" i="0" u="none" strike="noStrike" cap="none">
                <a:solidFill>
                  <a:srgbClr val="FFFFFF"/>
                </a:solidFill>
                <a:latin typeface="Candara"/>
                <a:ea typeface="Candara"/>
                <a:cs typeface="Candara"/>
                <a:sym typeface="Candara"/>
              </a:rPr>
              <a:t> (2/3) </a:t>
            </a:r>
            <a:endParaRPr sz="3600" b="0" i="0" u="none" strike="noStrike" cap="none">
              <a:solidFill>
                <a:schemeClr val="dk1"/>
              </a:solidFill>
              <a:latin typeface="Times New Roman"/>
              <a:ea typeface="Times New Roman"/>
              <a:cs typeface="Times New Roman"/>
              <a:sym typeface="Times New Roman"/>
            </a:endParaRPr>
          </a:p>
        </p:txBody>
      </p:sp>
      <p:sp>
        <p:nvSpPr>
          <p:cNvPr id="137" name="Google Shape;137;p6"/>
          <p:cNvSpPr txBox="1"/>
          <p:nvPr/>
        </p:nvSpPr>
        <p:spPr>
          <a:xfrm>
            <a:off x="484050" y="1690050"/>
            <a:ext cx="8049600" cy="46668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None/>
            </a:pPr>
            <a:r>
              <a:rPr lang="en-GB" sz="1600">
                <a:solidFill>
                  <a:schemeClr val="dk1"/>
                </a:solidFill>
                <a:latin typeface="Candara"/>
                <a:ea typeface="Candara"/>
                <a:cs typeface="Candara"/>
                <a:sym typeface="Candara"/>
              </a:rPr>
              <a:t>Kültürel Mirasa Dayalı Girişimler:</a:t>
            </a:r>
            <a:endParaRPr sz="1600">
              <a:solidFill>
                <a:schemeClr val="dk1"/>
              </a:solidFill>
              <a:latin typeface="Candara"/>
              <a:ea typeface="Candara"/>
              <a:cs typeface="Candara"/>
              <a:sym typeface="Candara"/>
            </a:endParaRPr>
          </a:p>
          <a:p>
            <a:pPr marL="457200" lvl="0" indent="-330200" algn="l" rtl="0">
              <a:lnSpc>
                <a:spcPct val="115000"/>
              </a:lnSpc>
              <a:spcBef>
                <a:spcPts val="1200"/>
              </a:spcBef>
              <a:spcAft>
                <a:spcPts val="0"/>
              </a:spcAft>
              <a:buClr>
                <a:schemeClr val="dk1"/>
              </a:buClr>
              <a:buSzPts val="1600"/>
              <a:buFont typeface="Candara"/>
              <a:buChar char="●"/>
            </a:pPr>
            <a:r>
              <a:rPr lang="en-GB" sz="1600" b="1">
                <a:solidFill>
                  <a:schemeClr val="dk1"/>
                </a:solidFill>
                <a:latin typeface="Candara"/>
                <a:ea typeface="Candara"/>
                <a:cs typeface="Candara"/>
                <a:sym typeface="Candara"/>
              </a:rPr>
              <a:t>Turizm: </a:t>
            </a:r>
            <a:r>
              <a:rPr lang="en-GB" sz="1600">
                <a:solidFill>
                  <a:schemeClr val="dk1"/>
                </a:solidFill>
                <a:latin typeface="Candara"/>
                <a:ea typeface="Candara"/>
                <a:cs typeface="Candara"/>
                <a:sym typeface="Candara"/>
              </a:rPr>
              <a:t>Miras alanlarını turistik cazibe merkezlerine dönüştürmek (örneğin, rehberli turlar, miras otelleri).</a:t>
            </a:r>
            <a:endParaRPr sz="1600">
              <a:solidFill>
                <a:schemeClr val="dk1"/>
              </a:solidFill>
              <a:latin typeface="Candara"/>
              <a:ea typeface="Candara"/>
              <a:cs typeface="Candara"/>
              <a:sym typeface="Candara"/>
            </a:endParaRPr>
          </a:p>
          <a:p>
            <a:pPr marL="457200" lvl="0" indent="-330200" algn="l" rtl="0">
              <a:lnSpc>
                <a:spcPct val="115000"/>
              </a:lnSpc>
              <a:spcBef>
                <a:spcPts val="0"/>
              </a:spcBef>
              <a:spcAft>
                <a:spcPts val="0"/>
              </a:spcAft>
              <a:buClr>
                <a:schemeClr val="dk1"/>
              </a:buClr>
              <a:buSzPts val="1600"/>
              <a:buFont typeface="Candara"/>
              <a:buChar char="●"/>
            </a:pPr>
            <a:r>
              <a:rPr lang="en-GB" sz="1600" b="1">
                <a:solidFill>
                  <a:schemeClr val="dk1"/>
                </a:solidFill>
                <a:latin typeface="Candara"/>
                <a:ea typeface="Candara"/>
                <a:cs typeface="Candara"/>
                <a:sym typeface="Candara"/>
              </a:rPr>
              <a:t>El Sanatları ve Zanaatkarlık</a:t>
            </a:r>
            <a:r>
              <a:rPr lang="en-GB" sz="1600">
                <a:solidFill>
                  <a:schemeClr val="dk1"/>
                </a:solidFill>
                <a:latin typeface="Candara"/>
                <a:ea typeface="Candara"/>
                <a:cs typeface="Candara"/>
                <a:sym typeface="Candara"/>
              </a:rPr>
              <a:t>: Geleneksel el sanatlarını canlandırmak ve el yapımı ürünleri satmak (örneğin, tekstil, çömlekçilik).</a:t>
            </a:r>
            <a:endParaRPr sz="1600">
              <a:solidFill>
                <a:schemeClr val="dk1"/>
              </a:solidFill>
              <a:latin typeface="Candara"/>
              <a:ea typeface="Candara"/>
              <a:cs typeface="Candara"/>
              <a:sym typeface="Candara"/>
            </a:endParaRPr>
          </a:p>
          <a:p>
            <a:pPr marL="457200" lvl="0" indent="-330200" algn="l" rtl="0">
              <a:lnSpc>
                <a:spcPct val="115000"/>
              </a:lnSpc>
              <a:spcBef>
                <a:spcPts val="0"/>
              </a:spcBef>
              <a:spcAft>
                <a:spcPts val="0"/>
              </a:spcAft>
              <a:buClr>
                <a:schemeClr val="dk1"/>
              </a:buClr>
              <a:buSzPts val="1600"/>
              <a:buFont typeface="Candara"/>
              <a:buChar char="●"/>
            </a:pPr>
            <a:r>
              <a:rPr lang="en-GB" sz="1600" b="1">
                <a:solidFill>
                  <a:schemeClr val="dk1"/>
                </a:solidFill>
                <a:latin typeface="Candara"/>
                <a:ea typeface="Candara"/>
                <a:cs typeface="Candara"/>
                <a:sym typeface="Candara"/>
              </a:rPr>
              <a:t>Mutfak Sanatları: </a:t>
            </a:r>
            <a:r>
              <a:rPr lang="en-GB" sz="1600">
                <a:solidFill>
                  <a:schemeClr val="dk1"/>
                </a:solidFill>
                <a:latin typeface="Candara"/>
                <a:ea typeface="Candara"/>
                <a:cs typeface="Candara"/>
                <a:sym typeface="Candara"/>
              </a:rPr>
              <a:t>Geleneksel mutfakları ve yerel gıda ürünlerini tanıtmak.</a:t>
            </a:r>
            <a:endParaRPr sz="1600">
              <a:solidFill>
                <a:schemeClr val="dk1"/>
              </a:solidFill>
              <a:latin typeface="Candara"/>
              <a:ea typeface="Candara"/>
              <a:cs typeface="Candara"/>
              <a:sym typeface="Candara"/>
            </a:endParaRPr>
          </a:p>
          <a:p>
            <a:pPr marL="0" lvl="0" indent="0" algn="l" rtl="0">
              <a:lnSpc>
                <a:spcPct val="115000"/>
              </a:lnSpc>
              <a:spcBef>
                <a:spcPts val="1200"/>
              </a:spcBef>
              <a:spcAft>
                <a:spcPts val="0"/>
              </a:spcAft>
              <a:buNone/>
            </a:pPr>
            <a:r>
              <a:rPr lang="en-GB" sz="1600" b="1">
                <a:solidFill>
                  <a:schemeClr val="dk1"/>
                </a:solidFill>
                <a:latin typeface="Candara"/>
                <a:ea typeface="Candara"/>
                <a:cs typeface="Candara"/>
                <a:sym typeface="Candara"/>
              </a:rPr>
              <a:t>Doğal Mirasa Dayalı Girişimler:</a:t>
            </a:r>
            <a:endParaRPr sz="1600" b="1">
              <a:solidFill>
                <a:schemeClr val="dk1"/>
              </a:solidFill>
              <a:latin typeface="Candara"/>
              <a:ea typeface="Candara"/>
              <a:cs typeface="Candara"/>
              <a:sym typeface="Candara"/>
            </a:endParaRPr>
          </a:p>
          <a:p>
            <a:pPr marL="457200" lvl="0" indent="-330200" algn="l" rtl="0">
              <a:lnSpc>
                <a:spcPct val="115000"/>
              </a:lnSpc>
              <a:spcBef>
                <a:spcPts val="1200"/>
              </a:spcBef>
              <a:spcAft>
                <a:spcPts val="0"/>
              </a:spcAft>
              <a:buClr>
                <a:schemeClr val="dk1"/>
              </a:buClr>
              <a:buSzPts val="1600"/>
              <a:buFont typeface="Candara"/>
              <a:buChar char="●"/>
            </a:pPr>
            <a:r>
              <a:rPr lang="en-GB" sz="1600" b="1">
                <a:solidFill>
                  <a:schemeClr val="dk1"/>
                </a:solidFill>
                <a:latin typeface="Candara"/>
                <a:ea typeface="Candara"/>
                <a:cs typeface="Candara"/>
                <a:sym typeface="Candara"/>
              </a:rPr>
              <a:t>Eko-Turizm: </a:t>
            </a:r>
            <a:r>
              <a:rPr lang="en-GB" sz="1600">
                <a:solidFill>
                  <a:schemeClr val="dk1"/>
                </a:solidFill>
                <a:latin typeface="Candara"/>
                <a:ea typeface="Candara"/>
                <a:cs typeface="Candara"/>
                <a:sym typeface="Candara"/>
              </a:rPr>
              <a:t>Doğal manzaraları ve vahşi yaşamı öne çıkaran sürdürülebilir seyahat deneyimleri yaratmak.</a:t>
            </a:r>
            <a:endParaRPr sz="1600">
              <a:solidFill>
                <a:schemeClr val="dk1"/>
              </a:solidFill>
              <a:latin typeface="Candara"/>
              <a:ea typeface="Candara"/>
              <a:cs typeface="Candara"/>
              <a:sym typeface="Candara"/>
            </a:endParaRPr>
          </a:p>
          <a:p>
            <a:pPr marL="457200" lvl="0" indent="-330200" algn="l" rtl="0">
              <a:lnSpc>
                <a:spcPct val="115000"/>
              </a:lnSpc>
              <a:spcBef>
                <a:spcPts val="0"/>
              </a:spcBef>
              <a:spcAft>
                <a:spcPts val="0"/>
              </a:spcAft>
              <a:buClr>
                <a:schemeClr val="dk1"/>
              </a:buClr>
              <a:buSzPts val="1600"/>
              <a:buFont typeface="Candara"/>
              <a:buChar char="●"/>
            </a:pPr>
            <a:r>
              <a:rPr lang="en-GB" sz="1600" b="1">
                <a:solidFill>
                  <a:schemeClr val="dk1"/>
                </a:solidFill>
                <a:latin typeface="Candara"/>
                <a:ea typeface="Candara"/>
                <a:cs typeface="Candara"/>
                <a:sym typeface="Candara"/>
              </a:rPr>
              <a:t>Agro-turizm: </a:t>
            </a:r>
            <a:r>
              <a:rPr lang="en-GB" sz="1600">
                <a:solidFill>
                  <a:schemeClr val="dk1"/>
                </a:solidFill>
                <a:latin typeface="Candara"/>
                <a:ea typeface="Candara"/>
                <a:cs typeface="Candara"/>
                <a:sym typeface="Candara"/>
              </a:rPr>
              <a:t>Tarım ve turizmi birleştirerek çiftlik konaklamaları, yerel ürünler ve kırsal deneyimler sunmak.</a:t>
            </a:r>
            <a:endParaRPr sz="1600">
              <a:solidFill>
                <a:schemeClr val="dk1"/>
              </a:solidFill>
              <a:latin typeface="Candara"/>
              <a:ea typeface="Candara"/>
              <a:cs typeface="Candara"/>
              <a:sym typeface="Candara"/>
            </a:endParaRPr>
          </a:p>
          <a:p>
            <a:pPr marL="457200" lvl="0" indent="-330200" algn="l" rtl="0">
              <a:lnSpc>
                <a:spcPct val="115000"/>
              </a:lnSpc>
              <a:spcBef>
                <a:spcPts val="0"/>
              </a:spcBef>
              <a:spcAft>
                <a:spcPts val="0"/>
              </a:spcAft>
              <a:buClr>
                <a:schemeClr val="dk1"/>
              </a:buClr>
              <a:buSzPts val="1600"/>
              <a:buFont typeface="Candara"/>
              <a:buChar char="●"/>
            </a:pPr>
            <a:r>
              <a:rPr lang="en-GB" sz="1600" b="1">
                <a:solidFill>
                  <a:schemeClr val="dk1"/>
                </a:solidFill>
                <a:latin typeface="Candara"/>
                <a:ea typeface="Candara"/>
                <a:cs typeface="Candara"/>
                <a:sym typeface="Candara"/>
              </a:rPr>
              <a:t>Koruma Projeleri: </a:t>
            </a:r>
            <a:r>
              <a:rPr lang="en-GB" sz="1600">
                <a:solidFill>
                  <a:schemeClr val="dk1"/>
                </a:solidFill>
                <a:latin typeface="Candara"/>
                <a:ea typeface="Candara"/>
                <a:cs typeface="Candara"/>
                <a:sym typeface="Candara"/>
              </a:rPr>
              <a:t>Eğitim ve gönüllü fırsatları sunarken doğal yaşam alanlarının korunmasına odaklanan girişimler.</a:t>
            </a:r>
            <a:endParaRPr sz="1600">
              <a:solidFill>
                <a:schemeClr val="dk1"/>
              </a:solidFill>
              <a:latin typeface="Candara"/>
              <a:ea typeface="Candara"/>
              <a:cs typeface="Candara"/>
              <a:sym typeface="Candara"/>
            </a:endParaRPr>
          </a:p>
          <a:p>
            <a:pPr marL="457200" marR="0" lvl="0" indent="0" algn="l" rtl="0">
              <a:lnSpc>
                <a:spcPct val="100000"/>
              </a:lnSpc>
              <a:spcBef>
                <a:spcPts val="1200"/>
              </a:spcBef>
              <a:spcAft>
                <a:spcPts val="0"/>
              </a:spcAft>
              <a:buNone/>
            </a:pPr>
            <a:endParaRPr sz="1800" b="1">
              <a:latin typeface="Calibri"/>
              <a:ea typeface="Calibri"/>
              <a:cs typeface="Calibri"/>
              <a:sym typeface="Calibri"/>
            </a:endParaRPr>
          </a:p>
        </p:txBody>
      </p:sp>
      <p:sp>
        <p:nvSpPr>
          <p:cNvPr id="138" name="Google Shape;138;p6"/>
          <p:cNvSpPr txBox="1"/>
          <p:nvPr/>
        </p:nvSpPr>
        <p:spPr>
          <a:xfrm>
            <a:off x="484053" y="972230"/>
            <a:ext cx="6098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A99374"/>
                </a:solidFill>
                <a:latin typeface="Candara"/>
                <a:ea typeface="Candara"/>
                <a:cs typeface="Candara"/>
                <a:sym typeface="Candara"/>
              </a:rPr>
              <a:t>Girişimcilikte Mirasın </a:t>
            </a:r>
            <a:r>
              <a:rPr lang="en-GB" sz="2000" b="1">
                <a:solidFill>
                  <a:srgbClr val="A99374"/>
                </a:solidFill>
                <a:latin typeface="Candara"/>
                <a:ea typeface="Candara"/>
                <a:cs typeface="Candara"/>
                <a:sym typeface="Candara"/>
              </a:rPr>
              <a:t>Gücünden Yararlanmak</a:t>
            </a:r>
            <a:endParaRPr sz="1400" b="0" i="0" u="none" strike="noStrike" cap="none">
              <a:solidFill>
                <a:srgbClr val="000000"/>
              </a:solidFill>
              <a:latin typeface="Arial"/>
              <a:ea typeface="Arial"/>
              <a:cs typeface="Arial"/>
              <a:sym typeface="Arial"/>
            </a:endParaRPr>
          </a:p>
        </p:txBody>
      </p:sp>
      <p:pic>
        <p:nvPicPr>
          <p:cNvPr id="139" name="Google Shape;139;p6"/>
          <p:cNvPicPr preferRelativeResize="0"/>
          <p:nvPr/>
        </p:nvPicPr>
        <p:blipFill rotWithShape="1">
          <a:blip r:embed="rId4">
            <a:alphaModFix/>
          </a:blip>
          <a:srcRect/>
          <a:stretch/>
        </p:blipFill>
        <p:spPr>
          <a:xfrm>
            <a:off x="9005225" y="904450"/>
            <a:ext cx="2063101" cy="2063101"/>
          </a:xfrm>
          <a:prstGeom prst="rect">
            <a:avLst/>
          </a:prstGeom>
          <a:noFill/>
          <a:ln>
            <a:noFill/>
          </a:ln>
        </p:spPr>
      </p:pic>
      <p:pic>
        <p:nvPicPr>
          <p:cNvPr id="140" name="Google Shape;140;p6"/>
          <p:cNvPicPr preferRelativeResize="0"/>
          <p:nvPr/>
        </p:nvPicPr>
        <p:blipFill rotWithShape="1">
          <a:blip r:embed="rId5">
            <a:alphaModFix/>
          </a:blip>
          <a:srcRect/>
          <a:stretch/>
        </p:blipFill>
        <p:spPr>
          <a:xfrm>
            <a:off x="9005237" y="3136090"/>
            <a:ext cx="2453625" cy="1386825"/>
          </a:xfrm>
          <a:prstGeom prst="rect">
            <a:avLst/>
          </a:prstGeom>
          <a:noFill/>
          <a:ln>
            <a:noFill/>
          </a:ln>
        </p:spPr>
      </p:pic>
      <p:pic>
        <p:nvPicPr>
          <p:cNvPr id="141" name="Google Shape;141;p6"/>
          <p:cNvPicPr preferRelativeResize="0"/>
          <p:nvPr/>
        </p:nvPicPr>
        <p:blipFill rotWithShape="1">
          <a:blip r:embed="rId6">
            <a:alphaModFix/>
          </a:blip>
          <a:srcRect/>
          <a:stretch/>
        </p:blipFill>
        <p:spPr>
          <a:xfrm>
            <a:off x="9005225" y="4739375"/>
            <a:ext cx="2453625" cy="1386825"/>
          </a:xfrm>
          <a:prstGeom prst="rect">
            <a:avLst/>
          </a:prstGeom>
          <a:noFill/>
          <a:ln>
            <a:noFill/>
          </a:ln>
        </p:spPr>
      </p:pic>
      <p:sp>
        <p:nvSpPr>
          <p:cNvPr id="142" name="Google Shape;142;p6"/>
          <p:cNvSpPr txBox="1"/>
          <p:nvPr/>
        </p:nvSpPr>
        <p:spPr>
          <a:xfrm>
            <a:off x="9005213" y="6180900"/>
            <a:ext cx="26823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600"/>
              </a:spcBef>
              <a:spcAft>
                <a:spcPts val="0"/>
              </a:spcAft>
              <a:buClr>
                <a:srgbClr val="000000"/>
              </a:buClr>
              <a:buSzPts val="1300"/>
              <a:buFont typeface="Arial"/>
              <a:buNone/>
            </a:pPr>
            <a:r>
              <a:rPr lang="en-GB" sz="1300" b="1" i="0" u="none" strike="noStrike" cap="none">
                <a:solidFill>
                  <a:schemeClr val="dk1"/>
                </a:solidFill>
                <a:latin typeface="Calibri"/>
                <a:ea typeface="Calibri"/>
                <a:cs typeface="Calibri"/>
                <a:sym typeface="Calibri"/>
              </a:rPr>
              <a:t>         </a:t>
            </a:r>
            <a:r>
              <a:rPr lang="en-GB" sz="1300" b="1">
                <a:solidFill>
                  <a:schemeClr val="dk1"/>
                </a:solidFill>
                <a:latin typeface="Calibri"/>
                <a:ea typeface="Calibri"/>
                <a:cs typeface="Calibri"/>
                <a:sym typeface="Calibri"/>
              </a:rPr>
              <a:t>Yapay zeka ile üretildi</a:t>
            </a:r>
            <a:endParaRPr sz="1300" b="1"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7"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48" name="Google Shape;148;p7"/>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7"/>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7"/>
          <p:cNvSpPr txBox="1"/>
          <p:nvPr/>
        </p:nvSpPr>
        <p:spPr>
          <a:xfrm>
            <a:off x="0" y="89588"/>
            <a:ext cx="9646500" cy="646500"/>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3600"/>
              <a:buFont typeface="Arial"/>
              <a:buNone/>
            </a:pPr>
            <a:r>
              <a:rPr lang="en-GB" sz="3600" b="1">
                <a:solidFill>
                  <a:schemeClr val="lt1"/>
                </a:solidFill>
                <a:latin typeface="Candara"/>
                <a:ea typeface="Candara"/>
                <a:cs typeface="Candara"/>
                <a:sym typeface="Candara"/>
              </a:rPr>
              <a:t>MİRAS VE GİRİŞİMCİLİK</a:t>
            </a:r>
            <a:r>
              <a:rPr lang="en-GB" sz="3600" b="1" i="0" u="none" strike="noStrike" cap="none">
                <a:solidFill>
                  <a:srgbClr val="FFFFFF"/>
                </a:solidFill>
                <a:latin typeface="Candara"/>
                <a:ea typeface="Candara"/>
                <a:cs typeface="Candara"/>
                <a:sym typeface="Candara"/>
              </a:rPr>
              <a:t> (3/3) </a:t>
            </a:r>
            <a:endParaRPr sz="3600" b="0" i="0" u="none" strike="noStrike" cap="none">
              <a:solidFill>
                <a:schemeClr val="dk1"/>
              </a:solidFill>
              <a:latin typeface="Times New Roman"/>
              <a:ea typeface="Times New Roman"/>
              <a:cs typeface="Times New Roman"/>
              <a:sym typeface="Times New Roman"/>
            </a:endParaRPr>
          </a:p>
        </p:txBody>
      </p:sp>
      <p:sp>
        <p:nvSpPr>
          <p:cNvPr id="151" name="Google Shape;151;p7"/>
          <p:cNvSpPr txBox="1"/>
          <p:nvPr/>
        </p:nvSpPr>
        <p:spPr>
          <a:xfrm>
            <a:off x="2190300" y="1372425"/>
            <a:ext cx="10001700" cy="54672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1800" b="1">
                <a:latin typeface="Candara"/>
                <a:ea typeface="Candara"/>
                <a:cs typeface="Candara"/>
                <a:sym typeface="Candara"/>
              </a:rPr>
              <a:t>Faydaları</a:t>
            </a:r>
            <a:endParaRPr sz="1800" b="1">
              <a:latin typeface="Candara"/>
              <a:ea typeface="Candara"/>
              <a:cs typeface="Candara"/>
              <a:sym typeface="Candara"/>
            </a:endParaRPr>
          </a:p>
          <a:p>
            <a:pPr marL="0" lvl="0" indent="0" algn="l" rtl="0">
              <a:lnSpc>
                <a:spcPct val="115000"/>
              </a:lnSpc>
              <a:spcBef>
                <a:spcPts val="0"/>
              </a:spcBef>
              <a:spcAft>
                <a:spcPts val="0"/>
              </a:spcAft>
              <a:buClr>
                <a:schemeClr val="dk1"/>
              </a:buClr>
              <a:buSzPts val="1100"/>
              <a:buFont typeface="Arial"/>
              <a:buNone/>
            </a:pPr>
            <a:r>
              <a:rPr lang="en-GB" sz="1800" b="1">
                <a:latin typeface="Candara"/>
                <a:ea typeface="Candara"/>
                <a:cs typeface="Candara"/>
                <a:sym typeface="Candara"/>
              </a:rPr>
              <a:t>Ekonomik Kalkınma: </a:t>
            </a:r>
            <a:r>
              <a:rPr lang="en-GB" sz="1800">
                <a:latin typeface="Candara"/>
                <a:ea typeface="Candara"/>
                <a:cs typeface="Candara"/>
                <a:sym typeface="Candara"/>
              </a:rPr>
              <a:t>İstihdam yaratarak ve yatırımları çekerek yerel ekonomileri canlandırır.</a:t>
            </a:r>
            <a:endParaRPr sz="1800">
              <a:latin typeface="Candara"/>
              <a:ea typeface="Candara"/>
              <a:cs typeface="Candara"/>
              <a:sym typeface="Candara"/>
            </a:endParaRPr>
          </a:p>
          <a:p>
            <a:pPr marL="0" lvl="0" indent="0" algn="l" rtl="0">
              <a:lnSpc>
                <a:spcPct val="115000"/>
              </a:lnSpc>
              <a:spcBef>
                <a:spcPts val="0"/>
              </a:spcBef>
              <a:spcAft>
                <a:spcPts val="0"/>
              </a:spcAft>
              <a:buClr>
                <a:schemeClr val="dk1"/>
              </a:buClr>
              <a:buSzPts val="1100"/>
              <a:buFont typeface="Arial"/>
              <a:buNone/>
            </a:pPr>
            <a:r>
              <a:rPr lang="en-GB" sz="1800" b="1">
                <a:latin typeface="Candara"/>
                <a:ea typeface="Candara"/>
                <a:cs typeface="Candara"/>
                <a:sym typeface="Candara"/>
              </a:rPr>
              <a:t>Kültürel Koruma: </a:t>
            </a:r>
            <a:r>
              <a:rPr lang="en-GB" sz="1800">
                <a:latin typeface="Candara"/>
                <a:ea typeface="Candara"/>
                <a:cs typeface="Candara"/>
                <a:sym typeface="Candara"/>
              </a:rPr>
              <a:t>Kültürel ve doğal mirasın korunmasına ve tanıtılmasına yardımcı olur.</a:t>
            </a:r>
            <a:endParaRPr sz="1800">
              <a:latin typeface="Candara"/>
              <a:ea typeface="Candara"/>
              <a:cs typeface="Candara"/>
              <a:sym typeface="Candara"/>
            </a:endParaRPr>
          </a:p>
          <a:p>
            <a:pPr marL="0" lvl="0" indent="0" algn="l" rtl="0">
              <a:lnSpc>
                <a:spcPct val="115000"/>
              </a:lnSpc>
              <a:spcBef>
                <a:spcPts val="0"/>
              </a:spcBef>
              <a:spcAft>
                <a:spcPts val="0"/>
              </a:spcAft>
              <a:buClr>
                <a:schemeClr val="dk1"/>
              </a:buClr>
              <a:buSzPts val="1100"/>
              <a:buFont typeface="Arial"/>
              <a:buNone/>
            </a:pPr>
            <a:r>
              <a:rPr lang="en-GB" sz="1800" b="1">
                <a:latin typeface="Candara"/>
                <a:ea typeface="Candara"/>
                <a:cs typeface="Candara"/>
                <a:sym typeface="Candara"/>
              </a:rPr>
              <a:t>Toplumsal Güçlendirme: </a:t>
            </a:r>
            <a:r>
              <a:rPr lang="en-GB" sz="1800">
                <a:latin typeface="Candara"/>
                <a:ea typeface="Candara"/>
                <a:cs typeface="Candara"/>
                <a:sym typeface="Candara"/>
              </a:rPr>
              <a:t>Yerel toplulukları kültürel faaliyetlere dahil ederek gurur ve katılımı teşvik eder.</a:t>
            </a:r>
            <a:endParaRPr sz="1800">
              <a:latin typeface="Candara"/>
              <a:ea typeface="Candara"/>
              <a:cs typeface="Candara"/>
              <a:sym typeface="Candara"/>
            </a:endParaRPr>
          </a:p>
          <a:p>
            <a:pPr marL="0" lvl="0" indent="0" algn="l" rtl="0">
              <a:lnSpc>
                <a:spcPct val="115000"/>
              </a:lnSpc>
              <a:spcBef>
                <a:spcPts val="0"/>
              </a:spcBef>
              <a:spcAft>
                <a:spcPts val="0"/>
              </a:spcAft>
              <a:buClr>
                <a:schemeClr val="dk1"/>
              </a:buClr>
              <a:buSzPts val="1100"/>
              <a:buFont typeface="Arial"/>
              <a:buNone/>
            </a:pPr>
            <a:r>
              <a:rPr lang="en-GB" sz="1800" b="1">
                <a:latin typeface="Candara"/>
                <a:ea typeface="Candara"/>
                <a:cs typeface="Candara"/>
                <a:sym typeface="Candara"/>
              </a:rPr>
              <a:t>Sürdürülebilir Uygulamalar: </a:t>
            </a:r>
            <a:r>
              <a:rPr lang="en-GB" sz="1800">
                <a:latin typeface="Candara"/>
                <a:ea typeface="Candara"/>
                <a:cs typeface="Candara"/>
                <a:sym typeface="Candara"/>
              </a:rPr>
              <a:t>Çevresel ve sosyal açıdan sorumlu iş modellerini teşvik eder.</a:t>
            </a:r>
            <a:endParaRPr sz="1800">
              <a:latin typeface="Candara"/>
              <a:ea typeface="Candara"/>
              <a:cs typeface="Candara"/>
              <a:sym typeface="Candara"/>
            </a:endParaRPr>
          </a:p>
          <a:p>
            <a:pPr marL="0" lvl="0" indent="0" algn="l" rtl="0">
              <a:lnSpc>
                <a:spcPct val="115000"/>
              </a:lnSpc>
              <a:spcBef>
                <a:spcPts val="0"/>
              </a:spcBef>
              <a:spcAft>
                <a:spcPts val="0"/>
              </a:spcAft>
              <a:buClr>
                <a:schemeClr val="dk1"/>
              </a:buClr>
              <a:buSzPts val="1100"/>
              <a:buFont typeface="Arial"/>
              <a:buNone/>
            </a:pPr>
            <a:endParaRPr sz="1800" b="1">
              <a:latin typeface="Candara"/>
              <a:ea typeface="Candara"/>
              <a:cs typeface="Candara"/>
              <a:sym typeface="Candara"/>
            </a:endParaRPr>
          </a:p>
          <a:p>
            <a:pPr marL="0" lvl="0" indent="0" algn="l" rtl="0">
              <a:lnSpc>
                <a:spcPct val="115000"/>
              </a:lnSpc>
              <a:spcBef>
                <a:spcPts val="0"/>
              </a:spcBef>
              <a:spcAft>
                <a:spcPts val="0"/>
              </a:spcAft>
              <a:buClr>
                <a:schemeClr val="dk1"/>
              </a:buClr>
              <a:buSzPts val="1100"/>
              <a:buFont typeface="Arial"/>
              <a:buNone/>
            </a:pPr>
            <a:r>
              <a:rPr lang="en-GB" sz="1800" b="1">
                <a:latin typeface="Candara"/>
                <a:ea typeface="Candara"/>
                <a:cs typeface="Candara"/>
                <a:sym typeface="Candara"/>
              </a:rPr>
              <a:t>Zorluklar</a:t>
            </a:r>
            <a:endParaRPr sz="1800" b="1">
              <a:latin typeface="Candara"/>
              <a:ea typeface="Candara"/>
              <a:cs typeface="Candara"/>
              <a:sym typeface="Candara"/>
            </a:endParaRPr>
          </a:p>
          <a:p>
            <a:pPr marL="0" lvl="0" indent="0" algn="l" rtl="0">
              <a:lnSpc>
                <a:spcPct val="115000"/>
              </a:lnSpc>
              <a:spcBef>
                <a:spcPts val="0"/>
              </a:spcBef>
              <a:spcAft>
                <a:spcPts val="0"/>
              </a:spcAft>
              <a:buClr>
                <a:schemeClr val="dk1"/>
              </a:buClr>
              <a:buSzPts val="1100"/>
              <a:buFont typeface="Arial"/>
              <a:buNone/>
            </a:pPr>
            <a:r>
              <a:rPr lang="en-GB" sz="1800" b="1">
                <a:latin typeface="Candara"/>
                <a:ea typeface="Candara"/>
                <a:cs typeface="Candara"/>
                <a:sym typeface="Candara"/>
              </a:rPr>
              <a:t>Finansman ve Yatırım: </a:t>
            </a:r>
            <a:r>
              <a:rPr lang="en-GB" sz="1800">
                <a:latin typeface="Candara"/>
                <a:ea typeface="Candara"/>
                <a:cs typeface="Candara"/>
                <a:sym typeface="Candara"/>
              </a:rPr>
              <a:t>Miras projeleri için finansal kaynaklar bulmak zor olabilir.</a:t>
            </a:r>
            <a:endParaRPr sz="1800">
              <a:latin typeface="Candara"/>
              <a:ea typeface="Candara"/>
              <a:cs typeface="Candara"/>
              <a:sym typeface="Candara"/>
            </a:endParaRPr>
          </a:p>
          <a:p>
            <a:pPr marL="0" lvl="0" indent="0" algn="l" rtl="0">
              <a:lnSpc>
                <a:spcPct val="115000"/>
              </a:lnSpc>
              <a:spcBef>
                <a:spcPts val="0"/>
              </a:spcBef>
              <a:spcAft>
                <a:spcPts val="0"/>
              </a:spcAft>
              <a:buClr>
                <a:schemeClr val="dk1"/>
              </a:buClr>
              <a:buSzPts val="1100"/>
              <a:buFont typeface="Arial"/>
              <a:buNone/>
            </a:pPr>
            <a:r>
              <a:rPr lang="en-GB" sz="1800" b="1">
                <a:latin typeface="Candara"/>
                <a:ea typeface="Candara"/>
                <a:cs typeface="Candara"/>
                <a:sym typeface="Candara"/>
              </a:rPr>
              <a:t>Pazar Erişimi: </a:t>
            </a:r>
            <a:r>
              <a:rPr lang="en-GB" sz="1800">
                <a:latin typeface="Candara"/>
                <a:ea typeface="Candara"/>
                <a:cs typeface="Candara"/>
                <a:sym typeface="Candara"/>
              </a:rPr>
              <a:t>Özgünlüğü korurken daha geniş pazarlara ulaşmak.</a:t>
            </a:r>
            <a:endParaRPr sz="1800">
              <a:latin typeface="Candara"/>
              <a:ea typeface="Candara"/>
              <a:cs typeface="Candara"/>
              <a:sym typeface="Candara"/>
            </a:endParaRPr>
          </a:p>
          <a:p>
            <a:pPr marL="0" lvl="0" indent="0" algn="l" rtl="0">
              <a:lnSpc>
                <a:spcPct val="115000"/>
              </a:lnSpc>
              <a:spcBef>
                <a:spcPts val="0"/>
              </a:spcBef>
              <a:spcAft>
                <a:spcPts val="0"/>
              </a:spcAft>
              <a:buClr>
                <a:schemeClr val="dk1"/>
              </a:buClr>
              <a:buSzPts val="1100"/>
              <a:buFont typeface="Arial"/>
              <a:buNone/>
            </a:pPr>
            <a:r>
              <a:rPr lang="en-GB" sz="1800" b="1">
                <a:latin typeface="Candara"/>
                <a:ea typeface="Candara"/>
                <a:cs typeface="Candara"/>
                <a:sym typeface="Candara"/>
              </a:rPr>
              <a:t>Düzenleme ve Bürokrasi: </a:t>
            </a:r>
            <a:r>
              <a:rPr lang="en-GB" sz="1800">
                <a:latin typeface="Candara"/>
                <a:ea typeface="Candara"/>
                <a:cs typeface="Candara"/>
                <a:sym typeface="Candara"/>
              </a:rPr>
              <a:t>Yasal çerçeveler ve koruma düzenlemeleri arasında yolunu bulmak.</a:t>
            </a:r>
            <a:endParaRPr sz="1800">
              <a:latin typeface="Candara"/>
              <a:ea typeface="Candara"/>
              <a:cs typeface="Candara"/>
              <a:sym typeface="Candara"/>
            </a:endParaRPr>
          </a:p>
          <a:p>
            <a:pPr marL="0" lvl="0" indent="0" algn="l" rtl="0">
              <a:lnSpc>
                <a:spcPct val="115000"/>
              </a:lnSpc>
              <a:spcBef>
                <a:spcPts val="0"/>
              </a:spcBef>
              <a:spcAft>
                <a:spcPts val="0"/>
              </a:spcAft>
              <a:buClr>
                <a:schemeClr val="dk1"/>
              </a:buClr>
              <a:buSzPts val="1100"/>
              <a:buFont typeface="Arial"/>
              <a:buNone/>
            </a:pPr>
            <a:r>
              <a:rPr lang="en-GB" sz="1800" b="1">
                <a:latin typeface="Candara"/>
                <a:ea typeface="Candara"/>
                <a:cs typeface="Candara"/>
                <a:sym typeface="Candara"/>
              </a:rPr>
              <a:t>Sürdürülebilirlik: </a:t>
            </a:r>
            <a:r>
              <a:rPr lang="en-GB" sz="1800">
                <a:latin typeface="Candara"/>
                <a:ea typeface="Candara"/>
                <a:cs typeface="Candara"/>
                <a:sym typeface="Candara"/>
              </a:rPr>
              <a:t>Ticari başarı ile miras alanlarının ve geleneklerin korunması arasında denge kurmak.</a:t>
            </a:r>
            <a:endParaRPr sz="1800">
              <a:latin typeface="Candara"/>
              <a:ea typeface="Candara"/>
              <a:cs typeface="Candara"/>
              <a:sym typeface="Candara"/>
            </a:endParaRPr>
          </a:p>
          <a:p>
            <a:pPr marL="0" lvl="0" indent="0" algn="l" rtl="0">
              <a:lnSpc>
                <a:spcPct val="115000"/>
              </a:lnSpc>
              <a:spcBef>
                <a:spcPts val="0"/>
              </a:spcBef>
              <a:spcAft>
                <a:spcPts val="0"/>
              </a:spcAft>
              <a:buClr>
                <a:schemeClr val="dk1"/>
              </a:buClr>
              <a:buSzPts val="1100"/>
              <a:buFont typeface="Arial"/>
              <a:buNone/>
            </a:pPr>
            <a:endParaRPr sz="1800" b="1">
              <a:latin typeface="Candara"/>
              <a:ea typeface="Candara"/>
              <a:cs typeface="Candara"/>
              <a:sym typeface="Candara"/>
            </a:endParaRPr>
          </a:p>
          <a:p>
            <a:pPr marL="0" lvl="0" indent="0" algn="l" rtl="0">
              <a:lnSpc>
                <a:spcPct val="115000"/>
              </a:lnSpc>
              <a:spcBef>
                <a:spcPts val="0"/>
              </a:spcBef>
              <a:spcAft>
                <a:spcPts val="0"/>
              </a:spcAft>
              <a:buClr>
                <a:schemeClr val="dk1"/>
              </a:buClr>
              <a:buSzPts val="1100"/>
              <a:buFont typeface="Arial"/>
              <a:buNone/>
            </a:pPr>
            <a:r>
              <a:rPr lang="en-GB" sz="1800" b="1">
                <a:latin typeface="Candara"/>
                <a:ea typeface="Candara"/>
                <a:cs typeface="Candara"/>
                <a:sym typeface="Candara"/>
              </a:rPr>
              <a:t>Sonuç: </a:t>
            </a:r>
            <a:r>
              <a:rPr lang="en-GB" sz="1800">
                <a:latin typeface="Candara"/>
                <a:ea typeface="Candara"/>
                <a:cs typeface="Candara"/>
                <a:sym typeface="Candara"/>
              </a:rPr>
              <a:t>Miras girişimciliği, ekonomik büyüme ve kültürel koruma için benzersiz bir yol sunar. Girişimciler, kültürel ve doğal mirası kullanarak hem ekonomiye hem de topluma fayda sağlayan yenilikçi, özgün ve sürdürülebilir girişimler oluşturabilirler.</a:t>
            </a:r>
            <a:endParaRPr sz="1800">
              <a:latin typeface="Candara"/>
              <a:ea typeface="Candara"/>
              <a:cs typeface="Candara"/>
              <a:sym typeface="Candara"/>
            </a:endParaRPr>
          </a:p>
          <a:p>
            <a:pPr marL="0" marR="0" lvl="0" indent="0" algn="l" rtl="0">
              <a:lnSpc>
                <a:spcPct val="100000"/>
              </a:lnSpc>
              <a:spcBef>
                <a:spcPts val="0"/>
              </a:spcBef>
              <a:spcAft>
                <a:spcPts val="0"/>
              </a:spcAft>
              <a:buClr>
                <a:srgbClr val="000000"/>
              </a:buClr>
              <a:buSzPts val="1800"/>
              <a:buFont typeface="Arial"/>
              <a:buNone/>
            </a:pPr>
            <a:endParaRPr sz="1800" b="1">
              <a:latin typeface="Candara"/>
              <a:ea typeface="Candara"/>
              <a:cs typeface="Candara"/>
              <a:sym typeface="Candara"/>
            </a:endParaRPr>
          </a:p>
        </p:txBody>
      </p:sp>
      <p:sp>
        <p:nvSpPr>
          <p:cNvPr id="152" name="Google Shape;152;p7"/>
          <p:cNvSpPr txBox="1"/>
          <p:nvPr/>
        </p:nvSpPr>
        <p:spPr>
          <a:xfrm>
            <a:off x="484053" y="972230"/>
            <a:ext cx="6098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a:solidFill>
                  <a:srgbClr val="A99374"/>
                </a:solidFill>
                <a:latin typeface="Candara"/>
                <a:ea typeface="Candara"/>
                <a:cs typeface="Candara"/>
                <a:sym typeface="Candara"/>
              </a:rPr>
              <a:t>Miras ve Girişimcilik Etkisi</a:t>
            </a:r>
            <a:endParaRPr sz="2000" b="1" i="0" u="none" strike="noStrike" cap="none">
              <a:solidFill>
                <a:srgbClr val="A99374"/>
              </a:solidFill>
              <a:latin typeface="Candara"/>
              <a:ea typeface="Candara"/>
              <a:cs typeface="Candara"/>
              <a:sym typeface="Candara"/>
            </a:endParaRPr>
          </a:p>
        </p:txBody>
      </p:sp>
      <p:pic>
        <p:nvPicPr>
          <p:cNvPr id="153" name="Google Shape;153;p7"/>
          <p:cNvPicPr preferRelativeResize="0"/>
          <p:nvPr/>
        </p:nvPicPr>
        <p:blipFill rotWithShape="1">
          <a:blip r:embed="rId4">
            <a:alphaModFix/>
          </a:blip>
          <a:srcRect t="31085" b="31407"/>
          <a:stretch/>
        </p:blipFill>
        <p:spPr>
          <a:xfrm>
            <a:off x="92500" y="1729575"/>
            <a:ext cx="1778243" cy="1000474"/>
          </a:xfrm>
          <a:prstGeom prst="rect">
            <a:avLst/>
          </a:prstGeom>
          <a:noFill/>
          <a:ln>
            <a:noFill/>
          </a:ln>
        </p:spPr>
      </p:pic>
      <p:pic>
        <p:nvPicPr>
          <p:cNvPr id="154" name="Google Shape;154;p7"/>
          <p:cNvPicPr preferRelativeResize="0"/>
          <p:nvPr/>
        </p:nvPicPr>
        <p:blipFill rotWithShape="1">
          <a:blip r:embed="rId5">
            <a:alphaModFix/>
          </a:blip>
          <a:srcRect t="31088" b="34230"/>
          <a:stretch/>
        </p:blipFill>
        <p:spPr>
          <a:xfrm>
            <a:off x="20038" y="3964175"/>
            <a:ext cx="1923167" cy="10004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8"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60" name="Google Shape;160;p8"/>
          <p:cNvSpPr/>
          <p:nvPr/>
        </p:nvSpPr>
        <p:spPr>
          <a:xfrm>
            <a:off x="360486" y="-1"/>
            <a:ext cx="10698811" cy="808893"/>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p8"/>
          <p:cNvSpPr/>
          <p:nvPr/>
        </p:nvSpPr>
        <p:spPr>
          <a:xfrm>
            <a:off x="0" y="1"/>
            <a:ext cx="10911016" cy="808892"/>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8"/>
          <p:cNvSpPr txBox="1"/>
          <p:nvPr/>
        </p:nvSpPr>
        <p:spPr>
          <a:xfrm>
            <a:off x="0" y="89588"/>
            <a:ext cx="10911000" cy="646500"/>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3600"/>
              <a:buFont typeface="Arial"/>
              <a:buNone/>
            </a:pPr>
            <a:r>
              <a:rPr lang="en-GB" sz="3600" b="1">
                <a:solidFill>
                  <a:srgbClr val="FFFFFF"/>
                </a:solidFill>
                <a:latin typeface="Candara"/>
                <a:ea typeface="Candara"/>
                <a:cs typeface="Candara"/>
                <a:sym typeface="Candara"/>
              </a:rPr>
              <a:t>Başarılı bir mirasa dayalı iş için iyi uygulamalar</a:t>
            </a:r>
            <a:endParaRPr sz="3600" b="0" i="0" u="none" strike="noStrike" cap="none">
              <a:solidFill>
                <a:schemeClr val="dk1"/>
              </a:solidFill>
              <a:latin typeface="Times New Roman"/>
              <a:ea typeface="Times New Roman"/>
              <a:cs typeface="Times New Roman"/>
              <a:sym typeface="Times New Roman"/>
            </a:endParaRPr>
          </a:p>
        </p:txBody>
      </p:sp>
      <p:sp>
        <p:nvSpPr>
          <p:cNvPr id="163" name="Google Shape;163;p8"/>
          <p:cNvSpPr txBox="1"/>
          <p:nvPr/>
        </p:nvSpPr>
        <p:spPr>
          <a:xfrm>
            <a:off x="484053" y="1494508"/>
            <a:ext cx="10911000" cy="47277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None/>
            </a:pPr>
            <a:r>
              <a:rPr lang="en-GB" sz="1700">
                <a:solidFill>
                  <a:schemeClr val="dk1"/>
                </a:solidFill>
                <a:latin typeface="Candara"/>
                <a:ea typeface="Candara"/>
                <a:cs typeface="Candara"/>
                <a:sym typeface="Candara"/>
              </a:rPr>
              <a:t>İspanya'da sürdürülebilir kırsal turizm, çevrenin, kültürel mirasın ve yerel ekonominin korunmasını teşvik eden çeşitli girişimler ve programlar aracılığıyla desteklenmektedir.</a:t>
            </a:r>
            <a:endParaRPr sz="1700">
              <a:solidFill>
                <a:schemeClr val="dk1"/>
              </a:solidFill>
              <a:latin typeface="Candara"/>
              <a:ea typeface="Candara"/>
              <a:cs typeface="Candara"/>
              <a:sym typeface="Candara"/>
            </a:endParaRPr>
          </a:p>
          <a:p>
            <a:pPr marL="0" lvl="0" indent="0" algn="l" rtl="0">
              <a:lnSpc>
                <a:spcPct val="115000"/>
              </a:lnSpc>
              <a:spcBef>
                <a:spcPts val="1200"/>
              </a:spcBef>
              <a:spcAft>
                <a:spcPts val="0"/>
              </a:spcAft>
              <a:buNone/>
            </a:pPr>
            <a:r>
              <a:rPr lang="en-GB" sz="1700">
                <a:solidFill>
                  <a:schemeClr val="dk1"/>
                </a:solidFill>
                <a:latin typeface="Candara"/>
                <a:ea typeface="Candara"/>
                <a:cs typeface="Candara"/>
                <a:sym typeface="Candara"/>
              </a:rPr>
              <a:t>Bu alanda en başarılı girişimlerden biri, İspanya'nın küçük kırsal kasabalarında turizmi geliştirmek ve teşvik etmek amacıyla başlatılan “Pueblos con Encanto” programıdır.</a:t>
            </a:r>
            <a:endParaRPr sz="1700">
              <a:solidFill>
                <a:schemeClr val="dk1"/>
              </a:solidFill>
              <a:latin typeface="Candara"/>
              <a:ea typeface="Candara"/>
              <a:cs typeface="Candara"/>
              <a:sym typeface="Candara"/>
            </a:endParaRPr>
          </a:p>
          <a:p>
            <a:pPr marL="0" lvl="0" indent="0" algn="l" rtl="0">
              <a:lnSpc>
                <a:spcPct val="115000"/>
              </a:lnSpc>
              <a:spcBef>
                <a:spcPts val="1200"/>
              </a:spcBef>
              <a:spcAft>
                <a:spcPts val="0"/>
              </a:spcAft>
              <a:buNone/>
            </a:pPr>
            <a:r>
              <a:rPr lang="en-GB" sz="1700">
                <a:solidFill>
                  <a:schemeClr val="dk1"/>
                </a:solidFill>
                <a:latin typeface="Candara"/>
                <a:ea typeface="Candara"/>
                <a:cs typeface="Candara"/>
                <a:sym typeface="Candara"/>
              </a:rPr>
              <a:t>Bu bağlamda, kırsal konaklama tesisleri, çevresel ve sosyal etkilerini en aza indirgemek ve kırsal turizmde sürdürülebilirliği teşvik etmek için çeşitli önlemler almaktadır:</a:t>
            </a:r>
            <a:endParaRPr sz="1700">
              <a:solidFill>
                <a:schemeClr val="dk1"/>
              </a:solidFill>
              <a:latin typeface="Candara"/>
              <a:ea typeface="Candara"/>
              <a:cs typeface="Candara"/>
              <a:sym typeface="Candara"/>
            </a:endParaRPr>
          </a:p>
          <a:p>
            <a:pPr marL="457200" lvl="0" indent="-336550" algn="l" rtl="0">
              <a:lnSpc>
                <a:spcPct val="115000"/>
              </a:lnSpc>
              <a:spcBef>
                <a:spcPts val="1200"/>
              </a:spcBef>
              <a:spcAft>
                <a:spcPts val="0"/>
              </a:spcAft>
              <a:buClr>
                <a:schemeClr val="dk1"/>
              </a:buClr>
              <a:buSzPts val="1700"/>
              <a:buFont typeface="Candara"/>
              <a:buChar char="●"/>
            </a:pPr>
            <a:r>
              <a:rPr lang="en-GB" sz="1700">
                <a:solidFill>
                  <a:schemeClr val="dk1"/>
                </a:solidFill>
                <a:latin typeface="Candara"/>
                <a:ea typeface="Candara"/>
                <a:cs typeface="Candara"/>
                <a:sym typeface="Candara"/>
              </a:rPr>
              <a:t>Yenilenebilir enerji kullanımı, su ve enerji tüketiminin azaltılması, geri dönüşüm ve atık yönetimi gibi günlük yönetimlerinde sürdürülebilir uygulamaları benimsemek.</a:t>
            </a:r>
            <a:endParaRPr sz="1700">
              <a:solidFill>
                <a:schemeClr val="dk1"/>
              </a:solidFill>
              <a:latin typeface="Candara"/>
              <a:ea typeface="Candara"/>
              <a:cs typeface="Candara"/>
              <a:sym typeface="Candara"/>
            </a:endParaRPr>
          </a:p>
          <a:p>
            <a:pPr marL="457200" lvl="0" indent="-336550" algn="l" rtl="0">
              <a:lnSpc>
                <a:spcPct val="115000"/>
              </a:lnSpc>
              <a:spcBef>
                <a:spcPts val="0"/>
              </a:spcBef>
              <a:spcAft>
                <a:spcPts val="0"/>
              </a:spcAft>
              <a:buClr>
                <a:schemeClr val="dk1"/>
              </a:buClr>
              <a:buSzPts val="1700"/>
              <a:buFont typeface="Candara"/>
              <a:buChar char="●"/>
            </a:pPr>
            <a:r>
              <a:rPr lang="en-GB" sz="1700">
                <a:solidFill>
                  <a:schemeClr val="dk1"/>
                </a:solidFill>
                <a:latin typeface="Candara"/>
                <a:ea typeface="Candara"/>
                <a:cs typeface="Candara"/>
                <a:sym typeface="Candara"/>
              </a:rPr>
              <a:t>Ziyaretçilerin doğa ile bağlantı kurmalarını ve kırsal çevreyi sorumlu ve bilinçli bir şekilde daha iyi tanımalarını sağlayan yürüyüş, bisiklet ve kuş gözlemciliği gibi sürdürülebilir turizm faaliyetleri ve deneyimleri sunmak.</a:t>
            </a:r>
            <a:endParaRPr sz="1700">
              <a:solidFill>
                <a:schemeClr val="dk1"/>
              </a:solidFill>
              <a:latin typeface="Candara"/>
              <a:ea typeface="Candara"/>
              <a:cs typeface="Candara"/>
              <a:sym typeface="Candara"/>
            </a:endParaRPr>
          </a:p>
          <a:p>
            <a:pPr marL="457200" lvl="0" indent="-336550" algn="l" rtl="0">
              <a:lnSpc>
                <a:spcPct val="115000"/>
              </a:lnSpc>
              <a:spcBef>
                <a:spcPts val="0"/>
              </a:spcBef>
              <a:spcAft>
                <a:spcPts val="0"/>
              </a:spcAft>
              <a:buClr>
                <a:schemeClr val="dk1"/>
              </a:buClr>
              <a:buSzPts val="1700"/>
              <a:buFont typeface="Candara"/>
              <a:buChar char="●"/>
            </a:pPr>
            <a:r>
              <a:rPr lang="en-GB" sz="1700">
                <a:solidFill>
                  <a:schemeClr val="dk1"/>
                </a:solidFill>
                <a:latin typeface="Candara"/>
                <a:ea typeface="Candara"/>
                <a:cs typeface="Candara"/>
                <a:sym typeface="Candara"/>
              </a:rPr>
              <a:t>Yerel koruma ve kalkınma projeleriyle işbirliği yaparak, yerel toplulukları desteklemek ve yerel kültür ve geleneklerin korunmasını teşvik etmek.</a:t>
            </a:r>
            <a:endParaRPr sz="1700">
              <a:solidFill>
                <a:schemeClr val="dk1"/>
              </a:solidFill>
              <a:latin typeface="Candara"/>
              <a:ea typeface="Candara"/>
              <a:cs typeface="Candara"/>
              <a:sym typeface="Candara"/>
            </a:endParaRPr>
          </a:p>
          <a:p>
            <a:pPr marL="457200" lvl="0" indent="-336550" algn="l" rtl="0">
              <a:lnSpc>
                <a:spcPct val="115000"/>
              </a:lnSpc>
              <a:spcBef>
                <a:spcPts val="0"/>
              </a:spcBef>
              <a:spcAft>
                <a:spcPts val="0"/>
              </a:spcAft>
              <a:buClr>
                <a:schemeClr val="dk1"/>
              </a:buClr>
              <a:buSzPts val="1700"/>
              <a:buFont typeface="Candara"/>
              <a:buChar char="●"/>
            </a:pPr>
            <a:r>
              <a:rPr lang="en-GB" sz="1700">
                <a:solidFill>
                  <a:schemeClr val="dk1"/>
                </a:solidFill>
                <a:latin typeface="Candara"/>
                <a:ea typeface="Candara"/>
                <a:cs typeface="Candara"/>
                <a:sym typeface="Candara"/>
              </a:rPr>
              <a:t>Konuklara yüksek sürdürülebilirlik standartları ve çevreye ve topluma bağlılık garantisi veren, Avrupa Eko-etiket veya Yeşil Anahtar sertifikası gibi uluslararası tanınırlığa sahip sürdürülebilirlik sertifikaları almak.</a:t>
            </a:r>
            <a:endParaRPr sz="1600">
              <a:latin typeface="Candara"/>
              <a:ea typeface="Candara"/>
              <a:cs typeface="Candara"/>
              <a:sym typeface="Candara"/>
            </a:endParaRPr>
          </a:p>
        </p:txBody>
      </p:sp>
      <p:sp>
        <p:nvSpPr>
          <p:cNvPr id="164" name="Google Shape;164;p8"/>
          <p:cNvSpPr txBox="1"/>
          <p:nvPr/>
        </p:nvSpPr>
        <p:spPr>
          <a:xfrm>
            <a:off x="554524" y="1164775"/>
            <a:ext cx="7361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A99374"/>
                </a:solidFill>
                <a:latin typeface="Candara"/>
                <a:ea typeface="Candara"/>
                <a:cs typeface="Candara"/>
                <a:sym typeface="Candara"/>
              </a:rPr>
              <a:t>‘Pueblos con Encanto’ (</a:t>
            </a:r>
            <a:r>
              <a:rPr lang="en-GB" sz="2000" b="1">
                <a:solidFill>
                  <a:srgbClr val="A99374"/>
                </a:solidFill>
                <a:latin typeface="Candara"/>
                <a:ea typeface="Candara"/>
                <a:cs typeface="Candara"/>
                <a:sym typeface="Candara"/>
              </a:rPr>
              <a:t>İlgi Çekici Köyler</a:t>
            </a:r>
            <a:r>
              <a:rPr lang="en-GB" sz="2000" b="1" i="0" u="none" strike="noStrike" cap="none">
                <a:solidFill>
                  <a:srgbClr val="A99374"/>
                </a:solidFill>
                <a:latin typeface="Candara"/>
                <a:ea typeface="Candara"/>
                <a:cs typeface="Candara"/>
                <a:sym typeface="Candara"/>
              </a:rPr>
              <a:t>) Program</a:t>
            </a:r>
            <a:r>
              <a:rPr lang="en-GB" sz="2000" b="1">
                <a:solidFill>
                  <a:srgbClr val="A99374"/>
                </a:solidFill>
                <a:latin typeface="Candara"/>
                <a:ea typeface="Candara"/>
                <a:cs typeface="Candara"/>
                <a:sym typeface="Candara"/>
              </a:rPr>
              <a:t>ı</a:t>
            </a:r>
            <a:endParaRPr sz="2000" b="1" i="0" u="none" strike="noStrike" cap="none">
              <a:solidFill>
                <a:srgbClr val="A99374"/>
              </a:solidFill>
              <a:latin typeface="Candara"/>
              <a:ea typeface="Candara"/>
              <a:cs typeface="Candara"/>
              <a:sym typeface="Candar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3249f71c4c1_0_6"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70" name="Google Shape;170;g3249f71c4c1_0_6"/>
          <p:cNvSpPr/>
          <p:nvPr/>
        </p:nvSpPr>
        <p:spPr>
          <a:xfrm>
            <a:off x="360486" y="-1"/>
            <a:ext cx="10698900" cy="808800"/>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g3249f71c4c1_0_6"/>
          <p:cNvSpPr/>
          <p:nvPr/>
        </p:nvSpPr>
        <p:spPr>
          <a:xfrm>
            <a:off x="0" y="1"/>
            <a:ext cx="10911000" cy="808800"/>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g3249f71c4c1_0_6"/>
          <p:cNvSpPr txBox="1"/>
          <p:nvPr/>
        </p:nvSpPr>
        <p:spPr>
          <a:xfrm>
            <a:off x="0" y="89588"/>
            <a:ext cx="10911000" cy="1200600"/>
          </a:xfrm>
          <a:prstGeom prst="rect">
            <a:avLst/>
          </a:prstGeom>
          <a:noFill/>
          <a:ln>
            <a:noFill/>
          </a:ln>
        </p:spPr>
        <p:txBody>
          <a:bodyPr spcFirstLastPara="1" wrap="square" lIns="91425" tIns="45700" rIns="91425" bIns="45700" anchor="t" anchorCtr="0">
            <a:spAutoFit/>
          </a:bodyPr>
          <a:lstStyle/>
          <a:p>
            <a:pPr marL="457200" lvl="1" indent="0" algn="l" rtl="0">
              <a:spcBef>
                <a:spcPts val="0"/>
              </a:spcBef>
              <a:spcAft>
                <a:spcPts val="0"/>
              </a:spcAft>
              <a:buClr>
                <a:schemeClr val="dk1"/>
              </a:buClr>
              <a:buSzPts val="3600"/>
              <a:buFont typeface="Arial"/>
              <a:buNone/>
            </a:pPr>
            <a:r>
              <a:rPr lang="en-GB" sz="3600" b="1">
                <a:solidFill>
                  <a:schemeClr val="lt1"/>
                </a:solidFill>
                <a:latin typeface="Candara"/>
                <a:ea typeface="Candara"/>
                <a:cs typeface="Candara"/>
                <a:sym typeface="Candara"/>
              </a:rPr>
              <a:t>Miras temelli bir iş için iyi uygulamalar</a:t>
            </a:r>
            <a:endParaRPr sz="3600">
              <a:solidFill>
                <a:schemeClr val="dk1"/>
              </a:solidFill>
              <a:latin typeface="Times New Roman"/>
              <a:ea typeface="Times New Roman"/>
              <a:cs typeface="Times New Roman"/>
              <a:sym typeface="Times New Roman"/>
            </a:endParaRPr>
          </a:p>
          <a:p>
            <a:pPr marL="457200" marR="0" lvl="1" indent="0" algn="l" rtl="0">
              <a:lnSpc>
                <a:spcPct val="100000"/>
              </a:lnSpc>
              <a:spcBef>
                <a:spcPts val="0"/>
              </a:spcBef>
              <a:spcAft>
                <a:spcPts val="0"/>
              </a:spcAft>
              <a:buClr>
                <a:srgbClr val="000000"/>
              </a:buClr>
              <a:buSzPts val="3600"/>
              <a:buFont typeface="Arial"/>
              <a:buNone/>
            </a:pPr>
            <a:endParaRPr sz="3600" b="1">
              <a:solidFill>
                <a:srgbClr val="FFFFFF"/>
              </a:solidFill>
              <a:latin typeface="Candara"/>
              <a:ea typeface="Candara"/>
              <a:cs typeface="Candara"/>
              <a:sym typeface="Candara"/>
            </a:endParaRPr>
          </a:p>
        </p:txBody>
      </p:sp>
      <p:sp>
        <p:nvSpPr>
          <p:cNvPr id="173" name="Google Shape;173;g3249f71c4c1_0_6"/>
          <p:cNvSpPr txBox="1"/>
          <p:nvPr/>
        </p:nvSpPr>
        <p:spPr>
          <a:xfrm>
            <a:off x="499274" y="896625"/>
            <a:ext cx="7361400" cy="708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2000"/>
              <a:buFont typeface="Arial"/>
              <a:buNone/>
            </a:pPr>
            <a:r>
              <a:rPr lang="en-GB" sz="2000" b="1">
                <a:solidFill>
                  <a:srgbClr val="A99374"/>
                </a:solidFill>
                <a:latin typeface="Candara"/>
                <a:ea typeface="Candara"/>
                <a:cs typeface="Candara"/>
                <a:sym typeface="Candara"/>
              </a:rPr>
              <a:t>‘Pueblos con Encanto’ (İlgi Çekici Köyler) Programı</a:t>
            </a:r>
            <a:endParaRPr sz="2000" b="1">
              <a:solidFill>
                <a:srgbClr val="A99374"/>
              </a:solidFill>
              <a:latin typeface="Candara"/>
              <a:ea typeface="Candara"/>
              <a:cs typeface="Candara"/>
              <a:sym typeface="Candara"/>
            </a:endParaRPr>
          </a:p>
          <a:p>
            <a:pPr marL="0" marR="0" lvl="0" indent="0" algn="l" rtl="0">
              <a:lnSpc>
                <a:spcPct val="100000"/>
              </a:lnSpc>
              <a:spcBef>
                <a:spcPts val="0"/>
              </a:spcBef>
              <a:spcAft>
                <a:spcPts val="0"/>
              </a:spcAft>
              <a:buClr>
                <a:srgbClr val="000000"/>
              </a:buClr>
              <a:buSzPts val="2000"/>
              <a:buFont typeface="Arial"/>
              <a:buNone/>
            </a:pPr>
            <a:endParaRPr sz="2000" b="1">
              <a:solidFill>
                <a:srgbClr val="A99374"/>
              </a:solidFill>
              <a:latin typeface="Candara"/>
              <a:ea typeface="Candara"/>
              <a:cs typeface="Candara"/>
              <a:sym typeface="Candara"/>
            </a:endParaRPr>
          </a:p>
        </p:txBody>
      </p:sp>
      <p:pic>
        <p:nvPicPr>
          <p:cNvPr id="174" name="Google Shape;174;g3249f71c4c1_0_6"/>
          <p:cNvPicPr preferRelativeResize="0"/>
          <p:nvPr/>
        </p:nvPicPr>
        <p:blipFill rotWithShape="1">
          <a:blip r:embed="rId4">
            <a:alphaModFix/>
          </a:blip>
          <a:srcRect/>
          <a:stretch/>
        </p:blipFill>
        <p:spPr>
          <a:xfrm>
            <a:off x="578175" y="1399150"/>
            <a:ext cx="3285050" cy="2191125"/>
          </a:xfrm>
          <a:prstGeom prst="rect">
            <a:avLst/>
          </a:prstGeom>
          <a:noFill/>
          <a:ln>
            <a:noFill/>
          </a:ln>
        </p:spPr>
      </p:pic>
      <p:pic>
        <p:nvPicPr>
          <p:cNvPr id="175" name="Google Shape;175;g3249f71c4c1_0_6"/>
          <p:cNvPicPr preferRelativeResize="0"/>
          <p:nvPr/>
        </p:nvPicPr>
        <p:blipFill rotWithShape="1">
          <a:blip r:embed="rId5">
            <a:alphaModFix/>
          </a:blip>
          <a:srcRect/>
          <a:stretch/>
        </p:blipFill>
        <p:spPr>
          <a:xfrm>
            <a:off x="4015625" y="1384650"/>
            <a:ext cx="3286687" cy="2191125"/>
          </a:xfrm>
          <a:prstGeom prst="rect">
            <a:avLst/>
          </a:prstGeom>
          <a:noFill/>
          <a:ln>
            <a:noFill/>
          </a:ln>
        </p:spPr>
      </p:pic>
      <p:pic>
        <p:nvPicPr>
          <p:cNvPr id="176" name="Google Shape;176;g3249f71c4c1_0_6"/>
          <p:cNvPicPr preferRelativeResize="0"/>
          <p:nvPr/>
        </p:nvPicPr>
        <p:blipFill rotWithShape="1">
          <a:blip r:embed="rId6">
            <a:alphaModFix/>
          </a:blip>
          <a:srcRect/>
          <a:stretch/>
        </p:blipFill>
        <p:spPr>
          <a:xfrm>
            <a:off x="7454704" y="1384650"/>
            <a:ext cx="3285048" cy="2191125"/>
          </a:xfrm>
          <a:prstGeom prst="rect">
            <a:avLst/>
          </a:prstGeom>
          <a:noFill/>
          <a:ln>
            <a:noFill/>
          </a:ln>
        </p:spPr>
      </p:pic>
      <p:pic>
        <p:nvPicPr>
          <p:cNvPr id="177" name="Google Shape;177;g3249f71c4c1_0_6"/>
          <p:cNvPicPr preferRelativeResize="0"/>
          <p:nvPr/>
        </p:nvPicPr>
        <p:blipFill rotWithShape="1">
          <a:blip r:embed="rId7">
            <a:alphaModFix/>
          </a:blip>
          <a:srcRect/>
          <a:stretch/>
        </p:blipFill>
        <p:spPr>
          <a:xfrm>
            <a:off x="578175" y="4077500"/>
            <a:ext cx="3285050" cy="2230554"/>
          </a:xfrm>
          <a:prstGeom prst="rect">
            <a:avLst/>
          </a:prstGeom>
          <a:noFill/>
          <a:ln>
            <a:noFill/>
          </a:ln>
        </p:spPr>
      </p:pic>
      <p:sp>
        <p:nvSpPr>
          <p:cNvPr id="178" name="Google Shape;178;g3249f71c4c1_0_6"/>
          <p:cNvSpPr txBox="1"/>
          <p:nvPr/>
        </p:nvSpPr>
        <p:spPr>
          <a:xfrm>
            <a:off x="578175" y="3692600"/>
            <a:ext cx="3000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400"/>
              </a:spcAft>
              <a:buClr>
                <a:srgbClr val="000000"/>
              </a:buClr>
              <a:buSzPts val="1300"/>
              <a:buFont typeface="Arial"/>
              <a:buNone/>
            </a:pPr>
            <a:r>
              <a:rPr lang="en-GB" sz="1300" b="1" i="0" u="none" strike="noStrike" cap="none">
                <a:solidFill>
                  <a:schemeClr val="dk1"/>
                </a:solidFill>
                <a:latin typeface="Arial"/>
                <a:ea typeface="Arial"/>
                <a:cs typeface="Arial"/>
                <a:sym typeface="Arial"/>
              </a:rPr>
              <a:t>Altea (Alicante)</a:t>
            </a:r>
            <a:endParaRPr sz="1300" b="1" i="0" u="none" strike="noStrike" cap="none">
              <a:solidFill>
                <a:schemeClr val="dk1"/>
              </a:solidFill>
              <a:latin typeface="Arial"/>
              <a:ea typeface="Arial"/>
              <a:cs typeface="Arial"/>
              <a:sym typeface="Arial"/>
            </a:endParaRPr>
          </a:p>
        </p:txBody>
      </p:sp>
      <p:sp>
        <p:nvSpPr>
          <p:cNvPr id="179" name="Google Shape;179;g3249f71c4c1_0_6"/>
          <p:cNvSpPr txBox="1"/>
          <p:nvPr/>
        </p:nvSpPr>
        <p:spPr>
          <a:xfrm>
            <a:off x="4015625" y="3692600"/>
            <a:ext cx="3000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400"/>
              </a:spcAft>
              <a:buClr>
                <a:srgbClr val="000000"/>
              </a:buClr>
              <a:buSzPts val="1300"/>
              <a:buFont typeface="Arial"/>
              <a:buNone/>
            </a:pPr>
            <a:r>
              <a:rPr lang="en-GB" sz="1300" b="1" i="0" u="none" strike="noStrike" cap="none">
                <a:solidFill>
                  <a:schemeClr val="dk1"/>
                </a:solidFill>
                <a:latin typeface="Arial"/>
                <a:ea typeface="Arial"/>
                <a:cs typeface="Arial"/>
                <a:sym typeface="Arial"/>
              </a:rPr>
              <a:t>Cudillero (Asturias)</a:t>
            </a:r>
            <a:endParaRPr sz="1300" b="1" i="0" u="none" strike="noStrike" cap="none">
              <a:solidFill>
                <a:schemeClr val="dk1"/>
              </a:solidFill>
              <a:latin typeface="Arial"/>
              <a:ea typeface="Arial"/>
              <a:cs typeface="Arial"/>
              <a:sym typeface="Arial"/>
            </a:endParaRPr>
          </a:p>
        </p:txBody>
      </p:sp>
      <p:sp>
        <p:nvSpPr>
          <p:cNvPr id="180" name="Google Shape;180;g3249f71c4c1_0_6"/>
          <p:cNvSpPr txBox="1"/>
          <p:nvPr/>
        </p:nvSpPr>
        <p:spPr>
          <a:xfrm>
            <a:off x="7453075" y="3692600"/>
            <a:ext cx="3000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400"/>
              </a:spcAft>
              <a:buClr>
                <a:srgbClr val="000000"/>
              </a:buClr>
              <a:buSzPts val="1300"/>
              <a:buFont typeface="Arial"/>
              <a:buNone/>
            </a:pPr>
            <a:r>
              <a:rPr lang="en-GB" sz="1300" b="1" i="0" u="none" strike="noStrike" cap="none">
                <a:solidFill>
                  <a:schemeClr val="dk1"/>
                </a:solidFill>
                <a:latin typeface="Arial"/>
                <a:ea typeface="Arial"/>
                <a:cs typeface="Arial"/>
                <a:sym typeface="Arial"/>
              </a:rPr>
              <a:t>Sigüenza (Guadalajara)</a:t>
            </a:r>
            <a:endParaRPr sz="1300" b="1" i="0" u="none" strike="noStrike" cap="none">
              <a:solidFill>
                <a:schemeClr val="dk1"/>
              </a:solidFill>
              <a:latin typeface="Arial"/>
              <a:ea typeface="Arial"/>
              <a:cs typeface="Arial"/>
              <a:sym typeface="Arial"/>
            </a:endParaRPr>
          </a:p>
        </p:txBody>
      </p:sp>
      <p:sp>
        <p:nvSpPr>
          <p:cNvPr id="181" name="Google Shape;181;g3249f71c4c1_0_6"/>
          <p:cNvSpPr txBox="1"/>
          <p:nvPr/>
        </p:nvSpPr>
        <p:spPr>
          <a:xfrm>
            <a:off x="578175" y="6371400"/>
            <a:ext cx="3000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400"/>
              </a:spcAft>
              <a:buClr>
                <a:srgbClr val="000000"/>
              </a:buClr>
              <a:buSzPts val="1300"/>
              <a:buFont typeface="Arial"/>
              <a:buNone/>
            </a:pPr>
            <a:r>
              <a:rPr lang="en-GB" sz="1300" b="1" i="0" u="none" strike="noStrike" cap="none">
                <a:solidFill>
                  <a:schemeClr val="dk1"/>
                </a:solidFill>
                <a:latin typeface="Arial"/>
                <a:ea typeface="Arial"/>
                <a:cs typeface="Arial"/>
                <a:sym typeface="Arial"/>
              </a:rPr>
              <a:t>Valderrobres (Teruel)</a:t>
            </a:r>
            <a:endParaRPr sz="1300" b="1" i="0" u="none" strike="noStrike" cap="none">
              <a:solidFill>
                <a:schemeClr val="dk1"/>
              </a:solidFill>
              <a:latin typeface="Arial"/>
              <a:ea typeface="Arial"/>
              <a:cs typeface="Arial"/>
              <a:sym typeface="Arial"/>
            </a:endParaRPr>
          </a:p>
        </p:txBody>
      </p:sp>
      <p:pic>
        <p:nvPicPr>
          <p:cNvPr id="182" name="Google Shape;182;g3249f71c4c1_0_6"/>
          <p:cNvPicPr preferRelativeResize="0"/>
          <p:nvPr/>
        </p:nvPicPr>
        <p:blipFill rotWithShape="1">
          <a:blip r:embed="rId8">
            <a:alphaModFix/>
          </a:blip>
          <a:srcRect/>
          <a:stretch/>
        </p:blipFill>
        <p:spPr>
          <a:xfrm>
            <a:off x="4099950" y="4151625"/>
            <a:ext cx="3202350" cy="2078150"/>
          </a:xfrm>
          <a:prstGeom prst="rect">
            <a:avLst/>
          </a:prstGeom>
          <a:noFill/>
          <a:ln>
            <a:noFill/>
          </a:ln>
        </p:spPr>
      </p:pic>
      <p:sp>
        <p:nvSpPr>
          <p:cNvPr id="183" name="Google Shape;183;g3249f71c4c1_0_6"/>
          <p:cNvSpPr txBox="1"/>
          <p:nvPr/>
        </p:nvSpPr>
        <p:spPr>
          <a:xfrm>
            <a:off x="4158963" y="6303900"/>
            <a:ext cx="3000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400"/>
              </a:spcAft>
              <a:buClr>
                <a:srgbClr val="000000"/>
              </a:buClr>
              <a:buSzPts val="1300"/>
              <a:buFont typeface="Arial"/>
              <a:buNone/>
            </a:pPr>
            <a:r>
              <a:rPr lang="en-GB" sz="1300" b="1" i="0" u="none" strike="noStrike" cap="none">
                <a:solidFill>
                  <a:schemeClr val="dk1"/>
                </a:solidFill>
                <a:latin typeface="Arial"/>
                <a:ea typeface="Arial"/>
                <a:cs typeface="Arial"/>
                <a:sym typeface="Arial"/>
              </a:rPr>
              <a:t>Santillana del Mar (Cantabria)</a:t>
            </a:r>
            <a:endParaRPr sz="1300" b="1" i="0" u="none" strike="noStrike" cap="none">
              <a:solidFill>
                <a:schemeClr val="dk1"/>
              </a:solidFill>
              <a:latin typeface="Arial"/>
              <a:ea typeface="Arial"/>
              <a:cs typeface="Arial"/>
              <a:sym typeface="Arial"/>
            </a:endParaRPr>
          </a:p>
        </p:txBody>
      </p:sp>
      <p:pic>
        <p:nvPicPr>
          <p:cNvPr id="184" name="Google Shape;184;g3249f71c4c1_0_6"/>
          <p:cNvPicPr preferRelativeResize="0"/>
          <p:nvPr/>
        </p:nvPicPr>
        <p:blipFill rotWithShape="1">
          <a:blip r:embed="rId9">
            <a:alphaModFix/>
          </a:blip>
          <a:srcRect/>
          <a:stretch/>
        </p:blipFill>
        <p:spPr>
          <a:xfrm>
            <a:off x="7454688" y="4194325"/>
            <a:ext cx="3117225" cy="2078150"/>
          </a:xfrm>
          <a:prstGeom prst="rect">
            <a:avLst/>
          </a:prstGeom>
          <a:noFill/>
          <a:ln>
            <a:noFill/>
          </a:ln>
        </p:spPr>
      </p:pic>
      <p:sp>
        <p:nvSpPr>
          <p:cNvPr id="185" name="Google Shape;185;g3249f71c4c1_0_6"/>
          <p:cNvSpPr txBox="1"/>
          <p:nvPr/>
        </p:nvSpPr>
        <p:spPr>
          <a:xfrm>
            <a:off x="7454725" y="6303900"/>
            <a:ext cx="3000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400"/>
              </a:spcAft>
              <a:buClr>
                <a:srgbClr val="000000"/>
              </a:buClr>
              <a:buSzPts val="1300"/>
              <a:buFont typeface="Arial"/>
              <a:buNone/>
            </a:pPr>
            <a:r>
              <a:rPr lang="en-GB" sz="1300" b="1" i="0" u="none" strike="noStrike" cap="none">
                <a:solidFill>
                  <a:schemeClr val="dk1"/>
                </a:solidFill>
                <a:latin typeface="Arial"/>
                <a:ea typeface="Arial"/>
                <a:cs typeface="Arial"/>
                <a:sym typeface="Arial"/>
              </a:rPr>
              <a:t>Ayllón (Segovia)</a:t>
            </a:r>
            <a:endParaRPr sz="1300" b="1" i="0" u="none" strike="noStrike" cap="none">
              <a:solidFill>
                <a:schemeClr val="dk1"/>
              </a:solidFill>
              <a:latin typeface="Arial"/>
              <a:ea typeface="Arial"/>
              <a:cs typeface="Arial"/>
              <a:sym typeface="Arial"/>
            </a:endParaRPr>
          </a:p>
        </p:txBody>
      </p:sp>
      <p:sp>
        <p:nvSpPr>
          <p:cNvPr id="186" name="Google Shape;186;g3249f71c4c1_0_6"/>
          <p:cNvSpPr txBox="1"/>
          <p:nvPr/>
        </p:nvSpPr>
        <p:spPr>
          <a:xfrm>
            <a:off x="9192000" y="645780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a:t>Kaynak</a:t>
            </a:r>
            <a:r>
              <a:rPr lang="en-GB" sz="1400" b="0" i="0" u="none" strike="noStrike" cap="none">
                <a:solidFill>
                  <a:srgbClr val="000000"/>
                </a:solidFill>
                <a:latin typeface="Arial"/>
                <a:ea typeface="Arial"/>
                <a:cs typeface="Arial"/>
                <a:sym typeface="Arial"/>
              </a:rPr>
              <a:t> iStock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1"/>
  <p:tag name="ISPRING_CUSTOM_TIMING_USED" val="0"/>
  <p:tag name="GENSWF_SLIDE_UID" val="{566D9898-A9F0-4ABE-A76C-E164E5C73CE1}:274"/>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1016</Words>
  <Application>Microsoft Office PowerPoint</Application>
  <PresentationFormat>Προσαρμογή</PresentationFormat>
  <Paragraphs>90</Paragraphs>
  <Slides>10</Slides>
  <Notes>10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10</vt:i4>
      </vt:variant>
    </vt:vector>
  </HeadingPairs>
  <TitlesOfParts>
    <vt:vector size="15" baseType="lpstr">
      <vt:lpstr>Arial</vt:lpstr>
      <vt:lpstr>Candara</vt:lpstr>
      <vt:lpstr>Calibri</vt:lpstr>
      <vt:lpstr>Times New Roman</vt:lpstr>
      <vt:lpstr>Office Theme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Maria Fernandez</dc:creator>
  <cp:lastModifiedBy>Νικολέττα</cp:lastModifiedBy>
  <cp:revision>1</cp:revision>
  <dcterms:created xsi:type="dcterms:W3CDTF">2024-06-10T15:48:53Z</dcterms:created>
  <dcterms:modified xsi:type="dcterms:W3CDTF">2026-04-23T07:59:39Z</dcterms:modified>
</cp:coreProperties>
</file>