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hxjhxC0x8vu8/ehjETfrMuwCOHy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089bc2b067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3089bc2b067_0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9bc2b06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g3089bc2b06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054888"/>
            <a:ext cx="12192000" cy="10773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a:solidFill>
                  <a:srgbClr val="FFFFFF"/>
                </a:solidFill>
                <a:latin typeface="Candara"/>
                <a:ea typeface="Candara"/>
                <a:cs typeface="Candara"/>
                <a:sym typeface="Candara"/>
              </a:rPr>
              <a:t>Eğitim Programı</a:t>
            </a:r>
            <a:endParaRPr sz="3200" b="1">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200"/>
              <a:buFont typeface="Arial"/>
              <a:buNone/>
            </a:pPr>
            <a:r>
              <a:rPr lang="en-GB" sz="3200" b="1">
                <a:solidFill>
                  <a:srgbClr val="FFFFFF"/>
                </a:solidFill>
                <a:latin typeface="Candara"/>
                <a:ea typeface="Candara"/>
                <a:cs typeface="Candara"/>
                <a:sym typeface="Candara"/>
              </a:rPr>
              <a:t>Ünite 3: Girişimcilik</a:t>
            </a:r>
            <a:endParaRPr sz="3200" b="1">
              <a:solidFill>
                <a:srgbClr val="FFFFFF"/>
              </a:solidFill>
              <a:latin typeface="Candara"/>
              <a:ea typeface="Candara"/>
              <a:cs typeface="Candara"/>
              <a:sym typeface="Candara"/>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90" name="Google Shape;90;p1"/>
          <p:cNvSpPr txBox="1"/>
          <p:nvPr/>
        </p:nvSpPr>
        <p:spPr>
          <a:xfrm>
            <a:off x="4596000" y="433235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rgbClr val="7F7F7F"/>
                </a:solidFill>
                <a:latin typeface="Calibri"/>
                <a:ea typeface="Calibri"/>
                <a:cs typeface="Calibri"/>
                <a:sym typeface="Calibri"/>
              </a:rPr>
              <a:t>c</a:t>
            </a:r>
            <a:endParaRPr sz="1200">
              <a:solidFill>
                <a:schemeClr val="dk1"/>
              </a:solidFill>
              <a:latin typeface="Times New Roman"/>
              <a:ea typeface="Times New Roman"/>
              <a:cs typeface="Times New Roman"/>
              <a:sym typeface="Times New Roman"/>
            </a:endParaRPr>
          </a:p>
        </p:txBody>
      </p:sp>
      <p:sp>
        <p:nvSpPr>
          <p:cNvPr id="12"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3"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14"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578779" y="18082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1754658"/>
            <a:ext cx="121920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2800" b="1">
                <a:solidFill>
                  <a:srgbClr val="FFFFFF"/>
                </a:solidFill>
                <a:latin typeface="Candara"/>
                <a:ea typeface="Candara"/>
                <a:cs typeface="Candara"/>
                <a:sym typeface="Candara"/>
              </a:rPr>
              <a:t>Ders </a:t>
            </a:r>
            <a:r>
              <a:rPr lang="en-GB" sz="2800" b="1" i="0" u="none" strike="noStrike" cap="none">
                <a:solidFill>
                  <a:srgbClr val="FFFFFF"/>
                </a:solidFill>
                <a:latin typeface="Candara"/>
                <a:ea typeface="Candara"/>
                <a:cs typeface="Candara"/>
                <a:sym typeface="Candara"/>
              </a:rPr>
              <a:t>2: </a:t>
            </a: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2800" b="1">
                <a:solidFill>
                  <a:schemeClr val="lt1"/>
                </a:solidFill>
                <a:latin typeface="Candara"/>
                <a:ea typeface="Candara"/>
                <a:cs typeface="Candara"/>
                <a:sym typeface="Candara"/>
              </a:rPr>
              <a:t>Miras Temelli İş Planı </a:t>
            </a:r>
            <a:endParaRPr sz="2800" b="0"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600"/>
            <a:ext cx="10997400" cy="10158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000"/>
              <a:buFont typeface="Arial"/>
              <a:buNone/>
            </a:pPr>
            <a:r>
              <a:rPr lang="en-GB" sz="3000" b="1">
                <a:solidFill>
                  <a:srgbClr val="FFFFFF"/>
                </a:solidFill>
                <a:latin typeface="Candara"/>
                <a:ea typeface="Candara"/>
                <a:cs typeface="Candara"/>
                <a:sym typeface="Candara"/>
              </a:rPr>
              <a:t>İş Planı Tanımı ve Bileşenleri (1/4)</a:t>
            </a:r>
            <a:endParaRPr sz="1100" b="1">
              <a:solidFill>
                <a:schemeClr val="dk1"/>
              </a:solidFill>
            </a:endParaRPr>
          </a:p>
          <a:p>
            <a:pPr marL="457200" marR="0" lvl="1" indent="0" algn="l" rtl="0">
              <a:lnSpc>
                <a:spcPct val="100000"/>
              </a:lnSpc>
              <a:spcBef>
                <a:spcPts val="0"/>
              </a:spcBef>
              <a:spcAft>
                <a:spcPts val="0"/>
              </a:spcAft>
              <a:buClr>
                <a:srgbClr val="000000"/>
              </a:buClr>
              <a:buSzPts val="3000"/>
              <a:buFont typeface="Arial"/>
              <a:buNone/>
            </a:pPr>
            <a:endParaRPr sz="3000" b="1">
              <a:solidFill>
                <a:srgbClr val="FFFFFF"/>
              </a:solidFill>
              <a:latin typeface="Candara"/>
              <a:ea typeface="Candara"/>
              <a:cs typeface="Candara"/>
              <a:sym typeface="Candara"/>
            </a:endParaRPr>
          </a:p>
        </p:txBody>
      </p:sp>
      <p:sp>
        <p:nvSpPr>
          <p:cNvPr id="106" name="Google Shape;106;p3"/>
          <p:cNvSpPr txBox="1"/>
          <p:nvPr/>
        </p:nvSpPr>
        <p:spPr>
          <a:xfrm>
            <a:off x="533300" y="1411675"/>
            <a:ext cx="10698900" cy="5105700"/>
          </a:xfrm>
          <a:prstGeom prst="rect">
            <a:avLst/>
          </a:prstGeom>
          <a:noFill/>
          <a:ln>
            <a:noFill/>
          </a:ln>
        </p:spPr>
        <p:txBody>
          <a:bodyPr spcFirstLastPara="1" wrap="square" lIns="91425" tIns="45700" rIns="91425" bIns="45700" anchor="t" anchorCtr="0">
            <a:spAutoFit/>
          </a:bodyPr>
          <a:lstStyle/>
          <a:p>
            <a:pPr marL="457200" lvl="0" indent="-342900" algn="l" rtl="0">
              <a:lnSpc>
                <a:spcPct val="115000"/>
              </a:lnSpc>
              <a:spcBef>
                <a:spcPts val="1200"/>
              </a:spcBef>
              <a:spcAft>
                <a:spcPts val="0"/>
              </a:spcAft>
              <a:buClr>
                <a:schemeClr val="dk1"/>
              </a:buClr>
              <a:buSzPts val="1800"/>
              <a:buFont typeface="Candara"/>
              <a:buChar char="●"/>
            </a:pPr>
            <a:r>
              <a:rPr lang="en-GB" sz="1800" b="1">
                <a:solidFill>
                  <a:schemeClr val="dk1"/>
                </a:solidFill>
                <a:latin typeface="Candara"/>
                <a:ea typeface="Candara"/>
                <a:cs typeface="Candara"/>
                <a:sym typeface="Candara"/>
              </a:rPr>
              <a:t>Tanım: </a:t>
            </a:r>
            <a:r>
              <a:rPr lang="en-GB" sz="1800">
                <a:solidFill>
                  <a:schemeClr val="dk1"/>
                </a:solidFill>
                <a:latin typeface="Candara"/>
                <a:ea typeface="Candara"/>
                <a:cs typeface="Candara"/>
                <a:sym typeface="Candara"/>
              </a:rPr>
              <a:t>İş planı, bir projenin veya işletmenin büyüme yol haritasını oluşturmak amacıyla hedeflerini, stratejilerini ve finansal tahminlerini açıklayan bir belgedir.</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Char char="●"/>
            </a:pPr>
            <a:r>
              <a:rPr lang="en-GB" sz="1800" b="1">
                <a:solidFill>
                  <a:schemeClr val="dk1"/>
                </a:solidFill>
                <a:latin typeface="Candara"/>
                <a:ea typeface="Candara"/>
                <a:cs typeface="Candara"/>
                <a:sym typeface="Candara"/>
              </a:rPr>
              <a:t>İlgisi: </a:t>
            </a:r>
            <a:r>
              <a:rPr lang="en-GB" sz="1800">
                <a:solidFill>
                  <a:schemeClr val="dk1"/>
                </a:solidFill>
                <a:latin typeface="Candara"/>
                <a:ea typeface="Candara"/>
                <a:cs typeface="Candara"/>
                <a:sym typeface="Candara"/>
              </a:rPr>
              <a:t>Miras temelli bir iş planı geliştirmek, iş modelini kültürel, doğal, tarihi veya sosyal mirasın değerinin artırılması, sürdürülebilir kullanımı ve tanıtımına odaklamayı içerir</a:t>
            </a:r>
            <a:r>
              <a:rPr lang="en-GB" sz="1800" b="1">
                <a:solidFill>
                  <a:schemeClr val="dk1"/>
                </a:solidFill>
                <a:latin typeface="Candara"/>
                <a:ea typeface="Candara"/>
                <a:cs typeface="Candara"/>
                <a:sym typeface="Candara"/>
              </a:rPr>
              <a:t>. </a:t>
            </a:r>
            <a:endParaRPr sz="1800" b="1">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800" b="1">
                <a:solidFill>
                  <a:schemeClr val="dk1"/>
                </a:solidFill>
                <a:latin typeface="Candara"/>
                <a:ea typeface="Candara"/>
                <a:cs typeface="Candara"/>
                <a:sym typeface="Candara"/>
              </a:rPr>
              <a:t>Örnekler: Paradores de Turismo de España, La Granja de San Ildefonso, Alhambra Venture, Ruta del Vino Ribera del Duero, vb.</a:t>
            </a:r>
            <a:endParaRPr sz="1800" b="1">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2000"/>
              <a:buFont typeface="Arial"/>
              <a:buNone/>
            </a:pPr>
            <a:r>
              <a:rPr lang="en-GB" sz="2000" b="1">
                <a:solidFill>
                  <a:srgbClr val="A99374"/>
                </a:solidFill>
                <a:latin typeface="Candara"/>
                <a:ea typeface="Candara"/>
                <a:cs typeface="Candara"/>
                <a:sym typeface="Candara"/>
              </a:rPr>
              <a:t>Yönetici özeti, iş tanımı, pazar analizi, pazarlama stratejisi, operasyon planı, finansal plan gibi i</a:t>
            </a:r>
            <a:r>
              <a:rPr lang="en-GB" sz="2000" b="1" i="0" u="none" strike="noStrike" cap="none">
                <a:solidFill>
                  <a:srgbClr val="A99374"/>
                </a:solidFill>
                <a:latin typeface="Candara"/>
                <a:ea typeface="Candara"/>
                <a:cs typeface="Candara"/>
                <a:sym typeface="Candara"/>
              </a:rPr>
              <a:t>ş planının temel bileşenlerini tanıtın.</a:t>
            </a:r>
            <a:endParaRPr sz="1800" b="1">
              <a:solidFill>
                <a:srgbClr val="A99374"/>
              </a:solidFill>
              <a:latin typeface="Candara"/>
              <a:ea typeface="Candara"/>
              <a:cs typeface="Candara"/>
              <a:sym typeface="Candara"/>
            </a:endParaRPr>
          </a:p>
          <a:p>
            <a:pPr marL="457200" lvl="0" indent="-342900" algn="l" rtl="0">
              <a:lnSpc>
                <a:spcPct val="115000"/>
              </a:lnSpc>
              <a:spcBef>
                <a:spcPts val="1200"/>
              </a:spcBef>
              <a:spcAft>
                <a:spcPts val="0"/>
              </a:spcAft>
              <a:buClr>
                <a:schemeClr val="dk1"/>
              </a:buClr>
              <a:buSzPts val="1800"/>
              <a:buFont typeface="Candara"/>
              <a:buChar char="●"/>
            </a:pPr>
            <a:r>
              <a:rPr lang="en-GB" sz="1800" b="1">
                <a:solidFill>
                  <a:schemeClr val="dk1"/>
                </a:solidFill>
                <a:latin typeface="Candara"/>
                <a:ea typeface="Candara"/>
                <a:cs typeface="Candara"/>
                <a:sym typeface="Candara"/>
              </a:rPr>
              <a:t>Özet: </a:t>
            </a:r>
            <a:r>
              <a:rPr lang="en-GB" sz="1800">
                <a:solidFill>
                  <a:schemeClr val="dk1"/>
                </a:solidFill>
                <a:latin typeface="Candara"/>
                <a:ea typeface="Candara"/>
                <a:cs typeface="Candara"/>
                <a:sym typeface="Candara"/>
              </a:rPr>
              <a:t>İş fikrinin kısa açıklaması, hedefleri ve şirketin mirasın korunması veya tanıtımına kattığı farklı değer.</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b="1">
                <a:solidFill>
                  <a:schemeClr val="dk1"/>
                </a:solidFill>
                <a:latin typeface="Candara"/>
                <a:ea typeface="Candara"/>
                <a:cs typeface="Candara"/>
                <a:sym typeface="Candara"/>
              </a:rPr>
              <a:t>Şirketin tanımı:</a:t>
            </a:r>
            <a:r>
              <a:rPr lang="en-GB" sz="1800">
                <a:solidFill>
                  <a:schemeClr val="dk1"/>
                </a:solidFill>
                <a:latin typeface="Candara"/>
                <a:ea typeface="Candara"/>
                <a:cs typeface="Candara"/>
                <a:sym typeface="Candara"/>
              </a:rPr>
              <a:t> İşletmenin kültürel, tarihi, doğal veya mimari mirasa dayalı olup olmadığını belirtin. Şirketin sunduğu ürün veya hizmetleri (eko-turizm, catering, el sanatları vb.) ve mirasın değerinin korunmasına nasıl katkıda bulunduğunu açıklayın.</a:t>
            </a:r>
            <a:endParaRPr sz="1800">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None/>
            </a:pPr>
            <a:endParaRPr sz="1800">
              <a:solidFill>
                <a:schemeClr val="dk1"/>
              </a:solidFill>
            </a:endParaRPr>
          </a:p>
        </p:txBody>
      </p:sp>
      <p:sp>
        <p:nvSpPr>
          <p:cNvPr id="107" name="Google Shape;107;p3"/>
          <p:cNvSpPr txBox="1"/>
          <p:nvPr/>
        </p:nvSpPr>
        <p:spPr>
          <a:xfrm>
            <a:off x="533303" y="981474"/>
            <a:ext cx="6098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GB" sz="2000" b="1">
                <a:solidFill>
                  <a:srgbClr val="A99374"/>
                </a:solidFill>
                <a:latin typeface="Candara"/>
                <a:ea typeface="Candara"/>
                <a:cs typeface="Candara"/>
                <a:sym typeface="Candara"/>
              </a:rPr>
              <a:t>İş tanımı </a:t>
            </a: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p:nvPr/>
        </p:nvSpPr>
        <p:spPr>
          <a:xfrm>
            <a:off x="0" y="89600"/>
            <a:ext cx="10751100" cy="15699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3000"/>
              <a:buFont typeface="Arial"/>
              <a:buNone/>
            </a:pPr>
            <a:r>
              <a:rPr lang="en-GB" sz="3000" b="1">
                <a:solidFill>
                  <a:schemeClr val="lt1"/>
                </a:solidFill>
                <a:latin typeface="Candara"/>
                <a:ea typeface="Candara"/>
                <a:cs typeface="Candara"/>
                <a:sym typeface="Candara"/>
              </a:rPr>
              <a:t>İş Planı Tanımı ve Bileşenleri (2/4</a:t>
            </a:r>
            <a:endParaRPr sz="1100" b="1">
              <a:solidFill>
                <a:schemeClr val="dk1"/>
              </a:solidFill>
            </a:endParaRPr>
          </a:p>
          <a:p>
            <a:pPr marL="457200" marR="0" lvl="1" indent="0" algn="l" rtl="0">
              <a:lnSpc>
                <a:spcPct val="100000"/>
              </a:lnSpc>
              <a:spcBef>
                <a:spcPts val="0"/>
              </a:spcBef>
              <a:spcAft>
                <a:spcPts val="0"/>
              </a:spcAft>
              <a:buClr>
                <a:schemeClr val="dk1"/>
              </a:buClr>
              <a:buSzPts val="3000"/>
              <a:buFont typeface="Arial"/>
              <a:buNone/>
            </a:pPr>
            <a:endParaRPr sz="30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p:txBody>
      </p:sp>
      <p:sp>
        <p:nvSpPr>
          <p:cNvPr id="116" name="Google Shape;116;p4"/>
          <p:cNvSpPr txBox="1"/>
          <p:nvPr/>
        </p:nvSpPr>
        <p:spPr>
          <a:xfrm>
            <a:off x="483900" y="1083375"/>
            <a:ext cx="11476800" cy="5670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800" b="1">
                <a:solidFill>
                  <a:schemeClr val="dk1"/>
                </a:solidFill>
                <a:latin typeface="Candara"/>
                <a:ea typeface="Candara"/>
                <a:cs typeface="Candara"/>
                <a:sym typeface="Candara"/>
              </a:rPr>
              <a:t>Pazar analizi: </a:t>
            </a:r>
            <a:r>
              <a:rPr lang="en-GB" sz="1800">
                <a:solidFill>
                  <a:schemeClr val="dk1"/>
                </a:solidFill>
                <a:latin typeface="Candara"/>
                <a:ea typeface="Candara"/>
                <a:cs typeface="Candara"/>
                <a:sym typeface="Candara"/>
              </a:rPr>
              <a:t>Teklifinizin ana tüketicilerini belirleyin ve hedeflediğiniz varlık türlerine olan ilgiyi değerlendirin. Aynı niş pazarda faaliyet gösteren rakipleri, onların güçlü ve zayıf yönlerini belirleyin ve şirketinizin onlardan nasıl farklı olduğunu vurgulayın.</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b="1">
                <a:solidFill>
                  <a:schemeClr val="dk1"/>
                </a:solidFill>
                <a:latin typeface="Candara"/>
                <a:ea typeface="Candara"/>
                <a:cs typeface="Candara"/>
                <a:sym typeface="Candara"/>
              </a:rPr>
              <a:t>Pazarlama stratejisi: </a:t>
            </a:r>
            <a:r>
              <a:rPr lang="en-GB" sz="1800">
                <a:solidFill>
                  <a:schemeClr val="dk1"/>
                </a:solidFill>
                <a:latin typeface="Candara"/>
                <a:ea typeface="Candara"/>
                <a:cs typeface="Candara"/>
                <a:sym typeface="Candara"/>
              </a:rPr>
              <a:t>Sunduğunuz mirasın önemini ve şirketinizin bu mirasın korunmasına nasıl katkıda bulunduğunu vurgulayan kampanyalar tasarlayın. Sosyal medya, kültür kurumlarıyla ortaklıklar, yerel veya bölgesel etkinliklere katılım gibi araçları kullanın.</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b="1">
                <a:solidFill>
                  <a:schemeClr val="dk1"/>
                </a:solidFill>
                <a:latin typeface="Candara"/>
                <a:ea typeface="Candara"/>
                <a:cs typeface="Candara"/>
                <a:sym typeface="Candara"/>
              </a:rPr>
              <a:t>Faaliyet planı: </a:t>
            </a:r>
            <a:r>
              <a:rPr lang="en-GB" sz="1800">
                <a:solidFill>
                  <a:schemeClr val="dk1"/>
                </a:solidFill>
                <a:latin typeface="Candara"/>
                <a:ea typeface="Candara"/>
                <a:cs typeface="Candara"/>
                <a:sym typeface="Candara"/>
              </a:rPr>
              <a:t>Koruma ve restorasyondan turizm ürün veya hizmetlerinin satışına kadar işletmenin günlük faaliyetlerinin nasıl yürütüleceğini açıklayın. Rezervasyon, satış, sanal rehberler veya ürün kataloglarını yönetmek için teknolojik platformların veya çözümlerin uygulanmasını tanımlayın.</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b="1">
                <a:solidFill>
                  <a:schemeClr val="dk1"/>
                </a:solidFill>
                <a:latin typeface="Candara"/>
                <a:ea typeface="Candara"/>
                <a:cs typeface="Candara"/>
                <a:sym typeface="Candara"/>
              </a:rPr>
              <a:t>Finansal plan: </a:t>
            </a:r>
            <a:r>
              <a:rPr lang="en-GB" sz="1800">
                <a:solidFill>
                  <a:schemeClr val="dk1"/>
                </a:solidFill>
                <a:latin typeface="Candara"/>
                <a:ea typeface="Candara"/>
                <a:cs typeface="Candara"/>
                <a:sym typeface="Candara"/>
              </a:rPr>
              <a:t>Gelirleri, ürün veya hizmetlere yönelik beklenen talebe dayandırın. Miras temelli bir işletmede bu, mevsimselliğe (turizm), sübvansiyonlara veya kültür kurumlarıyla ortaklıklara bağlı olabilir. Ayrıca, koruma, restorasyon, uzmanlara yapılan ödemeler, geleneksel malzemeler, pazarlama vb. gibi işletme maliyetlerini ayrıntılı olarak belirtin.</a:t>
            </a:r>
            <a:endParaRPr sz="1800">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endParaRPr sz="2200" b="1">
              <a:solidFill>
                <a:schemeClr val="dk1"/>
              </a:solidFill>
              <a:latin typeface="Candara"/>
              <a:ea typeface="Candara"/>
              <a:cs typeface="Candara"/>
              <a:sym typeface="Candara"/>
            </a:endParaRPr>
          </a:p>
          <a:p>
            <a:pPr marL="0" marR="0" lvl="0" indent="0" algn="just" rtl="0">
              <a:lnSpc>
                <a:spcPct val="115000"/>
              </a:lnSpc>
              <a:spcBef>
                <a:spcPts val="1200"/>
              </a:spcBef>
              <a:spcAft>
                <a:spcPts val="1200"/>
              </a:spcAft>
              <a:buClr>
                <a:srgbClr val="000000"/>
              </a:buClr>
              <a:buSzPts val="1100"/>
              <a:buFont typeface="Arial"/>
              <a:buNone/>
            </a:pPr>
            <a:endParaRPr sz="1800" b="1"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3089bc2b067_0_6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g3089bc2b067_0_63"/>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g3089bc2b067_0_63"/>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3089bc2b067_0_63"/>
          <p:cNvSpPr txBox="1"/>
          <p:nvPr/>
        </p:nvSpPr>
        <p:spPr>
          <a:xfrm>
            <a:off x="0" y="89600"/>
            <a:ext cx="10751100" cy="15699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3000"/>
              <a:buFont typeface="Arial"/>
              <a:buNone/>
            </a:pPr>
            <a:r>
              <a:rPr lang="en-GB" sz="3000" b="1">
                <a:solidFill>
                  <a:schemeClr val="lt1"/>
                </a:solidFill>
                <a:latin typeface="Candara"/>
                <a:ea typeface="Candara"/>
                <a:cs typeface="Candara"/>
                <a:sym typeface="Candara"/>
              </a:rPr>
              <a:t>İş Planı Tanımı ve Bileşenleri (3/4)</a:t>
            </a:r>
            <a:endParaRPr sz="1100" b="1">
              <a:solidFill>
                <a:schemeClr val="dk1"/>
              </a:solidFill>
            </a:endParaRPr>
          </a:p>
          <a:p>
            <a:pPr marL="457200" marR="0" lvl="1" indent="0" algn="l" rtl="0">
              <a:lnSpc>
                <a:spcPct val="100000"/>
              </a:lnSpc>
              <a:spcBef>
                <a:spcPts val="0"/>
              </a:spcBef>
              <a:spcAft>
                <a:spcPts val="0"/>
              </a:spcAft>
              <a:buClr>
                <a:srgbClr val="000000"/>
              </a:buClr>
              <a:buSzPts val="3000"/>
              <a:buFont typeface="Arial"/>
              <a:buNone/>
            </a:pPr>
            <a:endParaRPr sz="30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p:txBody>
      </p:sp>
      <p:sp>
        <p:nvSpPr>
          <p:cNvPr id="125" name="Google Shape;125;g3089bc2b067_0_63"/>
          <p:cNvSpPr txBox="1"/>
          <p:nvPr/>
        </p:nvSpPr>
        <p:spPr>
          <a:xfrm>
            <a:off x="483900" y="1083375"/>
            <a:ext cx="11476800" cy="4596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700" b="1">
                <a:solidFill>
                  <a:schemeClr val="dk1"/>
                </a:solidFill>
                <a:latin typeface="Candara"/>
                <a:ea typeface="Candara"/>
                <a:cs typeface="Candara"/>
                <a:sym typeface="Candara"/>
              </a:rPr>
              <a:t>Organizasyon ve yönetim:</a:t>
            </a:r>
            <a:r>
              <a:rPr lang="en-GB" sz="1700">
                <a:solidFill>
                  <a:schemeClr val="dk1"/>
                </a:solidFill>
                <a:latin typeface="Candara"/>
                <a:ea typeface="Candara"/>
                <a:cs typeface="Candara"/>
                <a:sym typeface="Candara"/>
              </a:rPr>
              <a:t> İşletmeyi yönetmek için gerekli ekipmanı açıklayın. Mirasın korunmasını destekleyen yerel kuruluşlar, müzeler, hükümet veya toplum kurumlarıyla ilişkiler kurun. Son olarak, şirketin mirasın sürdürülebilirliğine nasıl katkıda bulunacağını, mirasa saygı ve korunmasını nasıl teşvik edeceğini tanımlayın.</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a:solidFill>
                  <a:schemeClr val="dk1"/>
                </a:solidFill>
                <a:latin typeface="Candara"/>
                <a:ea typeface="Candara"/>
                <a:cs typeface="Candara"/>
                <a:sym typeface="Candara"/>
              </a:rPr>
              <a:t>Ürün veya hizmet:</a:t>
            </a:r>
            <a:r>
              <a:rPr lang="en-GB" sz="1700">
                <a:solidFill>
                  <a:schemeClr val="dk1"/>
                </a:solidFill>
                <a:latin typeface="Candara"/>
                <a:ea typeface="Candara"/>
                <a:cs typeface="Candara"/>
                <a:sym typeface="Candara"/>
              </a:rPr>
              <a:t> Tanıtılan mirasın türünü açıklayın (tarihi mimari varlıkların restorasyonu ve korunması, miras alanlarında turistik rotaların oluşturulması veya geleneksel yöntemlerle üretilen ürünlerin satışı). Teknoloji, sürükleyici deneyimler veya dijital platformların kullanımı gibi farklılaşma sağlayan yenilikler vurgulanmalıdır.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a:solidFill>
                  <a:schemeClr val="dk1"/>
                </a:solidFill>
                <a:latin typeface="Candara"/>
                <a:ea typeface="Candara"/>
                <a:cs typeface="Candara"/>
                <a:sym typeface="Candara"/>
              </a:rPr>
              <a:t>Risk analizi: </a:t>
            </a:r>
            <a:r>
              <a:rPr lang="en-GB" sz="1700">
                <a:solidFill>
                  <a:schemeClr val="dk1"/>
                </a:solidFill>
                <a:latin typeface="Candara"/>
                <a:ea typeface="Candara"/>
                <a:cs typeface="Candara"/>
                <a:sym typeface="Candara"/>
              </a:rPr>
              <a:t>Mirasın doğal aşınma ve yıpranması, koruma için kaynak eksikliği veya kitle turizminin neden olduğu hasarlar gibi riskler bulunmaktadır. Talep dalgalanmaları (turizm) veya dış finansmana bağımlılık gibi finansal riskler de bulunmaktadır. Koruma kurumlarıyla ortaklıklar kurmak, gelirleri çeşitlendirmek veya sorumlu turizm uygulamaları kullanmak gibi bu riskleri en aza indirecek stratejiler geliştirmek önemlidir.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a:solidFill>
                  <a:schemeClr val="dk1"/>
                </a:solidFill>
                <a:latin typeface="Candara"/>
                <a:ea typeface="Candara"/>
                <a:cs typeface="Candara"/>
                <a:sym typeface="Candara"/>
              </a:rPr>
              <a:t>Sonuçlar: </a:t>
            </a:r>
            <a:r>
              <a:rPr lang="en-GB" sz="1700">
                <a:solidFill>
                  <a:schemeClr val="dk1"/>
                </a:solidFill>
                <a:latin typeface="Candara"/>
                <a:ea typeface="Candara"/>
                <a:cs typeface="Candara"/>
                <a:sym typeface="Candara"/>
              </a:rPr>
              <a:t>Bu miras odaklı iş planı, sadece ekonomik uygulanabilirlik değil, aynı zamanda bulunduğu topluluğun veya bölgenin kimliğinin bir parçası olan kültürel veya doğal değerleri korumayı ve aktarmayı da amaçlamaktadır.</a:t>
            </a:r>
            <a:endParaRPr sz="1700">
              <a:solidFill>
                <a:schemeClr val="dk1"/>
              </a:solidFill>
              <a:latin typeface="Candara"/>
              <a:ea typeface="Candara"/>
              <a:cs typeface="Candara"/>
              <a:sym typeface="Candara"/>
            </a:endParaRPr>
          </a:p>
          <a:p>
            <a:pPr marL="0" marR="0" lvl="0" indent="0" algn="just" rtl="0">
              <a:lnSpc>
                <a:spcPct val="115000"/>
              </a:lnSpc>
              <a:spcBef>
                <a:spcPts val="1200"/>
              </a:spcBef>
              <a:spcAft>
                <a:spcPts val="1200"/>
              </a:spcAft>
              <a:buClr>
                <a:srgbClr val="000000"/>
              </a:buClr>
              <a:buSzPts val="1100"/>
              <a:buFont typeface="Arial"/>
              <a:buNone/>
            </a:pPr>
            <a:endParaRPr sz="1800" b="1">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g3089bc2b067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1" name="Google Shape;131;g3089bc2b067_0_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3089bc2b067_0_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g3089bc2b067_0_5"/>
          <p:cNvSpPr txBox="1"/>
          <p:nvPr/>
        </p:nvSpPr>
        <p:spPr>
          <a:xfrm>
            <a:off x="0" y="89600"/>
            <a:ext cx="10997400" cy="10158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3000"/>
              <a:buFont typeface="Arial"/>
              <a:buNone/>
            </a:pPr>
            <a:r>
              <a:rPr lang="en-GB" sz="3000" b="1">
                <a:solidFill>
                  <a:schemeClr val="lt1"/>
                </a:solidFill>
                <a:latin typeface="Candara"/>
                <a:ea typeface="Candara"/>
                <a:cs typeface="Candara"/>
                <a:sym typeface="Candara"/>
              </a:rPr>
              <a:t>İş Planı Tanımı ve Bileşenleri (4/4)</a:t>
            </a:r>
            <a:endParaRPr sz="1100" b="1">
              <a:solidFill>
                <a:schemeClr val="dk1"/>
              </a:solidFill>
            </a:endParaRPr>
          </a:p>
          <a:p>
            <a:pPr marL="457200" marR="0" lvl="1" indent="0" algn="l" rtl="0">
              <a:lnSpc>
                <a:spcPct val="100000"/>
              </a:lnSpc>
              <a:spcBef>
                <a:spcPts val="0"/>
              </a:spcBef>
              <a:spcAft>
                <a:spcPts val="0"/>
              </a:spcAft>
              <a:buClr>
                <a:srgbClr val="000000"/>
              </a:buClr>
              <a:buSzPts val="3000"/>
              <a:buFont typeface="Arial"/>
              <a:buNone/>
            </a:pPr>
            <a:endParaRPr sz="3000" b="1">
              <a:solidFill>
                <a:schemeClr val="lt1"/>
              </a:solidFill>
              <a:latin typeface="Candara"/>
              <a:ea typeface="Candara"/>
              <a:cs typeface="Candara"/>
              <a:sym typeface="Candara"/>
            </a:endParaRPr>
          </a:p>
        </p:txBody>
      </p:sp>
      <p:sp>
        <p:nvSpPr>
          <p:cNvPr id="134" name="Google Shape;134;g3089bc2b067_0_5"/>
          <p:cNvSpPr txBox="1"/>
          <p:nvPr/>
        </p:nvSpPr>
        <p:spPr>
          <a:xfrm>
            <a:off x="484050" y="1516800"/>
            <a:ext cx="10997400" cy="5846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700" b="1">
                <a:solidFill>
                  <a:schemeClr val="dk1"/>
                </a:solidFill>
                <a:latin typeface="Candara"/>
                <a:ea typeface="Candara"/>
                <a:cs typeface="Candara"/>
                <a:sym typeface="Candara"/>
              </a:rPr>
              <a:t>Ribera del Duero Şarap Rotası </a:t>
            </a:r>
            <a:r>
              <a:rPr lang="en-GB" sz="1700">
                <a:solidFill>
                  <a:schemeClr val="dk1"/>
                </a:solidFill>
                <a:latin typeface="Candara"/>
                <a:ea typeface="Candara"/>
                <a:cs typeface="Candara"/>
                <a:sym typeface="Candara"/>
              </a:rPr>
              <a:t>(Castilla y León). Ribera del Duero'da şarap turizmini teşvik eden bir girişimdir. Şarap tadımı ile bölgedeki tarihi şarap imalathaneleri, kaleler ve diğer kültürel varlıkların ziyaretini birleştirir.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u="sng">
                <a:solidFill>
                  <a:schemeClr val="dk1"/>
                </a:solidFill>
                <a:latin typeface="Candara"/>
                <a:ea typeface="Candara"/>
                <a:cs typeface="Candara"/>
                <a:sym typeface="Candara"/>
              </a:rPr>
              <a:t>Kültürel mirasa katkı: </a:t>
            </a:r>
            <a:r>
              <a:rPr lang="en-GB" sz="1700">
                <a:solidFill>
                  <a:schemeClr val="dk1"/>
                </a:solidFill>
                <a:latin typeface="Candara"/>
                <a:ea typeface="Candara"/>
                <a:cs typeface="Candara"/>
                <a:sym typeface="Candara"/>
              </a:rPr>
              <a:t>Ribera del Duero'nun şarap ve kültürel mirasının tanıtımı.</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La Granja de San Ildefonso (Segovia), 8. yüzyıldan kalma bir kraliyet sarayıdır. Turistik bir cazibe merkezi haline getirilmiş olup, bahçeleri, çeşmeleri ve el yapımı cam geleneğini sürdüren Kraliyet Cam Fabrikası ziyaret edilebilir.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u="sng">
                <a:solidFill>
                  <a:schemeClr val="dk1"/>
                </a:solidFill>
                <a:latin typeface="Candara"/>
                <a:ea typeface="Candara"/>
                <a:cs typeface="Candara"/>
                <a:sym typeface="Candara"/>
              </a:rPr>
              <a:t>Kültürel mirasa katkı</a:t>
            </a:r>
            <a:r>
              <a:rPr lang="en-GB" sz="1700" b="1">
                <a:solidFill>
                  <a:schemeClr val="dk1"/>
                </a:solidFill>
                <a:latin typeface="Candara"/>
                <a:ea typeface="Candara"/>
                <a:cs typeface="Candara"/>
                <a:sym typeface="Candara"/>
              </a:rPr>
              <a:t>: </a:t>
            </a:r>
            <a:r>
              <a:rPr lang="en-GB" sz="1700">
                <a:solidFill>
                  <a:schemeClr val="dk1"/>
                </a:solidFill>
                <a:latin typeface="Candara"/>
                <a:ea typeface="Candara"/>
                <a:cs typeface="Candara"/>
                <a:sym typeface="Candara"/>
              </a:rPr>
              <a:t>Kraliyet mirasının korunması ve zanaat tekniklerinin yaşatılması.</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Alhambra Venture (Granada). Granada'nın tarihi ve kültürel mirasını temel alan girişimleri ve iş projelerini desteklemektedir. Proje, Alhambra ve yerel kültürün tanıtımı ile bağlantılıdır.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u="sng">
                <a:solidFill>
                  <a:schemeClr val="dk1"/>
                </a:solidFill>
                <a:latin typeface="Candara"/>
                <a:ea typeface="Candara"/>
                <a:cs typeface="Candara"/>
                <a:sym typeface="Candara"/>
              </a:rPr>
              <a:t>Kültürel mirasa katkı: </a:t>
            </a:r>
            <a:r>
              <a:rPr lang="en-GB" sz="1700">
                <a:solidFill>
                  <a:schemeClr val="dk1"/>
                </a:solidFill>
                <a:latin typeface="Candara"/>
                <a:ea typeface="Candara"/>
                <a:cs typeface="Candara"/>
                <a:sym typeface="Candara"/>
              </a:rPr>
              <a:t>Granada'nın tarihi ve kültürel mirasını değer veren ve koruyan girişimcilik girişimlerinin geliştirilmesi.</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Monumental City of Mérida (Extremadura). Dünya Mirası Listesi'nde yer alan Mérida arkeolojik sit alanı, rehberli turlar ve Uluslararası Tiyatro Festivali gibi etkinlikler aracılığıyla tarihi ve kültürel zenginliğini yönetmektedir.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b="1" u="sng">
                <a:solidFill>
                  <a:schemeClr val="dk1"/>
                </a:solidFill>
                <a:latin typeface="Candara"/>
                <a:ea typeface="Candara"/>
                <a:cs typeface="Candara"/>
                <a:sym typeface="Candara"/>
              </a:rPr>
              <a:t>Kültürel mirasa katkı: </a:t>
            </a:r>
            <a:r>
              <a:rPr lang="en-GB" sz="1700">
                <a:solidFill>
                  <a:schemeClr val="dk1"/>
                </a:solidFill>
                <a:latin typeface="Candara"/>
                <a:ea typeface="Candara"/>
                <a:cs typeface="Candara"/>
                <a:sym typeface="Candara"/>
              </a:rPr>
              <a:t>Turizm ve etkinlikler aracılığıyla Roma mirasının korunması ve tanıtımı.</a:t>
            </a:r>
            <a:endParaRPr sz="1700">
              <a:solidFill>
                <a:schemeClr val="dk1"/>
              </a:solidFill>
              <a:latin typeface="Candara"/>
              <a:ea typeface="Candara"/>
              <a:cs typeface="Candara"/>
              <a:sym typeface="Candara"/>
            </a:endParaRPr>
          </a:p>
          <a:p>
            <a:pPr marL="0" marR="0" lvl="0" indent="0" algn="just" rtl="0">
              <a:lnSpc>
                <a:spcPct val="115000"/>
              </a:lnSpc>
              <a:spcBef>
                <a:spcPts val="1200"/>
              </a:spcBef>
              <a:spcAft>
                <a:spcPts val="0"/>
              </a:spcAft>
              <a:buClr>
                <a:srgbClr val="000000"/>
              </a:buClr>
              <a:buSzPts val="1500"/>
              <a:buFont typeface="Arial"/>
              <a:buNone/>
            </a:pPr>
            <a:endParaRPr sz="1800" b="1">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089bc2b067_0_5"/>
          <p:cNvSpPr txBox="1"/>
          <p:nvPr/>
        </p:nvSpPr>
        <p:spPr>
          <a:xfrm>
            <a:off x="484053" y="992724"/>
            <a:ext cx="6098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Provide examples from heritage-based businesses.</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1" name="Google Shape;141;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8"/>
          <p:cNvSpPr txBox="1"/>
          <p:nvPr/>
        </p:nvSpPr>
        <p:spPr>
          <a:xfrm>
            <a:off x="0" y="89588"/>
            <a:ext cx="10911000" cy="6309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500"/>
              <a:buFont typeface="Arial"/>
              <a:buNone/>
            </a:pPr>
            <a:r>
              <a:rPr lang="en-GB" sz="3500" b="1">
                <a:solidFill>
                  <a:srgbClr val="FFFFFF"/>
                </a:solidFill>
                <a:latin typeface="Candara"/>
                <a:ea typeface="Candara"/>
                <a:cs typeface="Candara"/>
                <a:sym typeface="Candara"/>
              </a:rPr>
              <a:t>Miras Temelli Meslekler Üzerine İyi Uygulamalar</a:t>
            </a:r>
            <a:endParaRPr sz="3500" b="0" i="0" u="none" strike="noStrike" cap="none">
              <a:solidFill>
                <a:schemeClr val="dk1"/>
              </a:solidFill>
              <a:latin typeface="Times New Roman"/>
              <a:ea typeface="Times New Roman"/>
              <a:cs typeface="Times New Roman"/>
              <a:sym typeface="Times New Roman"/>
            </a:endParaRPr>
          </a:p>
        </p:txBody>
      </p:sp>
      <p:sp>
        <p:nvSpPr>
          <p:cNvPr id="144" name="Google Shape;144;p8"/>
          <p:cNvSpPr txBox="1"/>
          <p:nvPr/>
        </p:nvSpPr>
        <p:spPr>
          <a:xfrm>
            <a:off x="484053" y="1589883"/>
            <a:ext cx="10911000" cy="5568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800" b="1">
                <a:solidFill>
                  <a:schemeClr val="dk1"/>
                </a:solidFill>
                <a:latin typeface="Candara"/>
                <a:ea typeface="Candara"/>
                <a:cs typeface="Candara"/>
                <a:sym typeface="Candara"/>
              </a:rPr>
              <a:t>Paradores'un misyonu, kaleler, manastırlar, konaklar ve saraylar gibi tarihi binaları koruyarak ve yöneterek İspanya'da kültürel ve doğal turizmi teşvik etmek ve bu binaları lüks otellere dönüştürmektir. </a:t>
            </a:r>
            <a:r>
              <a:rPr lang="en-GB" sz="1800" b="1" u="sng">
                <a:solidFill>
                  <a:schemeClr val="dk1"/>
                </a:solidFill>
                <a:latin typeface="Candara"/>
                <a:ea typeface="Candara"/>
                <a:cs typeface="Candara"/>
                <a:sym typeface="Candara"/>
              </a:rPr>
              <a:t>Felsefesi</a:t>
            </a:r>
            <a:r>
              <a:rPr lang="en-GB" sz="1800" b="1">
                <a:solidFill>
                  <a:schemeClr val="dk1"/>
                </a:solidFill>
                <a:latin typeface="Candara"/>
                <a:ea typeface="Candara"/>
                <a:cs typeface="Candara"/>
                <a:sym typeface="Candara"/>
              </a:rPr>
              <a:t>:</a:t>
            </a:r>
            <a:endParaRPr sz="1800" b="1">
              <a:solidFill>
                <a:schemeClr val="dk1"/>
              </a:solidFill>
              <a:latin typeface="Candara"/>
              <a:ea typeface="Candara"/>
              <a:cs typeface="Candara"/>
              <a:sym typeface="Candara"/>
            </a:endParaRPr>
          </a:p>
          <a:p>
            <a:pPr marL="457200" lvl="0" indent="-342900" algn="l" rtl="0">
              <a:lnSpc>
                <a:spcPct val="115000"/>
              </a:lnSpc>
              <a:spcBef>
                <a:spcPts val="120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İspanya'nın mimari mirasını en iyi şekilde değerlendirerek tarihi ve doğal binaları yönetmek.</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Tarihi anıtları lüks konaklama tesislerine dönüştürerek sürdürülebilir turizmi, yerel mutfağı ve geleneksel kültürel etkinlikleri teşvik etmek.</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Kültürel mirasın korunması, tarihi binaların restore edilmesi ve İspanya'nın az ziyaret edilen bölgelerinde turizmin geliştirilmesi.</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Otel yönetiminde ve çevrenin korunmasında sürdürülebilir uygulamalara bağlılık.</a:t>
            </a:r>
            <a:endParaRPr sz="1800">
              <a:solidFill>
                <a:schemeClr val="dk1"/>
              </a:solidFill>
              <a:latin typeface="Candara"/>
              <a:ea typeface="Candara"/>
              <a:cs typeface="Candara"/>
              <a:sym typeface="Candara"/>
            </a:endParaRPr>
          </a:p>
          <a:p>
            <a:pPr marL="457200" lvl="0" indent="-342900" algn="l" rtl="0">
              <a:lnSpc>
                <a:spcPct val="115000"/>
              </a:lnSpc>
              <a:spcBef>
                <a:spcPts val="0"/>
              </a:spcBef>
              <a:spcAft>
                <a:spcPts val="0"/>
              </a:spcAft>
              <a:buClr>
                <a:schemeClr val="dk1"/>
              </a:buClr>
              <a:buSzPts val="1800"/>
              <a:buFont typeface="Candara"/>
              <a:buChar char="●"/>
            </a:pPr>
            <a:r>
              <a:rPr lang="en-GB" sz="1800">
                <a:solidFill>
                  <a:schemeClr val="dk1"/>
                </a:solidFill>
                <a:latin typeface="Candara"/>
                <a:ea typeface="Candara"/>
                <a:cs typeface="Candara"/>
                <a:sym typeface="Candara"/>
              </a:rPr>
              <a:t>Sorumlu turizmi, yerel ürünlerin kullanımını ve çevresel etkinin azaltılmasını teşvik etmek.</a:t>
            </a:r>
            <a:endParaRPr sz="18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800" b="1" u="sng">
                <a:solidFill>
                  <a:schemeClr val="dk1"/>
                </a:solidFill>
                <a:latin typeface="Candara"/>
                <a:ea typeface="Candara"/>
                <a:cs typeface="Candara"/>
                <a:sym typeface="Candara"/>
              </a:rPr>
              <a:t>Sonuç</a:t>
            </a:r>
            <a:r>
              <a:rPr lang="en-GB" sz="1800" b="1">
                <a:solidFill>
                  <a:schemeClr val="dk1"/>
                </a:solidFill>
                <a:latin typeface="Candara"/>
                <a:ea typeface="Candara"/>
                <a:cs typeface="Candara"/>
                <a:sym typeface="Candara"/>
              </a:rPr>
              <a:t>: Paradores modeli, bir şirketin mirasından yararlanarak karlı ve sürdürülebilir bir iş kurarken, aynı zamanda önemli bir sosyal işlevi yerine getirerek, yani bir ülkenin tarihini ve kültürünü koruyarak nasıl başarılı olabileceğinin başarılı bir örneğidir.</a:t>
            </a:r>
            <a:endParaRPr sz="1800" b="1">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endParaRPr sz="1800">
              <a:solidFill>
                <a:schemeClr val="dk1"/>
              </a:solidFill>
              <a:latin typeface="Candara"/>
              <a:ea typeface="Candara"/>
              <a:cs typeface="Candara"/>
              <a:sym typeface="Candara"/>
            </a:endParaRPr>
          </a:p>
          <a:p>
            <a:pPr marL="0" marR="0" lvl="0" indent="0" algn="just" rtl="0">
              <a:lnSpc>
                <a:spcPct val="115000"/>
              </a:lnSpc>
              <a:spcBef>
                <a:spcPts val="1200"/>
              </a:spcBef>
              <a:spcAft>
                <a:spcPts val="0"/>
              </a:spcAft>
              <a:buClr>
                <a:srgbClr val="000000"/>
              </a:buClr>
              <a:buSzPts val="1500"/>
              <a:buFont typeface="Arial"/>
              <a:buNone/>
            </a:pPr>
            <a:endParaRPr sz="1800" b="0" i="0" u="none" strike="noStrike" cap="none">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a:solidFill>
                <a:srgbClr val="FF0000"/>
              </a:solidFill>
              <a:latin typeface="Candara"/>
              <a:ea typeface="Candara"/>
              <a:cs typeface="Candara"/>
              <a:sym typeface="Candara"/>
            </a:endParaRPr>
          </a:p>
        </p:txBody>
      </p:sp>
      <p:sp>
        <p:nvSpPr>
          <p:cNvPr id="145" name="Google Shape;145;p8"/>
          <p:cNvSpPr txBox="1"/>
          <p:nvPr/>
        </p:nvSpPr>
        <p:spPr>
          <a:xfrm>
            <a:off x="484048" y="1094300"/>
            <a:ext cx="10328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1200"/>
              </a:spcAft>
              <a:buClr>
                <a:srgbClr val="000000"/>
              </a:buClr>
              <a:buSzPts val="1100"/>
              <a:buFont typeface="Arial"/>
              <a:buNone/>
            </a:pPr>
            <a:r>
              <a:rPr lang="en-GB" sz="2000" b="1" i="0" u="none" strike="noStrike" cap="none">
                <a:solidFill>
                  <a:srgbClr val="A99374"/>
                </a:solidFill>
                <a:latin typeface="Candara"/>
                <a:ea typeface="Candara"/>
                <a:cs typeface="Candara"/>
                <a:sym typeface="Candara"/>
              </a:rPr>
              <a:t>Paradores de Turismo de España</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272804"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6" name="15 - Εικόνα" descr="TR Avrupa Birliği tarafından ortak finanse edilmektedir_POS.jpg"/>
          <p:cNvPicPr>
            <a:picLocks noChangeAspect="1"/>
          </p:cNvPicPr>
          <p:nvPr/>
        </p:nvPicPr>
        <p:blipFill>
          <a:blip r:embed="rId12"/>
          <a:stretch>
            <a:fillRect/>
          </a:stretch>
        </p:blipFill>
        <p:spPr>
          <a:xfrm>
            <a:off x="119336" y="6237312"/>
            <a:ext cx="2416375" cy="432048"/>
          </a:xfrm>
          <a:prstGeom prst="rect">
            <a:avLst/>
          </a:prstGeom>
        </p:spPr>
      </p:pic>
      <p:pic>
        <p:nvPicPr>
          <p:cNvPr id="17" name="16 - Εικόνα" descr="cc-brand-1.png"/>
          <p:cNvPicPr>
            <a:picLocks noChangeAspect="1"/>
          </p:cNvPicPr>
          <p:nvPr/>
        </p:nvPicPr>
        <p:blipFill>
          <a:blip r:embed="rId13"/>
          <a:stretch>
            <a:fillRect/>
          </a:stretch>
        </p:blipFill>
        <p:spPr>
          <a:xfrm>
            <a:off x="10920536" y="6093296"/>
            <a:ext cx="1166813" cy="60483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Προσαρμογή</PresentationFormat>
  <Paragraphs>50</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2026-04-25T08:23:00Z</dcterms:modified>
</cp:coreProperties>
</file>