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79" r:id="rId6"/>
    <p:sldId id="280" r:id="rId7"/>
    <p:sldId id="281" r:id="rId8"/>
    <p:sldId id="282" r:id="rId9"/>
    <p:sldId id="283" r:id="rId10"/>
    <p:sldId id="284"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BJ3ZgnWJmjY0Psd91ESEDYyetp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3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98108f8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3198108f8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12.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ik.com/free-vector/passport-with-flight-tickets-white-background_24459631.ht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9" name="Google Shape;89;p1"/>
          <p:cNvSpPr txBox="1"/>
          <p:nvPr/>
        </p:nvSpPr>
        <p:spPr>
          <a:xfrm>
            <a:off x="-9391" y="2971649"/>
            <a:ext cx="12192000" cy="15084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200"/>
              <a:buFont typeface="Arial"/>
              <a:buNone/>
            </a:pPr>
            <a:r>
              <a:rPr lang="en-US" sz="3200" b="1">
                <a:solidFill>
                  <a:srgbClr val="FFFFFF"/>
                </a:solidFill>
                <a:latin typeface="Candara"/>
                <a:ea typeface="Candara"/>
                <a:cs typeface="Candara"/>
                <a:sym typeface="Candara"/>
              </a:rPr>
              <a:t>Öğrenme Programı</a:t>
            </a:r>
            <a:endParaRPr sz="3200" b="1">
              <a:solidFill>
                <a:srgbClr val="FFFFFF"/>
              </a:solidFill>
              <a:latin typeface="Candara"/>
              <a:ea typeface="Candara"/>
              <a:cs typeface="Candara"/>
              <a:sym typeface="Candara"/>
            </a:endParaRPr>
          </a:p>
          <a:p>
            <a:pPr marL="809625" lvl="0" indent="0" algn="ctr" rtl="0">
              <a:spcBef>
                <a:spcPts val="0"/>
              </a:spcBef>
              <a:spcAft>
                <a:spcPts val="0"/>
              </a:spcAft>
              <a:buClr>
                <a:schemeClr val="dk1"/>
              </a:buClr>
              <a:buFont typeface="Arial"/>
              <a:buNone/>
            </a:pPr>
            <a:r>
              <a:rPr lang="en-US" sz="2800" b="1">
                <a:solidFill>
                  <a:schemeClr val="lt1"/>
                </a:solidFill>
                <a:latin typeface="Candara"/>
                <a:ea typeface="Candara"/>
                <a:cs typeface="Candara"/>
                <a:sym typeface="Candara"/>
              </a:rPr>
              <a:t>Ünite 4: Kültürlerarası ve Nesiller arası iletişim </a:t>
            </a:r>
            <a:endParaRPr sz="2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a:solidFill>
                <a:srgbClr val="FFFFFF"/>
              </a:solidFill>
              <a:latin typeface="Candara"/>
              <a:ea typeface="Candara"/>
              <a:cs typeface="Candara"/>
              <a:sym typeface="Candara"/>
            </a:endParaRPr>
          </a:p>
        </p:txBody>
      </p:sp>
      <p:sp>
        <p:nvSpPr>
          <p:cNvPr id="90" name="Google Shape;90;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8" name="Google Shape;9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p:nvPr/>
        </p:nvSpPr>
        <p:spPr>
          <a:xfrm>
            <a:off x="498950" y="2528200"/>
            <a:ext cx="113553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rgbClr val="FFFFFF"/>
                </a:solidFill>
                <a:latin typeface="Candara"/>
                <a:ea typeface="Candara"/>
                <a:cs typeface="Candara"/>
                <a:sym typeface="Candara"/>
              </a:rPr>
              <a:t>Ders 1: Giriş</a:t>
            </a:r>
            <a:endParaRPr sz="36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6" name="Google Shape;106;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3200" b="1" i="0" u="none" strike="noStrike" cap="none">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3600" b="1">
                <a:solidFill>
                  <a:schemeClr val="lt1"/>
                </a:solidFill>
                <a:latin typeface="Candara"/>
                <a:ea typeface="Candara"/>
                <a:cs typeface="Candara"/>
                <a:sym typeface="Candara"/>
              </a:rPr>
              <a:t>Kültürlerarası ve Kuşaklar Arası İletişim</a:t>
            </a:r>
            <a:endParaRPr sz="32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p:txBody>
      </p:sp>
      <p:sp>
        <p:nvSpPr>
          <p:cNvPr id="108" name="Google Shape;108;p3"/>
          <p:cNvSpPr txBox="1"/>
          <p:nvPr/>
        </p:nvSpPr>
        <p:spPr>
          <a:xfrm>
            <a:off x="262800" y="1463650"/>
            <a:ext cx="11666400" cy="546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100" b="1">
                <a:solidFill>
                  <a:srgbClr val="72BC59"/>
                </a:solidFill>
              </a:rPr>
              <a:t>    </a:t>
            </a:r>
            <a:r>
              <a:rPr lang="en-US" sz="1600" b="1">
                <a:solidFill>
                  <a:srgbClr val="72BC59"/>
                </a:solidFill>
                <a:latin typeface="Candara"/>
                <a:ea typeface="Candara"/>
                <a:cs typeface="Candara"/>
                <a:sym typeface="Candara"/>
              </a:rPr>
              <a:t>                                                                                                             </a:t>
            </a:r>
            <a:r>
              <a:rPr lang="en-US" sz="2300" b="1">
                <a:solidFill>
                  <a:srgbClr val="72BC59"/>
                </a:solidFill>
                <a:latin typeface="Candara"/>
                <a:ea typeface="Candara"/>
                <a:cs typeface="Candara"/>
                <a:sym typeface="Candara"/>
              </a:rPr>
              <a:t> Ünitenin Amacı</a:t>
            </a:r>
            <a:endParaRPr sz="2300" b="1">
              <a:solidFill>
                <a:srgbClr val="72BC59"/>
              </a:solidFill>
              <a:latin typeface="Candara"/>
              <a:ea typeface="Candara"/>
              <a:cs typeface="Candara"/>
              <a:sym typeface="Candara"/>
            </a:endParaRPr>
          </a:p>
          <a:p>
            <a:pPr marL="0" marR="0" lvl="0" indent="0" algn="ctr" rtl="0">
              <a:lnSpc>
                <a:spcPct val="90000"/>
              </a:lnSpc>
              <a:spcBef>
                <a:spcPts val="1200"/>
              </a:spcBef>
              <a:spcAft>
                <a:spcPts val="0"/>
              </a:spcAft>
              <a:buClr>
                <a:srgbClr val="000000"/>
              </a:buClr>
              <a:buSzPts val="2000"/>
              <a:buFont typeface="Arial"/>
              <a:buNone/>
            </a:pPr>
            <a:endParaRPr sz="1600" b="1">
              <a:solidFill>
                <a:srgbClr val="548235"/>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600" b="1">
                <a:solidFill>
                  <a:schemeClr val="dk1"/>
                </a:solidFill>
                <a:latin typeface="Candara"/>
                <a:ea typeface="Candara"/>
                <a:cs typeface="Candara"/>
                <a:sym typeface="Candara"/>
              </a:rPr>
              <a:t>Kültürel ve doğal mirasa ortak ve geniş bir yaklaşım için bir araç olarak nesiller arası ve kültürlerarası iletişim arasındaki etkileşimi anlamak</a:t>
            </a:r>
            <a:endParaRPr sz="1600">
              <a:solidFill>
                <a:schemeClr val="dk1"/>
              </a:solidFill>
              <a:latin typeface="Candara"/>
              <a:ea typeface="Candara"/>
              <a:cs typeface="Candara"/>
              <a:sym typeface="Candara"/>
            </a:endParaRPr>
          </a:p>
          <a:p>
            <a:pPr marL="0" marR="0" lvl="0" indent="0" algn="ctr" rtl="0">
              <a:lnSpc>
                <a:spcPct val="90000"/>
              </a:lnSpc>
              <a:spcBef>
                <a:spcPts val="1200"/>
              </a:spcBef>
              <a:spcAft>
                <a:spcPts val="0"/>
              </a:spcAft>
              <a:buClr>
                <a:srgbClr val="000000"/>
              </a:buClr>
              <a:buSzPts val="2000"/>
              <a:buFont typeface="Arial"/>
              <a:buNone/>
            </a:pPr>
            <a:r>
              <a:rPr lang="en-US" sz="1600" b="1">
                <a:solidFill>
                  <a:schemeClr val="dk1"/>
                </a:solidFill>
                <a:latin typeface="Candara"/>
                <a:ea typeface="Candara"/>
                <a:cs typeface="Candara"/>
                <a:sym typeface="Candara"/>
              </a:rPr>
              <a:t>Ünite 4, toplam 5 saatlik 2 dersten oluşmaktadır:</a:t>
            </a:r>
            <a:endParaRPr sz="1600" b="1">
              <a:solidFill>
                <a:srgbClr val="548235"/>
              </a:solidFill>
              <a:latin typeface="Candara"/>
              <a:ea typeface="Candara"/>
              <a:cs typeface="Candara"/>
              <a:sym typeface="Candara"/>
            </a:endParaRPr>
          </a:p>
          <a:p>
            <a:pPr marL="0" marR="0" lvl="0" indent="0" algn="l" rtl="0">
              <a:lnSpc>
                <a:spcPct val="90000"/>
              </a:lnSpc>
              <a:spcBef>
                <a:spcPts val="1000"/>
              </a:spcBef>
              <a:spcAft>
                <a:spcPts val="0"/>
              </a:spcAft>
              <a:buClr>
                <a:srgbClr val="000000"/>
              </a:buClr>
              <a:buSzPts val="2000"/>
              <a:buFont typeface="Arial"/>
              <a:buNone/>
            </a:pPr>
            <a:r>
              <a:rPr lang="en-US" sz="1600" b="1">
                <a:solidFill>
                  <a:srgbClr val="548235"/>
                </a:solidFill>
                <a:latin typeface="Candara"/>
                <a:ea typeface="Candara"/>
                <a:cs typeface="Candara"/>
                <a:sym typeface="Candara"/>
              </a:rPr>
              <a:t>DERS 1 - Farklılıkların kültürel değeri</a:t>
            </a:r>
            <a:endParaRPr sz="1600" b="1">
              <a:solidFill>
                <a:srgbClr val="548235"/>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600" b="1">
                <a:solidFill>
                  <a:srgbClr val="548235"/>
                </a:solidFill>
                <a:latin typeface="Candara"/>
                <a:ea typeface="Candara"/>
                <a:cs typeface="Candara"/>
                <a:sym typeface="Candara"/>
              </a:rPr>
              <a:t>DERS 2 - Farklılıkları vurgulayarak kültürel ve doğal mirası keşfetmek için bir araç olarak parish haritaları</a:t>
            </a:r>
            <a:endParaRPr sz="1600" b="1">
              <a:solidFill>
                <a:srgbClr val="548235"/>
              </a:solidFill>
              <a:latin typeface="Candara"/>
              <a:ea typeface="Candara"/>
              <a:cs typeface="Candara"/>
              <a:sym typeface="Candara"/>
            </a:endParaRPr>
          </a:p>
          <a:p>
            <a:pPr marL="0" lvl="0" indent="0" algn="ctr" rtl="0">
              <a:lnSpc>
                <a:spcPct val="115000"/>
              </a:lnSpc>
              <a:spcBef>
                <a:spcPts val="1200"/>
              </a:spcBef>
              <a:spcAft>
                <a:spcPts val="0"/>
              </a:spcAft>
              <a:buClr>
                <a:schemeClr val="dk1"/>
              </a:buClr>
              <a:buSzPts val="1100"/>
              <a:buFont typeface="Arial"/>
              <a:buNone/>
            </a:pPr>
            <a:r>
              <a:rPr lang="en-US" sz="1600" b="1">
                <a:solidFill>
                  <a:schemeClr val="dk1"/>
                </a:solidFill>
                <a:latin typeface="Candara"/>
                <a:ea typeface="Candara"/>
                <a:cs typeface="Candara"/>
                <a:sym typeface="Candara"/>
              </a:rPr>
              <a:t>Ünite  şunları öngörmektedir:</a:t>
            </a:r>
            <a:endParaRPr sz="1500" b="1">
              <a:solidFill>
                <a:schemeClr val="dk1"/>
              </a:solidFill>
              <a:latin typeface="Candara"/>
              <a:ea typeface="Candara"/>
              <a:cs typeface="Candara"/>
              <a:sym typeface="Candara"/>
            </a:endParaRPr>
          </a:p>
          <a:p>
            <a:pPr marL="0" lvl="0" indent="0" algn="ctr" rtl="0">
              <a:lnSpc>
                <a:spcPct val="115000"/>
              </a:lnSpc>
              <a:spcBef>
                <a:spcPts val="1200"/>
              </a:spcBef>
              <a:spcAft>
                <a:spcPts val="0"/>
              </a:spcAft>
              <a:buClr>
                <a:schemeClr val="dk1"/>
              </a:buClr>
              <a:buSzPts val="1100"/>
              <a:buFont typeface="Arial"/>
              <a:buNone/>
            </a:pPr>
            <a:r>
              <a:rPr lang="en-US" sz="1600" b="1">
                <a:solidFill>
                  <a:schemeClr val="dk1"/>
                </a:solidFill>
                <a:latin typeface="Candara"/>
                <a:ea typeface="Candara"/>
                <a:cs typeface="Candara"/>
                <a:sym typeface="Candara"/>
              </a:rPr>
              <a:t>•dersler/konferanslar</a:t>
            </a:r>
            <a:endParaRPr sz="1600" b="1">
              <a:solidFill>
                <a:schemeClr val="dk1"/>
              </a:solidFill>
              <a:latin typeface="Candara"/>
              <a:ea typeface="Candara"/>
              <a:cs typeface="Candara"/>
              <a:sym typeface="Candara"/>
            </a:endParaRPr>
          </a:p>
          <a:p>
            <a:pPr marL="0" lvl="0" indent="0" algn="ctr" rtl="0">
              <a:lnSpc>
                <a:spcPct val="115000"/>
              </a:lnSpc>
              <a:spcBef>
                <a:spcPts val="1200"/>
              </a:spcBef>
              <a:spcAft>
                <a:spcPts val="0"/>
              </a:spcAft>
              <a:buClr>
                <a:schemeClr val="dk1"/>
              </a:buClr>
              <a:buSzPts val="1100"/>
              <a:buFont typeface="Arial"/>
              <a:buNone/>
            </a:pPr>
            <a:r>
              <a:rPr lang="en-US" sz="1600" b="1">
                <a:solidFill>
                  <a:schemeClr val="dk1"/>
                </a:solidFill>
                <a:latin typeface="Candara"/>
                <a:ea typeface="Candara"/>
                <a:cs typeface="Candara"/>
                <a:sym typeface="Candara"/>
              </a:rPr>
              <a:t>•grup çalışmaları</a:t>
            </a:r>
            <a:endParaRPr sz="1600" b="1">
              <a:solidFill>
                <a:schemeClr val="dk1"/>
              </a:solidFill>
              <a:latin typeface="Candara"/>
              <a:ea typeface="Candara"/>
              <a:cs typeface="Candara"/>
              <a:sym typeface="Candara"/>
            </a:endParaRPr>
          </a:p>
          <a:p>
            <a:pPr marL="0" lvl="0" indent="0" algn="ctr" rtl="0">
              <a:lnSpc>
                <a:spcPct val="115000"/>
              </a:lnSpc>
              <a:spcBef>
                <a:spcPts val="1200"/>
              </a:spcBef>
              <a:spcAft>
                <a:spcPts val="0"/>
              </a:spcAft>
              <a:buClr>
                <a:schemeClr val="dk1"/>
              </a:buClr>
              <a:buSzPts val="1100"/>
              <a:buFont typeface="Arial"/>
              <a:buNone/>
            </a:pPr>
            <a:r>
              <a:rPr lang="en-US" sz="1600" b="1">
                <a:solidFill>
                  <a:schemeClr val="dk1"/>
                </a:solidFill>
                <a:latin typeface="Candara"/>
                <a:ea typeface="Candara"/>
                <a:cs typeface="Candara"/>
                <a:sym typeface="Candara"/>
              </a:rPr>
              <a:t>•alıştırmalar/tatbikatlar</a:t>
            </a:r>
            <a:endParaRPr sz="1600" b="1">
              <a:solidFill>
                <a:schemeClr val="dk1"/>
              </a:solidFill>
              <a:latin typeface="Candara"/>
              <a:ea typeface="Candara"/>
              <a:cs typeface="Candara"/>
              <a:sym typeface="Candara"/>
            </a:endParaRPr>
          </a:p>
          <a:p>
            <a:pPr marL="0" lvl="0" indent="0" algn="ctr" rtl="0">
              <a:lnSpc>
                <a:spcPct val="115000"/>
              </a:lnSpc>
              <a:spcBef>
                <a:spcPts val="1200"/>
              </a:spcBef>
              <a:spcAft>
                <a:spcPts val="0"/>
              </a:spcAft>
              <a:buClr>
                <a:schemeClr val="dk1"/>
              </a:buClr>
              <a:buSzPts val="1100"/>
              <a:buFont typeface="Arial"/>
              <a:buNone/>
            </a:pPr>
            <a:r>
              <a:rPr lang="en-US" sz="1600" b="1">
                <a:solidFill>
                  <a:schemeClr val="dk1"/>
                </a:solidFill>
                <a:latin typeface="Candara"/>
                <a:ea typeface="Candara"/>
                <a:cs typeface="Candara"/>
                <a:sym typeface="Candara"/>
              </a:rPr>
              <a:t>•eğitim gezileri</a:t>
            </a:r>
            <a:endParaRPr sz="1600" b="1">
              <a:solidFill>
                <a:schemeClr val="dk1"/>
              </a:solidFill>
              <a:latin typeface="Candara"/>
              <a:ea typeface="Candara"/>
              <a:cs typeface="Candara"/>
              <a:sym typeface="Candara"/>
            </a:endParaRPr>
          </a:p>
          <a:p>
            <a:pPr marL="12700" marR="0" lvl="0" indent="0" algn="ctr" rtl="0">
              <a:lnSpc>
                <a:spcPct val="90000"/>
              </a:lnSpc>
              <a:spcBef>
                <a:spcPts val="1200"/>
              </a:spcBef>
              <a:spcAft>
                <a:spcPts val="0"/>
              </a:spcAft>
              <a:buClr>
                <a:srgbClr val="000000"/>
              </a:buClr>
              <a:buSzPts val="1800"/>
              <a:buFont typeface="Arial"/>
              <a:buNone/>
            </a:pPr>
            <a:r>
              <a:rPr lang="en-US" sz="2000" b="1" i="0" u="none" strike="noStrike" cap="none">
                <a:solidFill>
                  <a:schemeClr val="dk1"/>
                </a:solidFill>
                <a:latin typeface="Candara"/>
                <a:ea typeface="Candara"/>
                <a:cs typeface="Candara"/>
                <a:sym typeface="Candara"/>
              </a:rPr>
              <a:t>                              </a:t>
            </a:r>
            <a:endParaRPr sz="2000" b="1" i="0" u="none" strike="noStrike" cap="none">
              <a:solidFill>
                <a:schemeClr val="dk1"/>
              </a:solidFill>
              <a:latin typeface="Candara"/>
              <a:ea typeface="Candara"/>
              <a:cs typeface="Candara"/>
              <a:sym typeface="Candara"/>
            </a:endParaRPr>
          </a:p>
        </p:txBody>
      </p:sp>
      <p:pic>
        <p:nvPicPr>
          <p:cNvPr id="109" name="Google Shape;109;p3"/>
          <p:cNvPicPr preferRelativeResize="0"/>
          <p:nvPr/>
        </p:nvPicPr>
        <p:blipFill rotWithShape="1">
          <a:blip r:embed="rId4">
            <a:alphaModFix/>
          </a:blip>
          <a:srcRect/>
          <a:stretch/>
        </p:blipFill>
        <p:spPr>
          <a:xfrm>
            <a:off x="7850675" y="4441675"/>
            <a:ext cx="4241325" cy="2565200"/>
          </a:xfrm>
          <a:prstGeom prst="rect">
            <a:avLst/>
          </a:prstGeom>
          <a:noFill/>
          <a:ln>
            <a:noFill/>
          </a:ln>
        </p:spPr>
      </p:pic>
      <p:sp>
        <p:nvSpPr>
          <p:cNvPr id="110" name="Google Shape;110;p3"/>
          <p:cNvSpPr txBox="1"/>
          <p:nvPr/>
        </p:nvSpPr>
        <p:spPr>
          <a:xfrm>
            <a:off x="392450" y="946450"/>
            <a:ext cx="3803100" cy="51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2400"/>
              <a:buFont typeface="Arial"/>
              <a:buNone/>
            </a:pPr>
            <a:r>
              <a:rPr lang="en-US" sz="2400" b="1">
                <a:solidFill>
                  <a:srgbClr val="548235"/>
                </a:solidFill>
                <a:latin typeface="Candara"/>
                <a:ea typeface="Candara"/>
                <a:cs typeface="Candara"/>
                <a:sym typeface="Candara"/>
              </a:rPr>
              <a:t>Ünite 4’e Giriş</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3198108f8f6_0_10" descr="A logo with a tree in the middle&#10;&#10;Description automatically generated"/>
          <p:cNvPicPr preferRelativeResize="0"/>
          <p:nvPr/>
        </p:nvPicPr>
        <p:blipFill rotWithShape="1">
          <a:blip r:embed="rId3">
            <a:alphaModFix/>
          </a:blip>
          <a:srcRect/>
          <a:stretch/>
        </p:blipFill>
        <p:spPr>
          <a:xfrm>
            <a:off x="105509" y="6258460"/>
            <a:ext cx="509951" cy="509951"/>
          </a:xfrm>
          <a:prstGeom prst="rect">
            <a:avLst/>
          </a:prstGeom>
          <a:noFill/>
          <a:ln>
            <a:noFill/>
          </a:ln>
        </p:spPr>
      </p:pic>
      <p:sp>
        <p:nvSpPr>
          <p:cNvPr id="116" name="Google Shape;116;g3198108f8f6_0_10"/>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g3198108f8f6_0_10"/>
          <p:cNvSpPr txBox="1"/>
          <p:nvPr/>
        </p:nvSpPr>
        <p:spPr>
          <a:xfrm>
            <a:off x="-79131" y="2074783"/>
            <a:ext cx="12192000" cy="2770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sz="3600" b="1">
                <a:solidFill>
                  <a:schemeClr val="lt1"/>
                </a:solidFill>
                <a:latin typeface="Candara"/>
                <a:ea typeface="Candara"/>
                <a:cs typeface="Candara"/>
                <a:sym typeface="Candara"/>
              </a:rPr>
              <a:t>Ünite 4: Kültürlerarası ve Arası İletişim</a:t>
            </a:r>
            <a:endParaRPr sz="3600" b="1">
              <a:solidFill>
                <a:schemeClr val="lt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600"/>
              <a:buFont typeface="Arial"/>
              <a:buNone/>
            </a:pPr>
            <a:endParaRPr sz="3600" b="1">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1600"/>
              <a:buFont typeface="Arial"/>
              <a:buNone/>
            </a:pPr>
            <a:r>
              <a:rPr lang="en-US" sz="1600" b="1" i="0" u="none" strike="noStrike" cap="none">
                <a:solidFill>
                  <a:srgbClr val="FFFFFF"/>
                </a:solidFill>
                <a:latin typeface="Candara"/>
                <a:ea typeface="Candara"/>
                <a:cs typeface="Candara"/>
                <a:sym typeface="Candara"/>
              </a:rPr>
              <a:t>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Ders 1: Farklılıkların Kültürel Değeri</a:t>
            </a:r>
            <a:endParaRPr sz="28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27" name="Google Shape;327;p2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2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22"/>
          <p:cNvSpPr txBox="1"/>
          <p:nvPr/>
        </p:nvSpPr>
        <p:spPr>
          <a:xfrm>
            <a:off x="180243" y="89587"/>
            <a:ext cx="10911000" cy="615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400" b="1">
                <a:solidFill>
                  <a:schemeClr val="lt1"/>
                </a:solidFill>
                <a:latin typeface="Candara"/>
                <a:ea typeface="Candara"/>
                <a:cs typeface="Candara"/>
                <a:sym typeface="Candara"/>
              </a:rPr>
              <a:t>Etkileşimli Etkinlik </a:t>
            </a:r>
            <a:r>
              <a:rPr lang="en-US" sz="3400" b="1" i="0" u="none" strike="noStrike" cap="none">
                <a:solidFill>
                  <a:schemeClr val="lt1"/>
                </a:solidFill>
                <a:latin typeface="Candara"/>
                <a:ea typeface="Candara"/>
                <a:cs typeface="Candara"/>
                <a:sym typeface="Candara"/>
              </a:rPr>
              <a:t>1) “</a:t>
            </a:r>
            <a:r>
              <a:rPr lang="en-US" sz="3400" b="1">
                <a:solidFill>
                  <a:schemeClr val="lt1"/>
                </a:solidFill>
                <a:latin typeface="Candara"/>
                <a:ea typeface="Candara"/>
                <a:cs typeface="Candara"/>
                <a:sym typeface="Candara"/>
              </a:rPr>
              <a:t>Avrupa Vatandaşlığı Pasaportu</a:t>
            </a:r>
            <a:r>
              <a:rPr lang="en-US" sz="3400" b="1" i="0" u="none" strike="noStrike" cap="none">
                <a:solidFill>
                  <a:schemeClr val="lt1"/>
                </a:solidFill>
                <a:latin typeface="Candara"/>
                <a:ea typeface="Candara"/>
                <a:cs typeface="Candara"/>
                <a:sym typeface="Candara"/>
              </a:rPr>
              <a:t>”</a:t>
            </a:r>
            <a:endParaRPr sz="3400" b="0" i="0" u="none" strike="noStrike" cap="none">
              <a:solidFill>
                <a:schemeClr val="lt1"/>
              </a:solidFill>
              <a:latin typeface="Candara"/>
              <a:ea typeface="Candara"/>
              <a:cs typeface="Candara"/>
              <a:sym typeface="Candara"/>
            </a:endParaRPr>
          </a:p>
        </p:txBody>
      </p:sp>
      <p:sp>
        <p:nvSpPr>
          <p:cNvPr id="330" name="Google Shape;330;p22"/>
          <p:cNvSpPr txBox="1"/>
          <p:nvPr/>
        </p:nvSpPr>
        <p:spPr>
          <a:xfrm>
            <a:off x="466000" y="1034900"/>
            <a:ext cx="8838300" cy="6638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800" i="0" u="none" strike="noStrike" cap="none">
                <a:solidFill>
                  <a:srgbClr val="000000"/>
                </a:solidFill>
                <a:latin typeface="Candara"/>
                <a:ea typeface="Candara"/>
                <a:cs typeface="Candara"/>
                <a:sym typeface="Candara"/>
              </a:rPr>
              <a:t> </a:t>
            </a:r>
            <a:endParaRPr sz="1800" i="0" u="none" strike="noStrike" cap="none">
              <a:solidFill>
                <a:srgbClr val="000000"/>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200" b="1">
                <a:solidFill>
                  <a:schemeClr val="dk1"/>
                </a:solidFill>
                <a:latin typeface="Candara"/>
                <a:ea typeface="Candara"/>
                <a:cs typeface="Candara"/>
                <a:sym typeface="Candara"/>
              </a:rPr>
              <a:t>“Avrupa Vatandaşı” Pasaportu</a:t>
            </a:r>
            <a:endParaRPr sz="2200" b="1">
              <a:solidFill>
                <a:schemeClr val="dk1"/>
              </a:solidFill>
              <a:latin typeface="Candara"/>
              <a:ea typeface="Candara"/>
              <a:cs typeface="Candara"/>
              <a:sym typeface="Candara"/>
            </a:endParaRPr>
          </a:p>
          <a:p>
            <a:pPr marL="0" lvl="0" indent="0" algn="just" rtl="0">
              <a:lnSpc>
                <a:spcPct val="115000"/>
              </a:lnSpc>
              <a:spcBef>
                <a:spcPts val="1200"/>
              </a:spcBef>
              <a:spcAft>
                <a:spcPts val="0"/>
              </a:spcAft>
              <a:buClr>
                <a:schemeClr val="dk1"/>
              </a:buClr>
              <a:buSzPts val="1100"/>
              <a:buFont typeface="Arial"/>
              <a:buNone/>
            </a:pPr>
            <a:r>
              <a:rPr lang="en-US" sz="2200">
                <a:solidFill>
                  <a:schemeClr val="dk1"/>
                </a:solidFill>
                <a:latin typeface="Candara"/>
                <a:ea typeface="Candara"/>
                <a:cs typeface="Candara"/>
                <a:sym typeface="Candara"/>
              </a:rPr>
              <a:t>Bu yaratıcı bir etkinliktir: katılımcılardan yaratıcılıklarını geliştirerek bir Avrupa Vatandaşı Pasaportu oluşturmaları istenir. Burada kişisel bilgilerinin yanı sıra, ülkelerine, kültürlerine, sanatsal ve tarihi miraslarına vb. ilişkin bilgileri girerek kendilerini tanımlamaları istenir. Ayrıca kendilerini grafiksel ve yaratıcı bir şekilde ifade edebilirler.</a:t>
            </a:r>
            <a:endParaRPr sz="2200" b="0" i="0" u="none" strike="noStrike" cap="none">
              <a:solidFill>
                <a:srgbClr val="000000"/>
              </a:solidFill>
              <a:latin typeface="Candara"/>
              <a:ea typeface="Candara"/>
              <a:cs typeface="Candara"/>
              <a:sym typeface="Candara"/>
            </a:endParaRPr>
          </a:p>
          <a:p>
            <a:pPr marL="0" lvl="0" indent="0" algn="just" rtl="0">
              <a:lnSpc>
                <a:spcPct val="115000"/>
              </a:lnSpc>
              <a:spcBef>
                <a:spcPts val="1200"/>
              </a:spcBef>
              <a:spcAft>
                <a:spcPts val="0"/>
              </a:spcAft>
              <a:buClr>
                <a:schemeClr val="dk1"/>
              </a:buClr>
              <a:buSzPts val="1100"/>
              <a:buFont typeface="Arial"/>
              <a:buNone/>
            </a:pPr>
            <a:r>
              <a:rPr lang="en-US" sz="2200" b="1" u="sng">
                <a:solidFill>
                  <a:schemeClr val="dk1"/>
                </a:solidFill>
                <a:latin typeface="Candara"/>
                <a:ea typeface="Candara"/>
                <a:cs typeface="Candara"/>
                <a:sym typeface="Candara"/>
              </a:rPr>
              <a:t>Gerekli malzemeler:</a:t>
            </a:r>
            <a:r>
              <a:rPr lang="en-US" sz="2200">
                <a:solidFill>
                  <a:schemeClr val="dk1"/>
                </a:solidFill>
                <a:latin typeface="Candara"/>
                <a:ea typeface="Candara"/>
                <a:cs typeface="Candara"/>
                <a:sym typeface="Candara"/>
              </a:rPr>
              <a:t> Projektör ve ekran, internet erişimi, beyaz tahta ve kalemler, anahtar kavramların yer aldığı el broşürleri.</a:t>
            </a:r>
            <a:endParaRPr sz="2200">
              <a:solidFill>
                <a:schemeClr val="dk1"/>
              </a:solidFill>
              <a:latin typeface="Candara"/>
              <a:ea typeface="Candara"/>
              <a:cs typeface="Candara"/>
              <a:sym typeface="Candara"/>
            </a:endParaRPr>
          </a:p>
          <a:p>
            <a:pPr marL="0" lvl="0" indent="0" algn="just" rtl="0">
              <a:lnSpc>
                <a:spcPct val="115000"/>
              </a:lnSpc>
              <a:spcBef>
                <a:spcPts val="1200"/>
              </a:spcBef>
              <a:spcAft>
                <a:spcPts val="0"/>
              </a:spcAft>
              <a:buClr>
                <a:schemeClr val="dk1"/>
              </a:buClr>
              <a:buSzPts val="1100"/>
              <a:buFont typeface="Arial"/>
              <a:buNone/>
            </a:pPr>
            <a:r>
              <a:rPr lang="en-US" sz="2200">
                <a:solidFill>
                  <a:schemeClr val="dk1"/>
                </a:solidFill>
                <a:latin typeface="Candara"/>
                <a:ea typeface="Candara"/>
                <a:cs typeface="Candara"/>
                <a:sym typeface="Candara"/>
              </a:rPr>
              <a:t>Katılımcılar pasaportlarını tek başlarına veya küçük gruplar halinde oluşturabilirler. Yaratıcılığı teşvik etmek için ikinci seçenek daha uygundur ve ortak bir köken, dil veya kültüre sahip katılımcılar için faydalı olabilir.</a:t>
            </a:r>
            <a:endParaRPr sz="2200">
              <a:solidFill>
                <a:schemeClr val="dk1"/>
              </a:solidFill>
              <a:latin typeface="Candara"/>
              <a:ea typeface="Candara"/>
              <a:cs typeface="Candara"/>
              <a:sym typeface="Candara"/>
            </a:endParaRPr>
          </a:p>
          <a:p>
            <a:pPr marL="0" marR="0" lvl="0" indent="0" algn="just" rtl="0">
              <a:lnSpc>
                <a:spcPct val="100000"/>
              </a:lnSpc>
              <a:spcBef>
                <a:spcPts val="2400"/>
              </a:spcBef>
              <a:spcAft>
                <a:spcPts val="0"/>
              </a:spcAft>
              <a:buClr>
                <a:srgbClr val="000000"/>
              </a:buClr>
              <a:buSzPts val="2200"/>
              <a:buFont typeface="Arial"/>
              <a:buNone/>
            </a:pPr>
            <a:endParaRPr sz="2200" u="sng">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331" name="Google Shape;331;p22"/>
          <p:cNvPicPr preferRelativeResize="0"/>
          <p:nvPr/>
        </p:nvPicPr>
        <p:blipFill rotWithShape="1">
          <a:blip r:embed="rId4">
            <a:alphaModFix/>
          </a:blip>
          <a:srcRect/>
          <a:stretch/>
        </p:blipFill>
        <p:spPr>
          <a:xfrm>
            <a:off x="9897301" y="893213"/>
            <a:ext cx="1612475" cy="1970376"/>
          </a:xfrm>
          <a:prstGeom prst="rect">
            <a:avLst/>
          </a:prstGeom>
          <a:noFill/>
          <a:ln>
            <a:noFill/>
          </a:ln>
        </p:spPr>
      </p:pic>
      <p:pic>
        <p:nvPicPr>
          <p:cNvPr id="332" name="Google Shape;332;p22"/>
          <p:cNvPicPr preferRelativeResize="0"/>
          <p:nvPr/>
        </p:nvPicPr>
        <p:blipFill rotWithShape="1">
          <a:blip r:embed="rId5">
            <a:alphaModFix/>
          </a:blip>
          <a:srcRect/>
          <a:stretch/>
        </p:blipFill>
        <p:spPr>
          <a:xfrm>
            <a:off x="9804900" y="3356413"/>
            <a:ext cx="2249375" cy="2075848"/>
          </a:xfrm>
          <a:prstGeom prst="rect">
            <a:avLst/>
          </a:prstGeom>
          <a:noFill/>
          <a:ln>
            <a:noFill/>
          </a:ln>
          <a:effectLst>
            <a:outerShdw blurRad="57150" dist="19050" dir="5400000" algn="bl" rotWithShape="0">
              <a:srgbClr val="000000">
                <a:alpha val="49803"/>
              </a:srgbClr>
            </a:outerShdw>
          </a:effectLst>
        </p:spPr>
      </p:pic>
      <p:sp>
        <p:nvSpPr>
          <p:cNvPr id="333" name="Google Shape;333;p22"/>
          <p:cNvSpPr txBox="1"/>
          <p:nvPr/>
        </p:nvSpPr>
        <p:spPr>
          <a:xfrm>
            <a:off x="9568799" y="5536775"/>
            <a:ext cx="27216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Kaynak</a:t>
            </a:r>
            <a:r>
              <a:rPr lang="en-US" sz="1400" b="0" i="0" u="none" strike="noStrike" cap="none">
                <a:solidFill>
                  <a:srgbClr val="000000"/>
                </a:solidFill>
                <a:latin typeface="Arial"/>
                <a:ea typeface="Arial"/>
                <a:cs typeface="Arial"/>
                <a:sym typeface="Arial"/>
              </a:rPr>
              <a:t>: Freepik, by macrovector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34" name="Google Shape;334;p22"/>
          <p:cNvSpPr txBox="1"/>
          <p:nvPr/>
        </p:nvSpPr>
        <p:spPr>
          <a:xfrm>
            <a:off x="9966900" y="2863588"/>
            <a:ext cx="1728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7"/>
              </a:rPr>
              <a:t>https://www.freepik.com/free-vector/passport-with-flight-tickets-white-background_24459631.htm#fromView=search&amp;page=1&amp;position=7&amp;uuid=1ecf90dc-5acd-42af-978b-3a79b3ede379</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0" name="Google Shape;340;p2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2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2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a:solidFill>
                  <a:schemeClr val="lt1"/>
                </a:solidFill>
                <a:latin typeface="Candara"/>
                <a:ea typeface="Candara"/>
                <a:cs typeface="Candara"/>
                <a:sym typeface="Candara"/>
              </a:rPr>
              <a:t>Etkileşimli Etkinlik </a:t>
            </a:r>
            <a:r>
              <a:rPr lang="en-US" sz="3600" b="1" i="0" u="none" strike="noStrike" cap="none">
                <a:solidFill>
                  <a:schemeClr val="lt1"/>
                </a:solidFill>
                <a:latin typeface="Candara"/>
                <a:ea typeface="Candara"/>
                <a:cs typeface="Candara"/>
                <a:sym typeface="Candara"/>
              </a:rPr>
              <a:t>2</a:t>
            </a:r>
            <a:r>
              <a:rPr lang="en-US" sz="3600" b="1" i="1" u="none" strike="noStrike" cap="none">
                <a:solidFill>
                  <a:schemeClr val="lt1"/>
                </a:solidFill>
                <a:latin typeface="Candara"/>
                <a:ea typeface="Candara"/>
                <a:cs typeface="Candara"/>
                <a:sym typeface="Candara"/>
              </a:rPr>
              <a:t>:</a:t>
            </a:r>
            <a:r>
              <a:rPr lang="en-US" sz="3600" b="1" i="0" u="none" strike="noStrike" cap="none">
                <a:solidFill>
                  <a:schemeClr val="lt1"/>
                </a:solidFill>
                <a:latin typeface="Candara"/>
                <a:ea typeface="Candara"/>
                <a:cs typeface="Candara"/>
                <a:sym typeface="Candara"/>
              </a:rPr>
              <a:t> Film </a:t>
            </a:r>
            <a:endParaRPr sz="3600" b="0" i="0" u="none" strike="noStrike" cap="none">
              <a:solidFill>
                <a:schemeClr val="lt1"/>
              </a:solidFill>
              <a:latin typeface="Candara"/>
              <a:ea typeface="Candara"/>
              <a:cs typeface="Candara"/>
              <a:sym typeface="Candara"/>
            </a:endParaRPr>
          </a:p>
        </p:txBody>
      </p:sp>
      <p:sp>
        <p:nvSpPr>
          <p:cNvPr id="343" name="Google Shape;343;p23"/>
          <p:cNvSpPr txBox="1"/>
          <p:nvPr/>
        </p:nvSpPr>
        <p:spPr>
          <a:xfrm>
            <a:off x="525275" y="950625"/>
            <a:ext cx="7944600" cy="6004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800" b="1">
                <a:solidFill>
                  <a:schemeClr val="dk1"/>
                </a:solidFill>
                <a:latin typeface="Candara"/>
                <a:ea typeface="Candara"/>
                <a:cs typeface="Candara"/>
                <a:sym typeface="Candara"/>
              </a:rPr>
              <a:t>Film izleme</a:t>
            </a:r>
            <a:endParaRPr sz="18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ndara"/>
                <a:ea typeface="Candara"/>
                <a:cs typeface="Candara"/>
                <a:sym typeface="Candara"/>
              </a:rPr>
              <a:t>Bu etkinlik sakinleştirici bir etkinlik olmakla birlikte, etkinlikten doğabilecek tartışmalar için yararlı olabilir. Etkinlik, kısa bir film izlemekten oluşur. İtalya için film, “Zoran il mio nipote scemo” “Zoran benim aptal yeğenim” (filme bağlantı) olabilir.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ndara"/>
                <a:ea typeface="Candara"/>
                <a:cs typeface="Candara"/>
                <a:sym typeface="Candara"/>
              </a:rPr>
              <a:t>Film, kültürlerarası veya kuşaklar arası iletişimdeki sorunları ve konuları ele almalıdır.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ndara"/>
                <a:ea typeface="Candara"/>
                <a:cs typeface="Candara"/>
                <a:sym typeface="Candara"/>
              </a:rPr>
              <a:t>Videonun ardından ana konular hakkında bir tartışma yapılır.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ndara"/>
                <a:ea typeface="Candara"/>
                <a:cs typeface="Candara"/>
                <a:sym typeface="Candara"/>
              </a:rPr>
              <a:t>Eğitmenler, herkesi dahil etmeye ve farklı bakış açılarını toplamaya çalışarak tartışmayı canlandırılmalıdır.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ndara"/>
                <a:ea typeface="Candara"/>
                <a:cs typeface="Candara"/>
                <a:sym typeface="Candara"/>
              </a:rPr>
              <a:t>Eğitmen, toplanan bakış açılarını gösteren bir balon grafiği oluşturmak için bir ekran ve kalemler kullanabilir.</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800" b="1" u="sng">
                <a:solidFill>
                  <a:schemeClr val="dk1"/>
                </a:solidFill>
                <a:latin typeface="Candara"/>
                <a:ea typeface="Candara"/>
                <a:cs typeface="Candara"/>
                <a:sym typeface="Candara"/>
              </a:rPr>
              <a:t>Gerekli malzemeler</a:t>
            </a:r>
            <a:r>
              <a:rPr lang="en-US" sz="1800" b="1">
                <a:solidFill>
                  <a:schemeClr val="dk1"/>
                </a:solidFill>
                <a:latin typeface="Candara"/>
                <a:ea typeface="Candara"/>
                <a:cs typeface="Candara"/>
                <a:sym typeface="Candara"/>
              </a:rPr>
              <a:t>: Akıllı tahta, internet erişimi,yazı tahtası ve kalemler.</a:t>
            </a:r>
            <a:endParaRPr sz="1800" b="1">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2000"/>
              <a:buFont typeface="Arial"/>
              <a:buNone/>
            </a:pPr>
            <a:endParaRPr sz="2000" b="1">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pic>
        <p:nvPicPr>
          <p:cNvPr id="344" name="Google Shape;344;p23"/>
          <p:cNvPicPr preferRelativeResize="0"/>
          <p:nvPr/>
        </p:nvPicPr>
        <p:blipFill rotWithShape="1">
          <a:blip r:embed="rId4">
            <a:alphaModFix/>
          </a:blip>
          <a:srcRect/>
          <a:stretch/>
        </p:blipFill>
        <p:spPr>
          <a:xfrm>
            <a:off x="8628725" y="1746350"/>
            <a:ext cx="3190200" cy="1993875"/>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0" name="Google Shape;350;p2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2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24"/>
          <p:cNvSpPr txBox="1"/>
          <p:nvPr/>
        </p:nvSpPr>
        <p:spPr>
          <a:xfrm>
            <a:off x="0" y="89588"/>
            <a:ext cx="10911000" cy="6309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500" b="1">
                <a:solidFill>
                  <a:schemeClr val="lt1"/>
                </a:solidFill>
                <a:latin typeface="Candara"/>
                <a:ea typeface="Candara"/>
                <a:cs typeface="Candara"/>
                <a:sym typeface="Candara"/>
              </a:rPr>
              <a:t>Etkileşimli Etkinlik 3 Rol yapma:</a:t>
            </a:r>
            <a:r>
              <a:rPr lang="en-US" sz="3500" b="1" i="0" u="none" strike="noStrike" cap="none">
                <a:solidFill>
                  <a:schemeClr val="lt1"/>
                </a:solidFill>
                <a:latin typeface="Candara"/>
                <a:ea typeface="Candara"/>
                <a:cs typeface="Candara"/>
                <a:sym typeface="Candara"/>
              </a:rPr>
              <a:t> </a:t>
            </a:r>
            <a:r>
              <a:rPr lang="en-US" sz="3500" b="1">
                <a:solidFill>
                  <a:schemeClr val="lt1"/>
                </a:solidFill>
                <a:latin typeface="Candara"/>
                <a:ea typeface="Candara"/>
                <a:cs typeface="Candara"/>
                <a:sym typeface="Candara"/>
              </a:rPr>
              <a:t>kökeni tahmin etme</a:t>
            </a:r>
            <a:r>
              <a:rPr lang="en-US" sz="3500" b="0" i="0" u="none" strike="noStrike" cap="none">
                <a:solidFill>
                  <a:schemeClr val="lt1"/>
                </a:solidFill>
                <a:latin typeface="Candara"/>
                <a:ea typeface="Candara"/>
                <a:cs typeface="Candara"/>
                <a:sym typeface="Candara"/>
              </a:rPr>
              <a:t> </a:t>
            </a:r>
            <a:endParaRPr sz="3500" b="0" i="0" u="none" strike="noStrike" cap="none">
              <a:solidFill>
                <a:schemeClr val="lt1"/>
              </a:solidFill>
              <a:latin typeface="Candara"/>
              <a:ea typeface="Candara"/>
              <a:cs typeface="Candara"/>
              <a:sym typeface="Candara"/>
            </a:endParaRPr>
          </a:p>
        </p:txBody>
      </p:sp>
      <p:sp>
        <p:nvSpPr>
          <p:cNvPr id="353" name="Google Shape;353;p24"/>
          <p:cNvSpPr txBox="1"/>
          <p:nvPr/>
        </p:nvSpPr>
        <p:spPr>
          <a:xfrm>
            <a:off x="254391" y="980812"/>
            <a:ext cx="10911000" cy="60645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Clr>
                <a:schemeClr val="dk1"/>
              </a:buClr>
              <a:buSzPts val="1100"/>
              <a:buFont typeface="Arial"/>
              <a:buNone/>
            </a:pPr>
            <a:r>
              <a:rPr lang="en-US" sz="2000" b="1">
                <a:solidFill>
                  <a:schemeClr val="dk1"/>
                </a:solidFill>
                <a:latin typeface="Candara"/>
                <a:ea typeface="Candara"/>
                <a:cs typeface="Candara"/>
                <a:sym typeface="Candara"/>
              </a:rPr>
              <a:t>Kökenini tahmin et</a:t>
            </a:r>
            <a:endParaRPr sz="2000" b="1">
              <a:solidFill>
                <a:schemeClr val="dk1"/>
              </a:solidFill>
              <a:latin typeface="Candara"/>
              <a:ea typeface="Candara"/>
              <a:cs typeface="Candara"/>
              <a:sym typeface="Candara"/>
            </a:endParaRPr>
          </a:p>
          <a:p>
            <a:pPr marL="0" marR="277867" lvl="0" indent="0" algn="l" rtl="0">
              <a:lnSpc>
                <a:spcPct val="100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Bu etkinlikte grup, her biri 4/5 kişiden oluşan küçük gruplara ayrılacaktır.Ön koşul, </a:t>
            </a:r>
            <a:endParaRPr sz="2000">
              <a:solidFill>
                <a:schemeClr val="dk1"/>
              </a:solidFill>
              <a:latin typeface="Candara"/>
              <a:ea typeface="Candara"/>
              <a:cs typeface="Candara"/>
              <a:sym typeface="Candara"/>
            </a:endParaRPr>
          </a:p>
          <a:p>
            <a:pPr marL="0" marR="277867" lvl="0" indent="0" algn="l" rtl="0">
              <a:lnSpc>
                <a:spcPct val="100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hiç kimsenin birbirinin coğrafi kökenini bilmemesidir. Her kişi, hayatından bir olay </a:t>
            </a:r>
            <a:endParaRPr sz="2000">
              <a:solidFill>
                <a:schemeClr val="dk1"/>
              </a:solidFill>
              <a:latin typeface="Candara"/>
              <a:ea typeface="Candara"/>
              <a:cs typeface="Candara"/>
              <a:sym typeface="Candara"/>
            </a:endParaRPr>
          </a:p>
          <a:p>
            <a:pPr marL="0" marR="277867" lvl="0" indent="0" algn="l" rtl="0">
              <a:lnSpc>
                <a:spcPct val="100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anlatmalı, bir nesneyi, kültürel mirasının unsurlarına atıfta bulunan bir yemeği </a:t>
            </a:r>
            <a:endParaRPr sz="2000">
              <a:solidFill>
                <a:schemeClr val="dk1"/>
              </a:solidFill>
              <a:latin typeface="Candara"/>
              <a:ea typeface="Candara"/>
              <a:cs typeface="Candara"/>
              <a:sym typeface="Candara"/>
            </a:endParaRPr>
          </a:p>
          <a:p>
            <a:pPr marL="0" marR="277867" lvl="0" indent="0" algn="l" rtl="0">
              <a:lnSpc>
                <a:spcPct val="100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tanımlamalıdır (sabah camide namaz kıldım...öğle yemeğinde ekmek ve </a:t>
            </a:r>
            <a:endParaRPr sz="2000">
              <a:solidFill>
                <a:schemeClr val="dk1"/>
              </a:solidFill>
              <a:latin typeface="Candara"/>
              <a:ea typeface="Candara"/>
              <a:cs typeface="Candara"/>
              <a:sym typeface="Candara"/>
            </a:endParaRPr>
          </a:p>
          <a:p>
            <a:pPr marL="0" marR="277867" lvl="0" indent="0" algn="l" rtl="0">
              <a:lnSpc>
                <a:spcPct val="100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panelle yedik) ve diğerleri onun nereli olduğunu tahmin etmelidir.</a:t>
            </a:r>
            <a:endParaRPr sz="2900" b="1">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u="sng">
                <a:solidFill>
                  <a:schemeClr val="dk1"/>
                </a:solidFill>
                <a:latin typeface="Candara"/>
                <a:ea typeface="Candara"/>
                <a:cs typeface="Candara"/>
                <a:sym typeface="Candara"/>
              </a:rPr>
              <a:t>Gerekli malzeme</a:t>
            </a:r>
            <a:r>
              <a:rPr lang="en-US" sz="2000">
                <a:solidFill>
                  <a:schemeClr val="dk1"/>
                </a:solidFill>
                <a:latin typeface="Candara"/>
                <a:ea typeface="Candara"/>
                <a:cs typeface="Candara"/>
                <a:sym typeface="Candara"/>
              </a:rPr>
              <a:t>: Akıllı tahta, internet erişimi, beyaz tahta ve kalemler.</a:t>
            </a:r>
            <a:endParaRPr sz="20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 İki grup: 1. grup: Ev sahipleri: farklı ülkelerden sanat eserleri veya kültürel mirasın resimlerini gösterir (Kolezyum, Eyfel Kulesi...). Her resim veya resim grubu, o yerden gelen gruptaki bir veya daha fazla kişiyi ifade eder. 2. grup: gezginlere bu anıtlardan hangisinin dikkatlerini çektiği ve gelecekteki bir seyahatte hangisini ziyaret etmek istedikleri sorulur. Gösterilen resme dayanarak, ilk ev sahibi grubundan kişi(ler) o yer ve ilgili miras hakkında bilgi verir. </a:t>
            </a:r>
            <a:endParaRPr sz="2000">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2000"/>
              <a:buFont typeface="Arial"/>
              <a:buNone/>
            </a:pPr>
            <a:endParaRPr sz="2000" u="sng">
              <a:latin typeface="Candara"/>
              <a:ea typeface="Candara"/>
              <a:cs typeface="Candara"/>
              <a:sym typeface="Candara"/>
            </a:endParaRPr>
          </a:p>
        </p:txBody>
      </p:sp>
      <p:pic>
        <p:nvPicPr>
          <p:cNvPr id="354" name="Google Shape;354;p24"/>
          <p:cNvPicPr preferRelativeResize="0"/>
          <p:nvPr/>
        </p:nvPicPr>
        <p:blipFill rotWithShape="1">
          <a:blip r:embed="rId4">
            <a:alphaModFix/>
          </a:blip>
          <a:srcRect/>
          <a:stretch/>
        </p:blipFill>
        <p:spPr>
          <a:xfrm>
            <a:off x="8870225" y="2240175"/>
            <a:ext cx="3007724" cy="17201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0" name="Google Shape;360;p2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2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5"/>
          <p:cNvSpPr txBox="1"/>
          <p:nvPr/>
        </p:nvSpPr>
        <p:spPr>
          <a:xfrm>
            <a:off x="0" y="89588"/>
            <a:ext cx="10911000" cy="5388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900" b="1">
                <a:solidFill>
                  <a:schemeClr val="lt1"/>
                </a:solidFill>
                <a:latin typeface="Candara"/>
                <a:ea typeface="Candara"/>
                <a:cs typeface="Candara"/>
                <a:sym typeface="Candara"/>
              </a:rPr>
              <a:t>Etkileşimli Etkinlik</a:t>
            </a:r>
            <a:r>
              <a:rPr lang="en-US" sz="2900" b="1" i="0" u="none" strike="noStrike" cap="none">
                <a:solidFill>
                  <a:schemeClr val="lt1"/>
                </a:solidFill>
                <a:latin typeface="Candara"/>
                <a:ea typeface="Candara"/>
                <a:cs typeface="Candara"/>
                <a:sym typeface="Candara"/>
              </a:rPr>
              <a:t> 4 Rol</a:t>
            </a:r>
            <a:r>
              <a:rPr lang="en-US" sz="2900" b="1">
                <a:solidFill>
                  <a:schemeClr val="lt1"/>
                </a:solidFill>
                <a:latin typeface="Candara"/>
                <a:ea typeface="Candara"/>
                <a:cs typeface="Candara"/>
                <a:sym typeface="Candara"/>
              </a:rPr>
              <a:t> </a:t>
            </a:r>
            <a:r>
              <a:rPr lang="en-US" sz="2900" b="1" i="0" u="none" strike="noStrike" cap="none">
                <a:solidFill>
                  <a:schemeClr val="lt1"/>
                </a:solidFill>
                <a:latin typeface="Candara"/>
                <a:ea typeface="Candara"/>
                <a:cs typeface="Candara"/>
                <a:sym typeface="Candara"/>
              </a:rPr>
              <a:t> </a:t>
            </a:r>
            <a:r>
              <a:rPr lang="en-US" sz="2900" b="1">
                <a:solidFill>
                  <a:schemeClr val="lt1"/>
                </a:solidFill>
                <a:latin typeface="Candara"/>
                <a:ea typeface="Candara"/>
                <a:cs typeface="Candara"/>
                <a:sym typeface="Candara"/>
              </a:rPr>
              <a:t>Yapma</a:t>
            </a:r>
            <a:r>
              <a:rPr lang="en-US" sz="2900" b="1" i="0" u="none" strike="noStrike" cap="none">
                <a:solidFill>
                  <a:schemeClr val="lt1"/>
                </a:solidFill>
                <a:latin typeface="Candara"/>
                <a:ea typeface="Candara"/>
                <a:cs typeface="Candara"/>
                <a:sym typeface="Candara"/>
              </a:rPr>
              <a:t>: nereye seyahat e</a:t>
            </a:r>
            <a:r>
              <a:rPr lang="en-US" sz="2900" b="1">
                <a:solidFill>
                  <a:schemeClr val="lt1"/>
                </a:solidFill>
                <a:latin typeface="Candara"/>
                <a:ea typeface="Candara"/>
                <a:cs typeface="Candara"/>
                <a:sym typeface="Candara"/>
              </a:rPr>
              <a:t>tmek isterdin?</a:t>
            </a:r>
            <a:r>
              <a:rPr lang="en-US" sz="2900" b="1" i="0" u="none" strike="noStrike" cap="none">
                <a:solidFill>
                  <a:schemeClr val="lt1"/>
                </a:solidFill>
                <a:latin typeface="Candara"/>
                <a:ea typeface="Candara"/>
                <a:cs typeface="Candara"/>
                <a:sym typeface="Candara"/>
              </a:rPr>
              <a:t> </a:t>
            </a:r>
            <a:endParaRPr sz="2900" b="0" i="0" u="none" strike="noStrike" cap="none">
              <a:solidFill>
                <a:schemeClr val="lt1"/>
              </a:solidFill>
              <a:latin typeface="Candara"/>
              <a:ea typeface="Candara"/>
              <a:cs typeface="Candara"/>
              <a:sym typeface="Candara"/>
            </a:endParaRPr>
          </a:p>
        </p:txBody>
      </p:sp>
      <p:sp>
        <p:nvSpPr>
          <p:cNvPr id="363" name="Google Shape;363;p25"/>
          <p:cNvSpPr txBox="1"/>
          <p:nvPr/>
        </p:nvSpPr>
        <p:spPr>
          <a:xfrm>
            <a:off x="360486" y="1194021"/>
            <a:ext cx="109110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b="1">
                <a:solidFill>
                  <a:schemeClr val="dk1"/>
                </a:solidFill>
                <a:latin typeface="Candara"/>
                <a:ea typeface="Candara"/>
                <a:cs typeface="Candara"/>
                <a:sym typeface="Candara"/>
              </a:rPr>
              <a:t>Nereye seyahat etmek istersiniz?</a:t>
            </a:r>
            <a:endParaRPr sz="20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Bu aktivitede grup iki gruba ayrılmalıdır: 1. grup: Ev sahipleri ve gezginler.</a:t>
            </a:r>
            <a:endParaRPr sz="20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Ev sahipleri, ülkelerini temsil eden 4/5 adet resim, sanat eseri veya kültürel miras koleksiyonunu sergileyecektir (Kolezyum, Eyfel Kulesi....). Daha fazla resim koleksiyonu olacaktır.</a:t>
            </a:r>
            <a:endParaRPr sz="20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Gezginler, resimlerden bir sonraki seyahatlerinde ziyaret etmek istedikleri ülkeyi seçmelidir.</a:t>
            </a:r>
            <a:endParaRPr sz="20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Belirtilen resme göre, gezginler ev sahipleri tarafından ağırlanacak ve ev sahipleri onlara ülkelerini gezdirerek doğal ve kültürel miraslarını anlatacak ve gösterecektir.</a:t>
            </a:r>
            <a:endParaRPr sz="20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Gerekli malzemeler: Projektör ve ekran, internet erişimi, beyaz tahta ve kalemler.</a:t>
            </a:r>
            <a:endParaRPr sz="20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ndara"/>
                <a:ea typeface="Candara"/>
                <a:cs typeface="Candara"/>
                <a:sym typeface="Candara"/>
              </a:rPr>
              <a:t>Bu etkinlik, 2. ders ve Parish Haritası'nın oluşturulması ile bağlantılıdır.</a:t>
            </a:r>
            <a:endParaRPr sz="2000">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2000"/>
              <a:buFont typeface="Arial"/>
              <a:buNone/>
            </a:pPr>
            <a:endParaRPr sz="2000" b="1">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9" name="Google Shape;369;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2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a:solidFill>
                  <a:schemeClr val="lt1"/>
                </a:solidFill>
                <a:latin typeface="Candara"/>
                <a:ea typeface="Candara"/>
                <a:cs typeface="Candara"/>
                <a:sym typeface="Candara"/>
              </a:rPr>
              <a:t>Tartışma ve Düşünceler</a:t>
            </a:r>
            <a:endParaRPr sz="3600" b="0" i="0" u="none" strike="noStrike" cap="none">
              <a:solidFill>
                <a:schemeClr val="lt1"/>
              </a:solidFill>
              <a:latin typeface="Candara"/>
              <a:ea typeface="Candara"/>
              <a:cs typeface="Candara"/>
              <a:sym typeface="Candara"/>
            </a:endParaRPr>
          </a:p>
        </p:txBody>
      </p:sp>
      <p:sp>
        <p:nvSpPr>
          <p:cNvPr id="372" name="Google Shape;372;p26"/>
          <p:cNvSpPr txBox="1"/>
          <p:nvPr/>
        </p:nvSpPr>
        <p:spPr>
          <a:xfrm>
            <a:off x="534386" y="735918"/>
            <a:ext cx="8717100" cy="630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900" b="1">
                <a:solidFill>
                  <a:schemeClr val="dk1"/>
                </a:solidFill>
                <a:latin typeface="Candara"/>
                <a:ea typeface="Candara"/>
                <a:cs typeface="Candara"/>
                <a:sym typeface="Candara"/>
              </a:rPr>
              <a:t>Grup Tartışması için Sorular:</a:t>
            </a:r>
            <a:endParaRPr sz="19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900">
                <a:solidFill>
                  <a:schemeClr val="dk1"/>
                </a:solidFill>
                <a:latin typeface="Candara"/>
                <a:ea typeface="Candara"/>
                <a:cs typeface="Candara"/>
                <a:sym typeface="Candara"/>
              </a:rPr>
              <a:t>Lütfen 5 ila 6 soru ekleyin</a:t>
            </a:r>
            <a:endParaRPr sz="1900">
              <a:solidFill>
                <a:schemeClr val="dk1"/>
              </a:solidFill>
              <a:latin typeface="Candara"/>
              <a:ea typeface="Candara"/>
              <a:cs typeface="Candara"/>
              <a:sym typeface="Candara"/>
            </a:endParaRPr>
          </a:p>
          <a:p>
            <a:pPr marL="457200" lvl="0" indent="-349250" algn="l" rtl="0">
              <a:lnSpc>
                <a:spcPct val="115000"/>
              </a:lnSpc>
              <a:spcBef>
                <a:spcPts val="1200"/>
              </a:spcBef>
              <a:spcAft>
                <a:spcPts val="0"/>
              </a:spcAft>
              <a:buClr>
                <a:schemeClr val="dk1"/>
              </a:buClr>
              <a:buSzPts val="1900"/>
              <a:buFont typeface="Candara"/>
              <a:buAutoNum type="arabicPeriod"/>
            </a:pPr>
            <a:r>
              <a:rPr lang="en-US" sz="1900">
                <a:solidFill>
                  <a:schemeClr val="dk1"/>
                </a:solidFill>
                <a:latin typeface="Candara"/>
                <a:ea typeface="Candara"/>
                <a:cs typeface="Candara"/>
                <a:sym typeface="Candara"/>
              </a:rPr>
              <a:t>İletişimde hiç sorun yaşadınız mı? (çok kültürlü, kültürlerarası, kültürlerarası)</a:t>
            </a:r>
            <a:endParaRPr sz="1900">
              <a:solidFill>
                <a:schemeClr val="dk1"/>
              </a:solidFill>
              <a:latin typeface="Candara"/>
              <a:ea typeface="Candara"/>
              <a:cs typeface="Candara"/>
              <a:sym typeface="Candara"/>
            </a:endParaRPr>
          </a:p>
          <a:p>
            <a:pPr marL="457200" lvl="0" indent="-349250" algn="l" rtl="0">
              <a:lnSpc>
                <a:spcPct val="115000"/>
              </a:lnSpc>
              <a:spcBef>
                <a:spcPts val="0"/>
              </a:spcBef>
              <a:spcAft>
                <a:spcPts val="0"/>
              </a:spcAft>
              <a:buClr>
                <a:schemeClr val="dk1"/>
              </a:buClr>
              <a:buSzPts val="1900"/>
              <a:buFont typeface="Candara"/>
              <a:buAutoNum type="arabicPeriod"/>
            </a:pPr>
            <a:r>
              <a:rPr lang="en-US" sz="1900">
                <a:solidFill>
                  <a:schemeClr val="dk1"/>
                </a:solidFill>
                <a:latin typeface="Candara"/>
                <a:ea typeface="Candara"/>
                <a:cs typeface="Candara"/>
                <a:sym typeface="Candara"/>
              </a:rPr>
              <a:t>Sizce iletişimde başka hangi engeller var ve neden?</a:t>
            </a:r>
            <a:endParaRPr sz="1900">
              <a:solidFill>
                <a:schemeClr val="dk1"/>
              </a:solidFill>
              <a:latin typeface="Candara"/>
              <a:ea typeface="Candara"/>
              <a:cs typeface="Candara"/>
              <a:sym typeface="Candara"/>
            </a:endParaRPr>
          </a:p>
          <a:p>
            <a:pPr marL="457200" lvl="0" indent="-349250" algn="l" rtl="0">
              <a:lnSpc>
                <a:spcPct val="115000"/>
              </a:lnSpc>
              <a:spcBef>
                <a:spcPts val="0"/>
              </a:spcBef>
              <a:spcAft>
                <a:spcPts val="0"/>
              </a:spcAft>
              <a:buClr>
                <a:schemeClr val="dk1"/>
              </a:buClr>
              <a:buSzPts val="1900"/>
              <a:buFont typeface="Candara"/>
              <a:buAutoNum type="arabicPeriod"/>
            </a:pPr>
            <a:r>
              <a:rPr lang="en-US" sz="1900">
                <a:solidFill>
                  <a:schemeClr val="dk1"/>
                </a:solidFill>
                <a:latin typeface="Candara"/>
                <a:ea typeface="Candara"/>
                <a:cs typeface="Candara"/>
                <a:sym typeface="Candara"/>
              </a:rPr>
              <a:t>Modern teknolojilerin iletişim için bir engel mi yoksa bir fırsat mı olduğunu düşünüyorsunuz?</a:t>
            </a:r>
            <a:endParaRPr sz="1900">
              <a:solidFill>
                <a:schemeClr val="dk1"/>
              </a:solidFill>
              <a:latin typeface="Candara"/>
              <a:ea typeface="Candara"/>
              <a:cs typeface="Candara"/>
              <a:sym typeface="Candara"/>
            </a:endParaRPr>
          </a:p>
          <a:p>
            <a:pPr marL="457200" lvl="0" indent="-349250" algn="l" rtl="0">
              <a:lnSpc>
                <a:spcPct val="115000"/>
              </a:lnSpc>
              <a:spcBef>
                <a:spcPts val="0"/>
              </a:spcBef>
              <a:spcAft>
                <a:spcPts val="0"/>
              </a:spcAft>
              <a:buClr>
                <a:schemeClr val="dk1"/>
              </a:buClr>
              <a:buSzPts val="1900"/>
              <a:buFont typeface="Candara"/>
              <a:buAutoNum type="arabicPeriod"/>
            </a:pPr>
            <a:r>
              <a:rPr lang="en-US" sz="1900">
                <a:solidFill>
                  <a:schemeClr val="dk1"/>
                </a:solidFill>
                <a:latin typeface="Candara"/>
                <a:ea typeface="Candara"/>
                <a:cs typeface="Candara"/>
                <a:sym typeface="Candara"/>
              </a:rPr>
              <a:t>Kültürel ve doğal mirasın aktarılmasında hangi iletişim yolu daha iyidir? (sözlü, grafiksel, müzikal…)</a:t>
            </a:r>
            <a:endParaRPr sz="1900">
              <a:solidFill>
                <a:schemeClr val="dk1"/>
              </a:solidFill>
              <a:latin typeface="Candara"/>
              <a:ea typeface="Candara"/>
              <a:cs typeface="Candara"/>
              <a:sym typeface="Candara"/>
            </a:endParaRPr>
          </a:p>
          <a:p>
            <a:pPr marL="457200" lvl="0" indent="-349250" algn="l" rtl="0">
              <a:lnSpc>
                <a:spcPct val="115000"/>
              </a:lnSpc>
              <a:spcBef>
                <a:spcPts val="0"/>
              </a:spcBef>
              <a:spcAft>
                <a:spcPts val="0"/>
              </a:spcAft>
              <a:buClr>
                <a:schemeClr val="dk1"/>
              </a:buClr>
              <a:buSzPts val="1900"/>
              <a:buFont typeface="Candara"/>
              <a:buAutoNum type="arabicPeriod"/>
            </a:pPr>
            <a:r>
              <a:rPr lang="en-US" sz="1900">
                <a:solidFill>
                  <a:schemeClr val="dk1"/>
                </a:solidFill>
                <a:latin typeface="Candara"/>
                <a:ea typeface="Candara"/>
                <a:cs typeface="Candara"/>
                <a:sym typeface="Candara"/>
              </a:rPr>
              <a:t>Uzaktaki nesiller arasında iletişim mümkün mü?</a:t>
            </a:r>
            <a:endParaRPr sz="19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900" b="1">
                <a:solidFill>
                  <a:schemeClr val="dk1"/>
                </a:solidFill>
                <a:latin typeface="Candara"/>
                <a:ea typeface="Candara"/>
                <a:cs typeface="Candara"/>
                <a:sym typeface="Candara"/>
              </a:rPr>
              <a:t>Sonuç:</a:t>
            </a:r>
            <a:endParaRPr sz="1900" b="1">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US" sz="1900">
                <a:solidFill>
                  <a:schemeClr val="dk1"/>
                </a:solidFill>
                <a:latin typeface="Candara"/>
                <a:ea typeface="Candara"/>
                <a:cs typeface="Candara"/>
                <a:sym typeface="Candara"/>
              </a:rPr>
              <a:t>İletişim yolu hiç bitmeyen bir yoldur. İletişim, yeni toplumlarla ilgili yeni kavramları, fikirleri, duyguları ve hisleri ifade etmek için değişmeli ve uyum sağlamalıdır. Zorluk, geçmişin mirasını iletebilmek, farklı kültürlerle engeller oluşturmadan kimliklerini korumaktır.</a:t>
            </a:r>
            <a:endParaRPr sz="1900">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2000"/>
              <a:buFont typeface="Arial"/>
              <a:buNone/>
            </a:pPr>
            <a:endParaRPr sz="2000" b="1">
              <a:latin typeface="Candara"/>
              <a:ea typeface="Candara"/>
              <a:cs typeface="Candara"/>
              <a:sym typeface="Candara"/>
            </a:endParaRPr>
          </a:p>
        </p:txBody>
      </p:sp>
      <p:pic>
        <p:nvPicPr>
          <p:cNvPr id="373" name="Google Shape;373;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803"/>
              </a:srgbClr>
            </a:outerShdw>
          </a:effectLst>
        </p:spPr>
      </p:pic>
      <p:sp>
        <p:nvSpPr>
          <p:cNvPr id="374" name="Google Shape;374;p26"/>
          <p:cNvSpPr txBox="1"/>
          <p:nvPr/>
        </p:nvSpPr>
        <p:spPr>
          <a:xfrm>
            <a:off x="8931288" y="3605450"/>
            <a:ext cx="30000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t>Kaynak:</a:t>
            </a:r>
            <a:r>
              <a:rPr lang="en-US" sz="1200" b="0" i="0" u="none" strike="noStrike" cap="none">
                <a:solidFill>
                  <a:srgbClr val="000000"/>
                </a:solidFill>
                <a:latin typeface="Arial"/>
                <a:ea typeface="Arial"/>
                <a:cs typeface="Arial"/>
                <a:sym typeface="Arial"/>
              </a:rPr>
              <a:t>,Freepik, free image by pch.vector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https://www.freepik.com/free-vector/people-talking-arguing_9176206.htm#fromView=search&amp;page=1&amp;position=32&amp;uuid=9ec0301a-dddf-4d25-a241-a5349c9e3205</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Προσαρμογή</PresentationFormat>
  <Paragraphs>79</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2026-04-25T08:30:15Z</dcterms:modified>
</cp:coreProperties>
</file>