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ndara" pitchFamily="34" charset="0"/>
      <p:regular r:id="rId21"/>
      <p:bold r:id="rId22"/>
      <p:italic r:id="rId23"/>
      <p:boldItalic r:id="rId24"/>
    </p:embeddedFont>
    <p:embeddedFont>
      <p:font typeface="Calibri"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289w4AVEz9xq2cXcZJlfFoWS1N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9" name="Google Shape;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a:spLocks noGrp="1"/>
          </p:cNvSpPr>
          <p:nvPr>
            <p:ph type="pic" idx="2"/>
          </p:nvPr>
        </p:nvSpPr>
        <p:spPr>
          <a:xfrm>
            <a:off x="5183188" y="987425"/>
            <a:ext cx="6172200" cy="4873625"/>
          </a:xfrm>
          <a:prstGeom prst="rect">
            <a:avLst/>
          </a:prstGeom>
          <a:noFill/>
          <a:ln>
            <a:noFill/>
          </a:ln>
        </p:spPr>
      </p:sp>
      <p:sp>
        <p:nvSpPr>
          <p:cNvPr id="61" name="Google Shape;61;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ommonground.org.uk/places-people-parish-maps-%e2%80%a8by-sue-cliffor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prowomen-project.eu/io3/"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png"/><Relationship Id="rId3" Type="http://schemas.openxmlformats.org/officeDocument/2006/relationships/notesSlide" Target="../notesSlides/notesSlide18.xml"/><Relationship Id="rId7" Type="http://schemas.openxmlformats.org/officeDocument/2006/relationships/image" Target="../media/image16.png"/><Relationship Id="rId12"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pn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2" name="Google Shape;82;p4"/>
          <p:cNvSpPr txBox="1"/>
          <p:nvPr/>
        </p:nvSpPr>
        <p:spPr>
          <a:xfrm>
            <a:off x="0" y="2708872"/>
            <a:ext cx="12191999" cy="954067"/>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Candara"/>
                <a:ea typeface="Candara"/>
                <a:cs typeface="Candara"/>
                <a:sym typeface="Candara"/>
              </a:rPr>
              <a:t>Eğitim Programı</a:t>
            </a:r>
            <a:endParaRPr sz="2800" b="1" i="0" u="none" strike="noStrike" cap="none">
              <a:solidFill>
                <a:srgbClr val="FFFFFF"/>
              </a:solidFill>
              <a:latin typeface="Candara"/>
              <a:ea typeface="Candara"/>
              <a:cs typeface="Candara"/>
              <a:sym typeface="Candara"/>
            </a:endParaRPr>
          </a:p>
          <a:p>
            <a:pPr marL="809625" marR="0" lvl="0" indent="0" algn="ctr" rtl="0">
              <a:lnSpc>
                <a:spcPct val="100000"/>
              </a:lnSpc>
              <a:spcBef>
                <a:spcPts val="0"/>
              </a:spcBef>
              <a:spcAft>
                <a:spcPts val="0"/>
              </a:spcAft>
              <a:buNone/>
            </a:pPr>
            <a:r>
              <a:rPr lang="en-US" sz="2800" b="1" i="0" u="none" strike="noStrike" cap="none">
                <a:solidFill>
                  <a:srgbClr val="FFFFFF"/>
                </a:solidFill>
                <a:latin typeface="Candara"/>
                <a:ea typeface="Candara"/>
                <a:cs typeface="Candara"/>
                <a:sym typeface="Candara"/>
              </a:rPr>
              <a:t>ÜNİTE 4: Kültürlerarası ve Kuşaklararası iletişim</a:t>
            </a:r>
            <a:endParaRPr sz="2800" b="0" i="0" u="none" strike="noStrike" cap="none">
              <a:solidFill>
                <a:schemeClr val="lt1"/>
              </a:solidFill>
              <a:latin typeface="Calibri"/>
              <a:ea typeface="Calibri"/>
              <a:cs typeface="Calibri"/>
              <a:sym typeface="Calibri"/>
            </a:endParaRPr>
          </a:p>
        </p:txBody>
      </p:sp>
      <p:sp>
        <p:nvSpPr>
          <p:cNvPr id="83" name="Google Shape;83;p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6 - Εικόνα" descr="TR Avrupa Birliği tarafından ortak finanse edilmektedir_POS.jpg"/>
          <p:cNvPicPr>
            <a:picLocks noChangeAspect="1"/>
          </p:cNvPicPr>
          <p:nvPr/>
        </p:nvPicPr>
        <p:blipFill>
          <a:blip r:embed="rId4"/>
          <a:stretch>
            <a:fillRect/>
          </a:stretch>
        </p:blipFill>
        <p:spPr>
          <a:xfrm>
            <a:off x="310680" y="6165304"/>
            <a:ext cx="2304256" cy="412001"/>
          </a:xfrm>
          <a:prstGeom prst="rect">
            <a:avLst/>
          </a:prstGeom>
        </p:spPr>
      </p:pic>
      <p:pic>
        <p:nvPicPr>
          <p:cNvPr id="9" name="7 - Εικόνα" descr="cc-brand-1.png"/>
          <p:cNvPicPr>
            <a:picLocks noChangeAspect="1"/>
          </p:cNvPicPr>
          <p:nvPr/>
        </p:nvPicPr>
        <p:blipFill>
          <a:blip r:embed="rId5"/>
          <a:stretch>
            <a:fillRect/>
          </a:stretch>
        </p:blipFill>
        <p:spPr>
          <a:xfrm>
            <a:off x="11039872" y="6067546"/>
            <a:ext cx="1152128" cy="5972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45"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72" name="Google Shape;172;p45"/>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45"/>
          <p:cNvSpPr/>
          <p:nvPr/>
        </p:nvSpPr>
        <p:spPr>
          <a:xfrm>
            <a:off x="0" y="-374"/>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Parish Haritaları</a:t>
            </a:r>
            <a:endParaRPr sz="3600" b="1" i="0" u="none" strike="noStrike" cap="none">
              <a:solidFill>
                <a:schemeClr val="lt1"/>
              </a:solidFill>
              <a:latin typeface="Candara"/>
              <a:ea typeface="Candara"/>
              <a:cs typeface="Candara"/>
              <a:sym typeface="Candara"/>
            </a:endParaRPr>
          </a:p>
        </p:txBody>
      </p:sp>
      <p:sp>
        <p:nvSpPr>
          <p:cNvPr id="174" name="Google Shape;174;p45"/>
          <p:cNvSpPr/>
          <p:nvPr/>
        </p:nvSpPr>
        <p:spPr>
          <a:xfrm>
            <a:off x="282805" y="848413"/>
            <a:ext cx="10628212" cy="49551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385623"/>
                </a:solidFill>
                <a:latin typeface="Candara"/>
                <a:ea typeface="Candara"/>
                <a:cs typeface="Candara"/>
                <a:sym typeface="Candara"/>
              </a:rPr>
              <a:t>Neden Parish Haritaları?</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ndara"/>
                <a:ea typeface="Candara"/>
                <a:cs typeface="Candara"/>
                <a:sym typeface="Candara"/>
              </a:rPr>
              <a:t>Şu adrese gidin: </a:t>
            </a:r>
            <a:r>
              <a:rPr lang="en-US" sz="1600" b="0" i="0" u="sng" strike="noStrike" cap="none">
                <a:solidFill>
                  <a:srgbClr val="000000"/>
                </a:solidFill>
                <a:latin typeface="Candara"/>
                <a:ea typeface="Candara"/>
                <a:cs typeface="Candara"/>
                <a:sym typeface="Candar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https://www.commonground.org.uk/places-people-parish-maps-%e2%80%a8by-sue-clifford/</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sng" strike="noStrike" cap="none">
                <a:solidFill>
                  <a:srgbClr val="000000"/>
                </a:solidFill>
                <a:latin typeface="Candara"/>
                <a:ea typeface="Candara"/>
                <a:cs typeface="Candara"/>
                <a:sym typeface="Candar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https://www.commonground.org.uk/places-people-parish-maps-%e2%80%a8by-sue-clifford/</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385623"/>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2000"/>
              <a:buFont typeface="Arial"/>
              <a:buNone/>
            </a:pPr>
            <a:r>
              <a:rPr lang="en-US" sz="2000" b="0" i="1" u="none" strike="noStrike" cap="none">
                <a:solidFill>
                  <a:srgbClr val="000000"/>
                </a:solidFill>
                <a:latin typeface="Candara"/>
                <a:ea typeface="Candara"/>
                <a:cs typeface="Candara"/>
                <a:sym typeface="Candara"/>
              </a:rPr>
              <a:t>Bir Parish Haritası oluşturmak, değerlerin toplumsal bir ifadesini yaratmak ve katılım için fikirleri ortaya koymaya başlamak, kendi elinizle yerinizi almakla ilgilidir. Hayatın en küçük sahnesi olan yerelliğe odaklanmaya çalışıyoruz. Sadakat duyduğunuz, sizin için anlamı olan, hakkında bilgi sahibi olduğunuz, kolayca öfkelenip koruma içgüdüsü uyandıran, ölçüsünü bildiğiniz, bir şekilde sizi şekillendiren mahalleniz. Yerinizi bilmek, onun korunmasında aktif rol almak, bilgeliği aktarmak, fikirlere, insanlara, gelişime, değişime açık olmak, ancak onu bugüne getiren doğa ve kültüre sempati duymak, muhalefetin kapılarını açacaktır. Ancak konuşma, hoşgörü ve anıların aktarılması, sivil güçlerdir. Gelecek bin yıl için hangi bilgi biçimlerine ihtiyaç duyarsak duyalım, insanlık ve hayal gücü, bunları düzenlemede yüksek öncelik almalıdır. Bir Parish Haritası oluştururken, istediğiniz yerde çerçeveyi tutmak için bir araya gelebilir, sizin için önemli olan şeylere ışık tutabilir ve tüm bunların neden önemli olduğu konusunda tutkuyla konuşmak için cesaret bulabilirsiniz.</a:t>
            </a:r>
            <a:endParaRPr sz="20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46"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80" name="Google Shape;180;p46"/>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46"/>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Parish Haritaları Geliştirme</a:t>
            </a:r>
            <a:endParaRPr sz="3600" b="1" i="0" u="none" strike="noStrike" cap="none">
              <a:solidFill>
                <a:schemeClr val="lt1"/>
              </a:solidFill>
              <a:latin typeface="Candara"/>
              <a:ea typeface="Candara"/>
              <a:cs typeface="Candara"/>
              <a:sym typeface="Candara"/>
            </a:endParaRPr>
          </a:p>
        </p:txBody>
      </p:sp>
      <p:pic>
        <p:nvPicPr>
          <p:cNvPr id="182" name="Google Shape;182;p46" descr="https://www.commonground.org.uk/wp-content/uploads/2015/02/CG0251-790x490.jpg"/>
          <p:cNvPicPr preferRelativeResize="0"/>
          <p:nvPr/>
        </p:nvPicPr>
        <p:blipFill rotWithShape="1">
          <a:blip r:embed="rId4">
            <a:alphaModFix/>
          </a:blip>
          <a:srcRect/>
          <a:stretch/>
        </p:blipFill>
        <p:spPr>
          <a:xfrm>
            <a:off x="160760" y="984230"/>
            <a:ext cx="6120130" cy="3796030"/>
          </a:xfrm>
          <a:prstGeom prst="rect">
            <a:avLst/>
          </a:prstGeom>
          <a:noFill/>
          <a:ln>
            <a:noFill/>
          </a:ln>
        </p:spPr>
      </p:pic>
      <p:sp>
        <p:nvSpPr>
          <p:cNvPr id="183" name="Google Shape;183;p46"/>
          <p:cNvSpPr/>
          <p:nvPr/>
        </p:nvSpPr>
        <p:spPr>
          <a:xfrm>
            <a:off x="172825" y="5014642"/>
            <a:ext cx="6096000" cy="55335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Görsel: https://www.commonground.org.uk/places-people-parish-maps-%e2%80%a8by-sue-clifford/</a:t>
            </a:r>
            <a:endParaRPr sz="1400" b="0" i="0" u="none" strike="noStrike" cap="none">
              <a:solidFill>
                <a:srgbClr val="000000"/>
              </a:solidFill>
              <a:latin typeface="Calibri"/>
              <a:ea typeface="Calibri"/>
              <a:cs typeface="Calibri"/>
              <a:sym typeface="Calibri"/>
            </a:endParaRPr>
          </a:p>
        </p:txBody>
      </p:sp>
      <p:sp>
        <p:nvSpPr>
          <p:cNvPr id="184" name="Google Shape;184;p46"/>
          <p:cNvSpPr/>
          <p:nvPr/>
        </p:nvSpPr>
        <p:spPr>
          <a:xfrm>
            <a:off x="6583051" y="984230"/>
            <a:ext cx="4927076" cy="41549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Candara"/>
                <a:ea typeface="Candara"/>
                <a:cs typeface="Candara"/>
                <a:sym typeface="Candara"/>
              </a:rPr>
              <a:t>Bu nedenle, Parish Haritası grup çalışmasıyla, daha doğrusu topluluk çalışmasıyla oluşturulur.</a:t>
            </a:r>
            <a:endParaRPr sz="20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400"/>
              <a:buFont typeface="Arial"/>
              <a:buNone/>
            </a:pPr>
            <a:endParaRPr sz="20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Candara"/>
                <a:ea typeface="Candara"/>
                <a:cs typeface="Candara"/>
                <a:sym typeface="Candara"/>
              </a:rPr>
              <a:t>Bir bölgenin vatandaşları (yerli veya yeni vatandaşlar, gençler ve yaşlılar) ya doğrudan yapım sürecine dahil olabilirler ya da bölgenin tarihi, efsaneleri, ihtiyaçları hakkında bilgi edinmek için yapılan röportajlara katılabilirler.</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47"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90" name="Google Shape;190;p47"/>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47"/>
          <p:cNvSpPr/>
          <p:nvPr/>
        </p:nvSpPr>
        <p:spPr>
          <a:xfrm>
            <a:off x="0" y="4502"/>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Parish Haritaları Geliştirme</a:t>
            </a:r>
            <a:endParaRPr sz="3600" b="1" i="0" u="none" strike="noStrike" cap="none">
              <a:solidFill>
                <a:schemeClr val="lt1"/>
              </a:solidFill>
              <a:latin typeface="Candara"/>
              <a:ea typeface="Candara"/>
              <a:cs typeface="Candara"/>
              <a:sym typeface="Candara"/>
            </a:endParaRPr>
          </a:p>
        </p:txBody>
      </p:sp>
      <p:pic>
        <p:nvPicPr>
          <p:cNvPr id="192" name="Google Shape;192;p47" descr="https://www.commonground.org.uk/wp-content/uploads/2015/02/DSCN00101-820x490.jpg"/>
          <p:cNvPicPr preferRelativeResize="0"/>
          <p:nvPr/>
        </p:nvPicPr>
        <p:blipFill rotWithShape="1">
          <a:blip r:embed="rId4">
            <a:alphaModFix/>
          </a:blip>
          <a:srcRect/>
          <a:stretch/>
        </p:blipFill>
        <p:spPr>
          <a:xfrm>
            <a:off x="1372166" y="1124122"/>
            <a:ext cx="4024932" cy="2571183"/>
          </a:xfrm>
          <a:prstGeom prst="rect">
            <a:avLst/>
          </a:prstGeom>
          <a:noFill/>
          <a:ln>
            <a:noFill/>
          </a:ln>
        </p:spPr>
      </p:pic>
      <p:pic>
        <p:nvPicPr>
          <p:cNvPr id="193" name="Google Shape;193;p47" descr="https://www.commonground.org.uk/wp-content/uploads/2015/02/DSCN00091-820x490.jpg"/>
          <p:cNvPicPr preferRelativeResize="0"/>
          <p:nvPr/>
        </p:nvPicPr>
        <p:blipFill rotWithShape="1">
          <a:blip r:embed="rId5">
            <a:alphaModFix/>
          </a:blip>
          <a:srcRect/>
          <a:stretch/>
        </p:blipFill>
        <p:spPr>
          <a:xfrm>
            <a:off x="5857878" y="1124122"/>
            <a:ext cx="4448567" cy="2571183"/>
          </a:xfrm>
          <a:prstGeom prst="rect">
            <a:avLst/>
          </a:prstGeom>
          <a:noFill/>
          <a:ln>
            <a:noFill/>
          </a:ln>
        </p:spPr>
      </p:pic>
      <p:pic>
        <p:nvPicPr>
          <p:cNvPr id="194" name="Google Shape;194;p47" descr="https://www.commonground.org.uk/wp-content/uploads/2015/02/DSCN00121-701x490.jpg"/>
          <p:cNvPicPr preferRelativeResize="0"/>
          <p:nvPr/>
        </p:nvPicPr>
        <p:blipFill rotWithShape="1">
          <a:blip r:embed="rId6">
            <a:alphaModFix/>
          </a:blip>
          <a:srcRect/>
          <a:stretch/>
        </p:blipFill>
        <p:spPr>
          <a:xfrm>
            <a:off x="1212006" y="3915341"/>
            <a:ext cx="4345252" cy="2727196"/>
          </a:xfrm>
          <a:prstGeom prst="rect">
            <a:avLst/>
          </a:prstGeom>
          <a:noFill/>
          <a:ln>
            <a:noFill/>
          </a:ln>
        </p:spPr>
      </p:pic>
      <p:pic>
        <p:nvPicPr>
          <p:cNvPr id="195" name="Google Shape;195;p47" descr="https://www.commonground.org.uk/wp-content/uploads/2015/02/Croxley-Green1-820x490.jpg"/>
          <p:cNvPicPr preferRelativeResize="0"/>
          <p:nvPr/>
        </p:nvPicPr>
        <p:blipFill rotWithShape="1">
          <a:blip r:embed="rId7">
            <a:alphaModFix/>
          </a:blip>
          <a:srcRect/>
          <a:stretch/>
        </p:blipFill>
        <p:spPr>
          <a:xfrm>
            <a:off x="5792375" y="3915341"/>
            <a:ext cx="4579572" cy="2799393"/>
          </a:xfrm>
          <a:prstGeom prst="rect">
            <a:avLst/>
          </a:prstGeom>
          <a:noFill/>
          <a:ln>
            <a:noFill/>
          </a:ln>
        </p:spPr>
      </p:pic>
      <p:sp>
        <p:nvSpPr>
          <p:cNvPr id="196" name="Google Shape;196;p47"/>
          <p:cNvSpPr/>
          <p:nvPr/>
        </p:nvSpPr>
        <p:spPr>
          <a:xfrm>
            <a:off x="10560079" y="3161749"/>
            <a:ext cx="1422846" cy="193638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Fotoğraflar:</a:t>
            </a:r>
            <a:endParaRPr/>
          </a:p>
          <a:p>
            <a:pPr marL="0" marR="0" lvl="0" indent="0" algn="l" rtl="0">
              <a:lnSpc>
                <a:spcPct val="107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https://www.commonground.org.uk/places-people-parish-maps-%e2%80%a8by-sue-clifford/</a:t>
            </a:r>
            <a:endParaRPr sz="1400" b="0" i="0" u="none" strike="noStrike" cap="none">
              <a:solidFill>
                <a:srgbClr val="000000"/>
              </a:solidFill>
              <a:latin typeface="Calibri"/>
              <a:ea typeface="Calibri"/>
              <a:cs typeface="Calibri"/>
              <a:sym typeface="Calibri"/>
            </a:endParaRPr>
          </a:p>
        </p:txBody>
      </p:sp>
      <p:sp>
        <p:nvSpPr>
          <p:cNvPr id="197" name="Google Shape;197;p47"/>
          <p:cNvSpPr/>
          <p:nvPr/>
        </p:nvSpPr>
        <p:spPr>
          <a:xfrm>
            <a:off x="3210079" y="662459"/>
            <a:ext cx="5454087"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ndara"/>
                <a:ea typeface="Candara"/>
                <a:cs typeface="Candara"/>
                <a:sym typeface="Candara"/>
              </a:rPr>
              <a:t>Parish Haritaları Üzerine Bazı Örnekler</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03" name="Google Shape;203;p3"/>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p3"/>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Parish Haritaları Geliştirme</a:t>
            </a:r>
            <a:endParaRPr sz="3600" b="1" i="0" u="none" strike="noStrike" cap="none">
              <a:solidFill>
                <a:schemeClr val="lt1"/>
              </a:solidFill>
              <a:latin typeface="Candara"/>
              <a:ea typeface="Candara"/>
              <a:cs typeface="Candara"/>
              <a:sym typeface="Candara"/>
            </a:endParaRPr>
          </a:p>
        </p:txBody>
      </p:sp>
      <p:sp>
        <p:nvSpPr>
          <p:cNvPr id="205" name="Google Shape;205;p3"/>
          <p:cNvSpPr/>
          <p:nvPr/>
        </p:nvSpPr>
        <p:spPr>
          <a:xfrm>
            <a:off x="276519" y="1202588"/>
            <a:ext cx="10814739"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000" i="0" u="none" strike="noStrike" cap="none">
                <a:solidFill>
                  <a:srgbClr val="000000"/>
                </a:solidFill>
                <a:latin typeface="Candara"/>
                <a:ea typeface="Candara"/>
                <a:cs typeface="Candara"/>
                <a:sym typeface="Candara"/>
              </a:rPr>
              <a:t>Sadece yolları ve açıklamaları gösteren basit bir Google haritası kullanabilir ve ardından bunu “</a:t>
            </a:r>
            <a:r>
              <a:rPr lang="en-US" sz="2000">
                <a:latin typeface="Candara"/>
                <a:ea typeface="Candara"/>
                <a:cs typeface="Candara"/>
                <a:sym typeface="Candara"/>
              </a:rPr>
              <a:t>geliştirebiliriz</a:t>
            </a:r>
            <a:r>
              <a:rPr lang="en-US" sz="2000" i="0" u="none" strike="noStrike" cap="none">
                <a:solidFill>
                  <a:srgbClr val="000000"/>
                </a:solidFill>
                <a:latin typeface="Candara"/>
                <a:ea typeface="Candara"/>
                <a:cs typeface="Candara"/>
                <a:sym typeface="Candara"/>
              </a:rPr>
              <a:t>”</a:t>
            </a:r>
            <a:endParaRPr sz="200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400"/>
              <a:buFont typeface="Arial"/>
              <a:buNone/>
            </a:pPr>
            <a:r>
              <a:rPr lang="en-US" sz="2000" i="0" u="none" strike="noStrike" cap="none">
                <a:solidFill>
                  <a:srgbClr val="000000"/>
                </a:solidFill>
                <a:latin typeface="Candara"/>
                <a:ea typeface="Candara"/>
                <a:cs typeface="Candara"/>
                <a:sym typeface="Candara"/>
              </a:rPr>
              <a:t>veya </a:t>
            </a:r>
            <a:endParaRPr sz="200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400"/>
              <a:buFont typeface="Arial"/>
              <a:buNone/>
            </a:pPr>
            <a:endParaRPr sz="200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400"/>
              <a:buFont typeface="Arial"/>
              <a:buNone/>
            </a:pPr>
            <a:r>
              <a:rPr lang="en-US" sz="2000" i="0" u="none" strike="noStrike" cap="none">
                <a:solidFill>
                  <a:srgbClr val="000000"/>
                </a:solidFill>
                <a:latin typeface="Candara"/>
                <a:ea typeface="Candara"/>
                <a:cs typeface="Candara"/>
                <a:sym typeface="Candara"/>
              </a:rPr>
              <a:t>70x100 boyutunda (veya daha büyük) bir kağıt üzerinde </a:t>
            </a:r>
            <a:endParaRPr sz="200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400"/>
              <a:buFont typeface="Arial"/>
              <a:buNone/>
            </a:pPr>
            <a:r>
              <a:rPr lang="en-US" sz="2000" i="0" u="none" strike="noStrike" cap="none">
                <a:solidFill>
                  <a:srgbClr val="000000"/>
                </a:solidFill>
                <a:latin typeface="Candara"/>
                <a:ea typeface="Candara"/>
                <a:cs typeface="Candara"/>
                <a:sym typeface="Candara"/>
              </a:rPr>
              <a:t>oluşturabiliriz.</a:t>
            </a:r>
            <a:endParaRPr sz="2000">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400"/>
              <a:buFont typeface="Arial"/>
              <a:buNone/>
            </a:pPr>
            <a:endParaRPr sz="200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400"/>
              <a:buFont typeface="Arial"/>
              <a:buNone/>
            </a:pPr>
            <a:r>
              <a:rPr lang="en-US" sz="2000" i="0" u="none" strike="noStrike" cap="none">
                <a:solidFill>
                  <a:srgbClr val="000000"/>
                </a:solidFill>
                <a:latin typeface="Candara"/>
                <a:ea typeface="Candara"/>
                <a:cs typeface="Candara"/>
                <a:sym typeface="Candara"/>
              </a:rPr>
              <a:t>Her iki durumda da resim, fotoğraf, hikaye vb. ekleyebiliriz.</a:t>
            </a:r>
            <a:endParaRPr sz="2000" i="0" u="none" strike="noStrike" cap="none">
              <a:solidFill>
                <a:srgbClr val="000000"/>
              </a:solidFill>
              <a:latin typeface="Candara"/>
              <a:ea typeface="Candara"/>
              <a:cs typeface="Candara"/>
              <a:sym typeface="Candara"/>
            </a:endParaRPr>
          </a:p>
        </p:txBody>
      </p:sp>
      <p:pic>
        <p:nvPicPr>
          <p:cNvPr id="206" name="Google Shape;206;p3" descr="Vettori e Illustrazioni di Pennarelli con download gratuito | Freepik"/>
          <p:cNvPicPr preferRelativeResize="0"/>
          <p:nvPr/>
        </p:nvPicPr>
        <p:blipFill rotWithShape="1">
          <a:blip r:embed="rId4">
            <a:alphaModFix/>
          </a:blip>
          <a:srcRect b="31290"/>
          <a:stretch/>
        </p:blipFill>
        <p:spPr>
          <a:xfrm>
            <a:off x="8227695" y="2331194"/>
            <a:ext cx="3442689" cy="2231380"/>
          </a:xfrm>
          <a:prstGeom prst="rect">
            <a:avLst/>
          </a:prstGeom>
          <a:noFill/>
          <a:ln>
            <a:noFill/>
          </a:ln>
        </p:spPr>
      </p:pic>
      <p:pic>
        <p:nvPicPr>
          <p:cNvPr id="207" name="Google Shape;207;p3" descr="Immagini di Fotocamera Disegno - Download gratuiti su Freepik"/>
          <p:cNvPicPr preferRelativeResize="0"/>
          <p:nvPr/>
        </p:nvPicPr>
        <p:blipFill rotWithShape="1">
          <a:blip r:embed="rId5">
            <a:alphaModFix/>
          </a:blip>
          <a:srcRect/>
          <a:stretch/>
        </p:blipFill>
        <p:spPr>
          <a:xfrm rot="-1296443">
            <a:off x="6612770" y="4279226"/>
            <a:ext cx="2646539" cy="1810786"/>
          </a:xfrm>
          <a:prstGeom prst="rect">
            <a:avLst/>
          </a:prstGeom>
          <a:noFill/>
          <a:ln>
            <a:noFill/>
          </a:ln>
        </p:spPr>
      </p:pic>
      <p:pic>
        <p:nvPicPr>
          <p:cNvPr id="208" name="Google Shape;208;p3" descr="Scena dell'intervista di un uomo e una donna Un ragazzo e una ragazza che  parlano Uomo che rilascia interviste a un giornalista | Vettore Premium"/>
          <p:cNvPicPr preferRelativeResize="0"/>
          <p:nvPr/>
        </p:nvPicPr>
        <p:blipFill rotWithShape="1">
          <a:blip r:embed="rId6">
            <a:alphaModFix/>
          </a:blip>
          <a:srcRect/>
          <a:stretch/>
        </p:blipFill>
        <p:spPr>
          <a:xfrm>
            <a:off x="9076931" y="4562574"/>
            <a:ext cx="3016250" cy="22326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48"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14" name="Google Shape;214;p48"/>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p48"/>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Parish Haritaları Geliştirme</a:t>
            </a:r>
            <a:endParaRPr sz="3600" b="1" i="0" u="none" strike="noStrike" cap="none">
              <a:solidFill>
                <a:schemeClr val="lt1"/>
              </a:solidFill>
              <a:latin typeface="Candara"/>
              <a:ea typeface="Candara"/>
              <a:cs typeface="Candara"/>
              <a:sym typeface="Candara"/>
            </a:endParaRPr>
          </a:p>
        </p:txBody>
      </p:sp>
      <p:sp>
        <p:nvSpPr>
          <p:cNvPr id="216" name="Google Shape;216;p48"/>
          <p:cNvSpPr/>
          <p:nvPr/>
        </p:nvSpPr>
        <p:spPr>
          <a:xfrm>
            <a:off x="490193" y="1206632"/>
            <a:ext cx="10350632" cy="41549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Candara"/>
                <a:ea typeface="Candara"/>
                <a:cs typeface="Candara"/>
                <a:sym typeface="Candara"/>
              </a:rPr>
              <a:t>Görüntü, video veya ses içerebilen etkileşimli bir harita, yani dijital bir harita oluşturmak da mümkündür.</a:t>
            </a:r>
            <a:endParaRPr sz="20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2400"/>
              <a:buFont typeface="Arial"/>
              <a:buNone/>
            </a:pPr>
            <a:endParaRPr sz="20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Candara"/>
                <a:ea typeface="Candara"/>
                <a:cs typeface="Candara"/>
                <a:sym typeface="Candara"/>
              </a:rPr>
              <a:t>Etkileşimli haritaların oluşturulmasına olanak tanıyan birçok program bulunmaktadır.</a:t>
            </a:r>
            <a:endParaRPr sz="20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2400"/>
              <a:buFont typeface="Arial"/>
              <a:buNone/>
            </a:pPr>
            <a:endParaRPr sz="20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Candara"/>
                <a:ea typeface="Candara"/>
                <a:cs typeface="Candara"/>
                <a:sym typeface="Candara"/>
              </a:rPr>
              <a:t>Ücretsiz olanlar arasında, kullanıcılar arasında çok popüler olma avantajına sahip Google Maps ve GoogleEart'ı sayabiliriz.</a:t>
            </a:r>
            <a:endParaRPr sz="20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2400"/>
              <a:buFont typeface="Arial"/>
              <a:buNone/>
            </a:pPr>
            <a:endParaRPr sz="20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Candara"/>
                <a:ea typeface="Candara"/>
                <a:cs typeface="Candara"/>
                <a:sym typeface="Candara"/>
              </a:rPr>
              <a:t>Ücretli olanlar arasında, çok karmaşık haritaları basit bir şekilde oluşturmamıza olanak tanıyan, ancak maliyeti herkes için uygun olmayan ThingLink'i sayabiliriz.</a:t>
            </a:r>
            <a:endParaRPr sz="2000" b="0" i="0" u="none" strike="noStrike" cap="none">
              <a:solidFill>
                <a:srgbClr val="000000"/>
              </a:solidFill>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49"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22" name="Google Shape;222;p49"/>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3" name="Google Shape;223;p49"/>
          <p:cNvSpPr/>
          <p:nvPr/>
        </p:nvSpPr>
        <p:spPr>
          <a:xfrm>
            <a:off x="0" y="4"/>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Parish Haritaları Geliştirme</a:t>
            </a:r>
            <a:endParaRPr sz="3600" b="1" i="0" u="none" strike="noStrike" cap="none">
              <a:solidFill>
                <a:schemeClr val="lt1"/>
              </a:solidFill>
              <a:latin typeface="Candara"/>
              <a:ea typeface="Candara"/>
              <a:cs typeface="Candara"/>
              <a:sym typeface="Candara"/>
            </a:endParaRPr>
          </a:p>
        </p:txBody>
      </p:sp>
      <p:sp>
        <p:nvSpPr>
          <p:cNvPr id="224" name="Google Shape;224;p49"/>
          <p:cNvSpPr txBox="1"/>
          <p:nvPr/>
        </p:nvSpPr>
        <p:spPr>
          <a:xfrm>
            <a:off x="917294" y="1338276"/>
            <a:ext cx="10698900" cy="4347900"/>
          </a:xfrm>
          <a:prstGeom prst="rect">
            <a:avLst/>
          </a:prstGeom>
          <a:noFill/>
          <a:ln>
            <a:noFill/>
          </a:ln>
        </p:spPr>
        <p:txBody>
          <a:bodyPr spcFirstLastPara="1" wrap="square" lIns="91425" tIns="45700" rIns="91425" bIns="45700" anchor="ctr" anchorCtr="0">
            <a:noAutofit/>
          </a:bodyPr>
          <a:lstStyle/>
          <a:p>
            <a:pPr marL="0" marR="0" lvl="0" indent="0" algn="just" rtl="0">
              <a:lnSpc>
                <a:spcPct val="90000"/>
              </a:lnSpc>
              <a:spcBef>
                <a:spcPts val="1000"/>
              </a:spcBef>
              <a:spcAft>
                <a:spcPts val="0"/>
              </a:spcAft>
              <a:buClr>
                <a:schemeClr val="dk1"/>
              </a:buClr>
              <a:buSzPts val="2400"/>
              <a:buFont typeface="Arial"/>
              <a:buNone/>
            </a:pPr>
            <a:r>
              <a:rPr lang="en-US" sz="2400">
                <a:solidFill>
                  <a:schemeClr val="dk1"/>
                </a:solidFill>
                <a:latin typeface="Candara"/>
                <a:ea typeface="Candara"/>
                <a:cs typeface="Candara"/>
                <a:sym typeface="Candara"/>
              </a:rPr>
              <a:t>Bir Parish Haritasının somut olarak oluşturulması, birkaç soru ile başlar:</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1800" b="0" i="0" u="none" strike="noStrike" cap="none">
                <a:solidFill>
                  <a:srgbClr val="000000"/>
                </a:solidFill>
                <a:latin typeface="Candara"/>
                <a:ea typeface="Candara"/>
                <a:cs typeface="Candara"/>
                <a:sym typeface="Candara"/>
              </a:rPr>
              <a:t>Neredeyiz?</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1800" b="0" i="0" u="none" strike="noStrike" cap="none">
                <a:solidFill>
                  <a:srgbClr val="000000"/>
                </a:solidFill>
                <a:latin typeface="Candara"/>
                <a:ea typeface="Candara"/>
                <a:cs typeface="Candara"/>
                <a:sym typeface="Candara"/>
              </a:rPr>
              <a:t>Bu yeri diğerlerinden ayıran nedir?</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1800" b="0" i="0" u="none" strike="noStrike" cap="none">
                <a:solidFill>
                  <a:srgbClr val="000000"/>
                </a:solidFill>
                <a:latin typeface="Candara"/>
                <a:ea typeface="Candara"/>
                <a:cs typeface="Candara"/>
                <a:sym typeface="Candara"/>
              </a:rPr>
              <a:t>Hangi unsurlardan oluşur?</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1800" b="0" i="0" u="none" strike="noStrike" cap="none">
                <a:solidFill>
                  <a:srgbClr val="000000"/>
                </a:solidFill>
                <a:latin typeface="Candara"/>
                <a:ea typeface="Candara"/>
                <a:cs typeface="Candara"/>
                <a:sym typeface="Candara"/>
              </a:rPr>
              <a:t>Kişisel ve toplumsal düzeyde ne önemlidir ve neden?</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1800" b="0" i="0" u="none" strike="noStrike" cap="none">
                <a:solidFill>
                  <a:srgbClr val="000000"/>
                </a:solidFill>
                <a:latin typeface="Candara"/>
                <a:ea typeface="Candara"/>
                <a:cs typeface="Candara"/>
                <a:sym typeface="Candara"/>
              </a:rPr>
              <a:t>Bu yerin doğal özellikleri nelerdir ve bireysel bilgiler nelerdir?</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1800" b="0" i="0" u="none" strike="noStrike" cap="none">
                <a:solidFill>
                  <a:srgbClr val="000000"/>
                </a:solidFill>
                <a:latin typeface="Candara"/>
                <a:ea typeface="Candara"/>
                <a:cs typeface="Candara"/>
                <a:sym typeface="Candara"/>
              </a:rPr>
              <a:t>Bu bilgileri nasıl paylaşabiliriz?</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1800" b="0" i="0" u="none" strike="noStrike" cap="none">
                <a:solidFill>
                  <a:srgbClr val="000000"/>
                </a:solidFill>
                <a:latin typeface="Candara"/>
                <a:ea typeface="Candara"/>
                <a:cs typeface="Candara"/>
                <a:sym typeface="Candara"/>
              </a:rPr>
              <a:t>Hangi stili kullanıyoruz ve haritayı nasıl çizip oluşturuyoruz?</a:t>
            </a:r>
            <a:endParaRPr sz="1800" b="0" i="0" u="none" strike="noStrike" cap="none">
              <a:solidFill>
                <a:srgbClr val="000000"/>
              </a:solidFill>
              <a:latin typeface="Candara"/>
              <a:ea typeface="Candara"/>
              <a:cs typeface="Candara"/>
              <a:sym typeface="Candar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50"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30" name="Google Shape;230;p50"/>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50"/>
          <p:cNvSpPr/>
          <p:nvPr/>
        </p:nvSpPr>
        <p:spPr>
          <a:xfrm>
            <a:off x="0" y="16"/>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Parish Haritaları Geliştirme</a:t>
            </a:r>
            <a:endParaRPr sz="3600" b="1" i="0" u="none" strike="noStrike" cap="none">
              <a:solidFill>
                <a:schemeClr val="lt1"/>
              </a:solidFill>
              <a:latin typeface="Candara"/>
              <a:ea typeface="Candara"/>
              <a:cs typeface="Candara"/>
              <a:sym typeface="Candara"/>
            </a:endParaRPr>
          </a:p>
        </p:txBody>
      </p:sp>
      <p:grpSp>
        <p:nvGrpSpPr>
          <p:cNvPr id="232" name="Google Shape;232;p50"/>
          <p:cNvGrpSpPr/>
          <p:nvPr/>
        </p:nvGrpSpPr>
        <p:grpSpPr>
          <a:xfrm>
            <a:off x="3195540" y="1043211"/>
            <a:ext cx="5750118" cy="5721020"/>
            <a:chOff x="3097115" y="-12592"/>
            <a:chExt cx="5750118" cy="5721020"/>
          </a:xfrm>
        </p:grpSpPr>
        <p:sp>
          <p:nvSpPr>
            <p:cNvPr id="233" name="Google Shape;233;p50"/>
            <p:cNvSpPr/>
            <p:nvPr/>
          </p:nvSpPr>
          <p:spPr>
            <a:xfrm>
              <a:off x="5513601" y="-12592"/>
              <a:ext cx="734857" cy="734857"/>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50"/>
            <p:cNvSpPr txBox="1"/>
            <p:nvPr/>
          </p:nvSpPr>
          <p:spPr>
            <a:xfrm>
              <a:off x="5621218" y="95025"/>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Araştır</a:t>
              </a:r>
              <a:endParaRPr sz="1200" b="0" i="0" u="none" strike="noStrike" cap="none">
                <a:solidFill>
                  <a:schemeClr val="dk1"/>
                </a:solidFill>
                <a:latin typeface="Candara"/>
                <a:ea typeface="Candara"/>
                <a:cs typeface="Candara"/>
                <a:sym typeface="Candara"/>
              </a:endParaRPr>
            </a:p>
          </p:txBody>
        </p:sp>
        <p:sp>
          <p:nvSpPr>
            <p:cNvPr id="235" name="Google Shape;235;p50"/>
            <p:cNvSpPr/>
            <p:nvPr/>
          </p:nvSpPr>
          <p:spPr>
            <a:xfrm rot="771429">
              <a:off x="6315781" y="352330"/>
              <a:ext cx="195165" cy="248014"/>
            </a:xfrm>
            <a:prstGeom prst="rightArrow">
              <a:avLst>
                <a:gd name="adj1" fmla="val 60000"/>
                <a:gd name="adj2" fmla="val 50000"/>
              </a:avLst>
            </a:prstGeom>
            <a:solidFill>
              <a:schemeClr val="accent2"/>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50"/>
            <p:cNvSpPr txBox="1"/>
            <p:nvPr/>
          </p:nvSpPr>
          <p:spPr>
            <a:xfrm rot="771429">
              <a:off x="6316515" y="395419"/>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37" name="Google Shape;237;p50"/>
            <p:cNvSpPr/>
            <p:nvPr/>
          </p:nvSpPr>
          <p:spPr>
            <a:xfrm>
              <a:off x="6589039" y="232869"/>
              <a:ext cx="734857" cy="734857"/>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50"/>
            <p:cNvSpPr txBox="1"/>
            <p:nvPr/>
          </p:nvSpPr>
          <p:spPr>
            <a:xfrm>
              <a:off x="6696656" y="340486"/>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Sor</a:t>
              </a:r>
              <a:endParaRPr sz="1200" b="0" i="0" u="none" strike="noStrike" cap="none">
                <a:solidFill>
                  <a:schemeClr val="dk1"/>
                </a:solidFill>
                <a:latin typeface="Candara"/>
                <a:ea typeface="Candara"/>
                <a:cs typeface="Candara"/>
                <a:sym typeface="Candara"/>
              </a:endParaRPr>
            </a:p>
          </p:txBody>
        </p:sp>
        <p:sp>
          <p:nvSpPr>
            <p:cNvPr id="239" name="Google Shape;239;p50"/>
            <p:cNvSpPr/>
            <p:nvPr/>
          </p:nvSpPr>
          <p:spPr>
            <a:xfrm rot="2314286">
              <a:off x="7285783" y="816730"/>
              <a:ext cx="195165" cy="248014"/>
            </a:xfrm>
            <a:prstGeom prst="rightArrow">
              <a:avLst>
                <a:gd name="adj1" fmla="val 60000"/>
                <a:gd name="adj2" fmla="val 50000"/>
              </a:avLst>
            </a:prstGeom>
            <a:solidFill>
              <a:schemeClr val="accent3"/>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50"/>
            <p:cNvSpPr txBox="1"/>
            <p:nvPr/>
          </p:nvSpPr>
          <p:spPr>
            <a:xfrm rot="2314286">
              <a:off x="7292170" y="848081"/>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41" name="Google Shape;241;p50"/>
            <p:cNvSpPr/>
            <p:nvPr/>
          </p:nvSpPr>
          <p:spPr>
            <a:xfrm>
              <a:off x="7451473" y="920637"/>
              <a:ext cx="734857" cy="734857"/>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50"/>
            <p:cNvSpPr txBox="1"/>
            <p:nvPr/>
          </p:nvSpPr>
          <p:spPr>
            <a:xfrm>
              <a:off x="7559090" y="1028254"/>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Topla</a:t>
              </a:r>
              <a:endParaRPr sz="1200" b="0" i="0" u="none" strike="noStrike" cap="none">
                <a:solidFill>
                  <a:schemeClr val="dk1"/>
                </a:solidFill>
                <a:latin typeface="Candara"/>
                <a:ea typeface="Candara"/>
                <a:cs typeface="Candara"/>
                <a:sym typeface="Candara"/>
              </a:endParaRPr>
            </a:p>
          </p:txBody>
        </p:sp>
        <p:sp>
          <p:nvSpPr>
            <p:cNvPr id="243" name="Google Shape;243;p50"/>
            <p:cNvSpPr/>
            <p:nvPr/>
          </p:nvSpPr>
          <p:spPr>
            <a:xfrm rot="3857143">
              <a:off x="7958230" y="1656009"/>
              <a:ext cx="195165" cy="248014"/>
            </a:xfrm>
            <a:prstGeom prst="rightArrow">
              <a:avLst>
                <a:gd name="adj1" fmla="val 60000"/>
                <a:gd name="adj2" fmla="val 50000"/>
              </a:avLst>
            </a:prstGeom>
            <a:solidFill>
              <a:schemeClr val="accent4"/>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50"/>
            <p:cNvSpPr txBox="1"/>
            <p:nvPr/>
          </p:nvSpPr>
          <p:spPr>
            <a:xfrm rot="3857143">
              <a:off x="7974803" y="1679237"/>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45" name="Google Shape;245;p50"/>
            <p:cNvSpPr/>
            <p:nvPr/>
          </p:nvSpPr>
          <p:spPr>
            <a:xfrm>
              <a:off x="7930088" y="1914491"/>
              <a:ext cx="734857" cy="734857"/>
            </a:xfrm>
            <a:prstGeom prst="ellipse">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50"/>
            <p:cNvSpPr txBox="1"/>
            <p:nvPr/>
          </p:nvSpPr>
          <p:spPr>
            <a:xfrm>
              <a:off x="8037705" y="2022108"/>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Seç</a:t>
              </a:r>
              <a:endParaRPr sz="1200" b="0" i="0" u="none" strike="noStrike" cap="none">
                <a:solidFill>
                  <a:schemeClr val="dk1"/>
                </a:solidFill>
                <a:latin typeface="Candara"/>
                <a:ea typeface="Candara"/>
                <a:cs typeface="Candara"/>
                <a:sym typeface="Candara"/>
              </a:endParaRPr>
            </a:p>
          </p:txBody>
        </p:sp>
        <p:sp>
          <p:nvSpPr>
            <p:cNvPr id="247" name="Google Shape;247;p50"/>
            <p:cNvSpPr/>
            <p:nvPr/>
          </p:nvSpPr>
          <p:spPr>
            <a:xfrm rot="5400000">
              <a:off x="8209026" y="2687295"/>
              <a:ext cx="176981" cy="248014"/>
            </a:xfrm>
            <a:prstGeom prst="rightArrow">
              <a:avLst>
                <a:gd name="adj1" fmla="val 60000"/>
                <a:gd name="adj2" fmla="val 50000"/>
              </a:avLst>
            </a:prstGeom>
            <a:solidFill>
              <a:srgbClr val="599BD5"/>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50"/>
            <p:cNvSpPr txBox="1"/>
            <p:nvPr/>
          </p:nvSpPr>
          <p:spPr>
            <a:xfrm rot="5400000">
              <a:off x="8235573" y="2710351"/>
              <a:ext cx="123887"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49" name="Google Shape;249;p50"/>
            <p:cNvSpPr/>
            <p:nvPr/>
          </p:nvSpPr>
          <p:spPr>
            <a:xfrm>
              <a:off x="7747799" y="2983275"/>
              <a:ext cx="1099434" cy="803478"/>
            </a:xfrm>
            <a:prstGeom prst="ellipse">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50"/>
            <p:cNvSpPr txBox="1"/>
            <p:nvPr/>
          </p:nvSpPr>
          <p:spPr>
            <a:xfrm>
              <a:off x="7908807" y="3100942"/>
              <a:ext cx="777418" cy="5681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Bir araya getir</a:t>
              </a:r>
              <a:endParaRPr sz="1200" b="0" i="0" u="none" strike="noStrike" cap="none">
                <a:solidFill>
                  <a:schemeClr val="dk1"/>
                </a:solidFill>
                <a:latin typeface="Candara"/>
                <a:ea typeface="Candara"/>
                <a:cs typeface="Candara"/>
                <a:sym typeface="Candara"/>
              </a:endParaRPr>
            </a:p>
          </p:txBody>
        </p:sp>
        <p:sp>
          <p:nvSpPr>
            <p:cNvPr id="251" name="Google Shape;251;p50"/>
            <p:cNvSpPr/>
            <p:nvPr/>
          </p:nvSpPr>
          <p:spPr>
            <a:xfrm rot="6942857">
              <a:off x="7965233" y="3777632"/>
              <a:ext cx="166980" cy="248014"/>
            </a:xfrm>
            <a:prstGeom prst="rightArrow">
              <a:avLst>
                <a:gd name="adj1" fmla="val 60000"/>
                <a:gd name="adj2" fmla="val 50000"/>
              </a:avLst>
            </a:prstGeom>
            <a:solidFill>
              <a:schemeClr val="accent6"/>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50"/>
            <p:cNvSpPr txBox="1"/>
            <p:nvPr/>
          </p:nvSpPr>
          <p:spPr>
            <a:xfrm rot="-3857143">
              <a:off x="8001147" y="3804668"/>
              <a:ext cx="11688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53" name="Google Shape;253;p50"/>
            <p:cNvSpPr/>
            <p:nvPr/>
          </p:nvSpPr>
          <p:spPr>
            <a:xfrm>
              <a:off x="7451473" y="4011439"/>
              <a:ext cx="734857" cy="734857"/>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50"/>
            <p:cNvSpPr txBox="1"/>
            <p:nvPr/>
          </p:nvSpPr>
          <p:spPr>
            <a:xfrm>
              <a:off x="7559090" y="4119056"/>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Düzelt</a:t>
              </a:r>
              <a:endParaRPr sz="1200" b="0" i="0" u="none" strike="noStrike" cap="none">
                <a:solidFill>
                  <a:schemeClr val="dk1"/>
                </a:solidFill>
                <a:latin typeface="Candara"/>
                <a:ea typeface="Candara"/>
                <a:cs typeface="Candara"/>
                <a:sym typeface="Candara"/>
              </a:endParaRPr>
            </a:p>
          </p:txBody>
        </p:sp>
        <p:sp>
          <p:nvSpPr>
            <p:cNvPr id="255" name="Google Shape;255;p50"/>
            <p:cNvSpPr/>
            <p:nvPr/>
          </p:nvSpPr>
          <p:spPr>
            <a:xfrm rot="8485714">
              <a:off x="7351953" y="4568294"/>
              <a:ext cx="147831" cy="248014"/>
            </a:xfrm>
            <a:prstGeom prst="rightArrow">
              <a:avLst>
                <a:gd name="adj1" fmla="val 60000"/>
                <a:gd name="adj2" fmla="val 50000"/>
              </a:avLst>
            </a:prstGeom>
            <a:solidFill>
              <a:schemeClr val="accent2"/>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50"/>
            <p:cNvSpPr txBox="1"/>
            <p:nvPr/>
          </p:nvSpPr>
          <p:spPr>
            <a:xfrm rot="-2314286">
              <a:off x="7391464" y="4604071"/>
              <a:ext cx="103482"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57" name="Google Shape;257;p50"/>
            <p:cNvSpPr/>
            <p:nvPr/>
          </p:nvSpPr>
          <p:spPr>
            <a:xfrm>
              <a:off x="6460490" y="4656299"/>
              <a:ext cx="991954" cy="820674"/>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50"/>
            <p:cNvSpPr txBox="1"/>
            <p:nvPr/>
          </p:nvSpPr>
          <p:spPr>
            <a:xfrm>
              <a:off x="6605758" y="4776484"/>
              <a:ext cx="701418" cy="58030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İlişkilendir</a:t>
              </a:r>
              <a:endParaRPr sz="1200" b="0" i="0" u="none" strike="noStrike" cap="none">
                <a:solidFill>
                  <a:schemeClr val="dk1"/>
                </a:solidFill>
                <a:latin typeface="Candara"/>
                <a:ea typeface="Candara"/>
                <a:cs typeface="Candara"/>
                <a:sym typeface="Candara"/>
              </a:endParaRPr>
            </a:p>
          </p:txBody>
        </p:sp>
        <p:sp>
          <p:nvSpPr>
            <p:cNvPr id="259" name="Google Shape;259;p50"/>
            <p:cNvSpPr/>
            <p:nvPr/>
          </p:nvSpPr>
          <p:spPr>
            <a:xfrm rot="10028571">
              <a:off x="6375011" y="5066871"/>
              <a:ext cx="74230" cy="248014"/>
            </a:xfrm>
            <a:prstGeom prst="rightArrow">
              <a:avLst>
                <a:gd name="adj1" fmla="val 60000"/>
                <a:gd name="adj2" fmla="val 50000"/>
              </a:avLst>
            </a:prstGeom>
            <a:solidFill>
              <a:schemeClr val="accent3"/>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50"/>
            <p:cNvSpPr txBox="1"/>
            <p:nvPr/>
          </p:nvSpPr>
          <p:spPr>
            <a:xfrm rot="-771429">
              <a:off x="6397001" y="5113996"/>
              <a:ext cx="51961"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61" name="Google Shape;261;p50"/>
            <p:cNvSpPr/>
            <p:nvPr/>
          </p:nvSpPr>
          <p:spPr>
            <a:xfrm>
              <a:off x="5403123" y="4915767"/>
              <a:ext cx="955814" cy="792661"/>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50"/>
            <p:cNvSpPr txBox="1"/>
            <p:nvPr/>
          </p:nvSpPr>
          <p:spPr>
            <a:xfrm>
              <a:off x="5462212" y="5031849"/>
              <a:ext cx="902243" cy="56049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Resimlendir</a:t>
              </a:r>
              <a:endParaRPr sz="1200" b="0" i="0" u="none" strike="noStrike" cap="none">
                <a:solidFill>
                  <a:schemeClr val="dk1"/>
                </a:solidFill>
                <a:latin typeface="Candara"/>
                <a:ea typeface="Candara"/>
                <a:cs typeface="Candara"/>
                <a:sym typeface="Candara"/>
              </a:endParaRPr>
            </a:p>
          </p:txBody>
        </p:sp>
        <p:sp>
          <p:nvSpPr>
            <p:cNvPr id="263" name="Google Shape;263;p50"/>
            <p:cNvSpPr/>
            <p:nvPr/>
          </p:nvSpPr>
          <p:spPr>
            <a:xfrm rot="-10028571">
              <a:off x="5325787" y="5069104"/>
              <a:ext cx="67857" cy="248014"/>
            </a:xfrm>
            <a:prstGeom prst="rightArrow">
              <a:avLst>
                <a:gd name="adj1" fmla="val 60000"/>
                <a:gd name="adj2" fmla="val 50000"/>
              </a:avLst>
            </a:prstGeom>
            <a:solidFill>
              <a:schemeClr val="accent4"/>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50"/>
            <p:cNvSpPr txBox="1"/>
            <p:nvPr/>
          </p:nvSpPr>
          <p:spPr>
            <a:xfrm rot="771429">
              <a:off x="5345889" y="5120972"/>
              <a:ext cx="47500"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65" name="Google Shape;265;p50"/>
            <p:cNvSpPr/>
            <p:nvPr/>
          </p:nvSpPr>
          <p:spPr>
            <a:xfrm>
              <a:off x="4294466" y="4675151"/>
              <a:ext cx="1022252" cy="782968"/>
            </a:xfrm>
            <a:prstGeom prst="ellipse">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50"/>
            <p:cNvSpPr txBox="1"/>
            <p:nvPr/>
          </p:nvSpPr>
          <p:spPr>
            <a:xfrm>
              <a:off x="4444171" y="4789814"/>
              <a:ext cx="722842" cy="553642"/>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Anlat</a:t>
              </a:r>
              <a:endParaRPr sz="1200" b="0" i="0" u="none" strike="noStrike" cap="none">
                <a:solidFill>
                  <a:schemeClr val="dk1"/>
                </a:solidFill>
                <a:latin typeface="Candara"/>
                <a:ea typeface="Candara"/>
                <a:cs typeface="Candara"/>
                <a:sym typeface="Candara"/>
              </a:endParaRPr>
            </a:p>
          </p:txBody>
        </p:sp>
        <p:sp>
          <p:nvSpPr>
            <p:cNvPr id="267" name="Google Shape;267;p50"/>
            <p:cNvSpPr/>
            <p:nvPr/>
          </p:nvSpPr>
          <p:spPr>
            <a:xfrm rot="-8485714">
              <a:off x="4269353" y="4574759"/>
              <a:ext cx="149890" cy="248014"/>
            </a:xfrm>
            <a:prstGeom prst="rightArrow">
              <a:avLst>
                <a:gd name="adj1" fmla="val 60000"/>
                <a:gd name="adj2" fmla="val 50000"/>
              </a:avLst>
            </a:prstGeom>
            <a:solidFill>
              <a:srgbClr val="599BD5"/>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50"/>
            <p:cNvSpPr txBox="1"/>
            <p:nvPr/>
          </p:nvSpPr>
          <p:spPr>
            <a:xfrm rot="2314286">
              <a:off x="4309415" y="4638380"/>
              <a:ext cx="104923"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69" name="Google Shape;269;p50"/>
            <p:cNvSpPr/>
            <p:nvPr/>
          </p:nvSpPr>
          <p:spPr>
            <a:xfrm>
              <a:off x="3575730" y="4011439"/>
              <a:ext cx="734857" cy="734857"/>
            </a:xfrm>
            <a:prstGeom prst="ellipse">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50"/>
            <p:cNvSpPr txBox="1"/>
            <p:nvPr/>
          </p:nvSpPr>
          <p:spPr>
            <a:xfrm>
              <a:off x="3683347" y="4119056"/>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Çiz</a:t>
              </a:r>
              <a:endParaRPr sz="1200" b="0" i="0" u="none" strike="noStrike" cap="none">
                <a:solidFill>
                  <a:schemeClr val="dk1"/>
                </a:solidFill>
                <a:latin typeface="Candara"/>
                <a:ea typeface="Candara"/>
                <a:cs typeface="Candara"/>
                <a:sym typeface="Candara"/>
              </a:endParaRPr>
            </a:p>
          </p:txBody>
        </p:sp>
        <p:sp>
          <p:nvSpPr>
            <p:cNvPr id="271" name="Google Shape;271;p50"/>
            <p:cNvSpPr/>
            <p:nvPr/>
          </p:nvSpPr>
          <p:spPr>
            <a:xfrm rot="-6942857">
              <a:off x="3608665" y="3762910"/>
              <a:ext cx="195165" cy="248014"/>
            </a:xfrm>
            <a:prstGeom prst="rightArrow">
              <a:avLst>
                <a:gd name="adj1" fmla="val 60000"/>
                <a:gd name="adj2" fmla="val 50000"/>
              </a:avLst>
            </a:prstGeom>
            <a:solidFill>
              <a:schemeClr val="accent6"/>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50"/>
            <p:cNvSpPr txBox="1"/>
            <p:nvPr/>
          </p:nvSpPr>
          <p:spPr>
            <a:xfrm rot="3857143">
              <a:off x="3650641" y="3838888"/>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73" name="Google Shape;273;p50"/>
            <p:cNvSpPr/>
            <p:nvPr/>
          </p:nvSpPr>
          <p:spPr>
            <a:xfrm>
              <a:off x="3097115" y="3017585"/>
              <a:ext cx="734857" cy="734857"/>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50"/>
            <p:cNvSpPr txBox="1"/>
            <p:nvPr/>
          </p:nvSpPr>
          <p:spPr>
            <a:xfrm>
              <a:off x="3204732" y="3125202"/>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İnşa et</a:t>
              </a:r>
              <a:endParaRPr sz="1200" b="0" i="0" u="none" strike="noStrike" cap="none">
                <a:solidFill>
                  <a:schemeClr val="dk1"/>
                </a:solidFill>
                <a:latin typeface="Candara"/>
                <a:ea typeface="Candara"/>
                <a:cs typeface="Candara"/>
                <a:sym typeface="Candara"/>
              </a:endParaRPr>
            </a:p>
          </p:txBody>
        </p:sp>
        <p:sp>
          <p:nvSpPr>
            <p:cNvPr id="275" name="Google Shape;275;p50"/>
            <p:cNvSpPr/>
            <p:nvPr/>
          </p:nvSpPr>
          <p:spPr>
            <a:xfrm rot="-5400000">
              <a:off x="3366961" y="2714983"/>
              <a:ext cx="195165" cy="248014"/>
            </a:xfrm>
            <a:prstGeom prst="rightArrow">
              <a:avLst>
                <a:gd name="adj1" fmla="val 60000"/>
                <a:gd name="adj2" fmla="val 50000"/>
              </a:avLst>
            </a:prstGeom>
            <a:solidFill>
              <a:schemeClr val="accent2"/>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50"/>
            <p:cNvSpPr txBox="1"/>
            <p:nvPr/>
          </p:nvSpPr>
          <p:spPr>
            <a:xfrm rot="-5400000">
              <a:off x="3396236" y="2793861"/>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77" name="Google Shape;277;p50"/>
            <p:cNvSpPr/>
            <p:nvPr/>
          </p:nvSpPr>
          <p:spPr>
            <a:xfrm>
              <a:off x="3097115" y="1914491"/>
              <a:ext cx="734857" cy="734857"/>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50"/>
            <p:cNvSpPr txBox="1"/>
            <p:nvPr/>
          </p:nvSpPr>
          <p:spPr>
            <a:xfrm>
              <a:off x="3204732" y="2022108"/>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Dahil et</a:t>
              </a:r>
              <a:endParaRPr sz="1200" b="0" i="0" u="none" strike="noStrike" cap="none">
                <a:solidFill>
                  <a:schemeClr val="dk1"/>
                </a:solidFill>
                <a:latin typeface="Candara"/>
                <a:ea typeface="Candara"/>
                <a:cs typeface="Candara"/>
                <a:sym typeface="Candara"/>
              </a:endParaRPr>
            </a:p>
          </p:txBody>
        </p:sp>
        <p:sp>
          <p:nvSpPr>
            <p:cNvPr id="279" name="Google Shape;279;p50"/>
            <p:cNvSpPr/>
            <p:nvPr/>
          </p:nvSpPr>
          <p:spPr>
            <a:xfrm rot="-3857143">
              <a:off x="3603872" y="1665962"/>
              <a:ext cx="195165" cy="248014"/>
            </a:xfrm>
            <a:prstGeom prst="rightArrow">
              <a:avLst>
                <a:gd name="adj1" fmla="val 60000"/>
                <a:gd name="adj2" fmla="val 50000"/>
              </a:avLst>
            </a:prstGeom>
            <a:solidFill>
              <a:schemeClr val="accent3"/>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50"/>
            <p:cNvSpPr txBox="1"/>
            <p:nvPr/>
          </p:nvSpPr>
          <p:spPr>
            <a:xfrm rot="-3857143">
              <a:off x="3620445" y="1741940"/>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81" name="Google Shape;281;p50"/>
            <p:cNvSpPr/>
            <p:nvPr/>
          </p:nvSpPr>
          <p:spPr>
            <a:xfrm>
              <a:off x="3575730" y="920637"/>
              <a:ext cx="734857" cy="734857"/>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50"/>
            <p:cNvSpPr txBox="1"/>
            <p:nvPr/>
          </p:nvSpPr>
          <p:spPr>
            <a:xfrm>
              <a:off x="3683347" y="1028254"/>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Öğren</a:t>
              </a:r>
              <a:endParaRPr sz="1200" b="0" i="0" u="none" strike="noStrike" cap="none">
                <a:solidFill>
                  <a:schemeClr val="dk1"/>
                </a:solidFill>
                <a:latin typeface="Candara"/>
                <a:ea typeface="Candara"/>
                <a:cs typeface="Candara"/>
                <a:sym typeface="Candara"/>
              </a:endParaRPr>
            </a:p>
          </p:txBody>
        </p:sp>
        <p:sp>
          <p:nvSpPr>
            <p:cNvPr id="283" name="Google Shape;283;p50"/>
            <p:cNvSpPr/>
            <p:nvPr/>
          </p:nvSpPr>
          <p:spPr>
            <a:xfrm rot="-2314286">
              <a:off x="4272474" y="823618"/>
              <a:ext cx="195165" cy="248014"/>
            </a:xfrm>
            <a:prstGeom prst="rightArrow">
              <a:avLst>
                <a:gd name="adj1" fmla="val 60000"/>
                <a:gd name="adj2" fmla="val 50000"/>
              </a:avLst>
            </a:prstGeom>
            <a:solidFill>
              <a:schemeClr val="accent4"/>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50"/>
            <p:cNvSpPr txBox="1"/>
            <p:nvPr/>
          </p:nvSpPr>
          <p:spPr>
            <a:xfrm rot="-2314286">
              <a:off x="4278861" y="891473"/>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sp>
          <p:nvSpPr>
            <p:cNvPr id="285" name="Google Shape;285;p50"/>
            <p:cNvSpPr/>
            <p:nvPr/>
          </p:nvSpPr>
          <p:spPr>
            <a:xfrm>
              <a:off x="4438164" y="232869"/>
              <a:ext cx="734857" cy="734857"/>
            </a:xfrm>
            <a:prstGeom prst="ellipse">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50"/>
            <p:cNvSpPr txBox="1"/>
            <p:nvPr/>
          </p:nvSpPr>
          <p:spPr>
            <a:xfrm>
              <a:off x="4545781" y="340486"/>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ndara"/>
                  <a:ea typeface="Candara"/>
                  <a:cs typeface="Candara"/>
                  <a:sym typeface="Candara"/>
                </a:rPr>
                <a:t>Dikkat et</a:t>
              </a:r>
              <a:endParaRPr sz="1200" b="0" i="0" u="none" strike="noStrike" cap="none">
                <a:solidFill>
                  <a:schemeClr val="dk1"/>
                </a:solidFill>
                <a:latin typeface="Candara"/>
                <a:ea typeface="Candara"/>
                <a:cs typeface="Candara"/>
                <a:sym typeface="Candara"/>
              </a:endParaRPr>
            </a:p>
          </p:txBody>
        </p:sp>
        <p:sp>
          <p:nvSpPr>
            <p:cNvPr id="287" name="Google Shape;287;p50"/>
            <p:cNvSpPr/>
            <p:nvPr/>
          </p:nvSpPr>
          <p:spPr>
            <a:xfrm rot="-771429">
              <a:off x="5240343" y="354788"/>
              <a:ext cx="195165" cy="248014"/>
            </a:xfrm>
            <a:prstGeom prst="rightArrow">
              <a:avLst>
                <a:gd name="adj1" fmla="val 60000"/>
                <a:gd name="adj2" fmla="val 50000"/>
              </a:avLst>
            </a:prstGeom>
            <a:solidFill>
              <a:srgbClr val="599BD5"/>
            </a:solidFill>
            <a:ln>
              <a:noFill/>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50"/>
            <p:cNvSpPr txBox="1"/>
            <p:nvPr/>
          </p:nvSpPr>
          <p:spPr>
            <a:xfrm rot="-771429">
              <a:off x="5241077" y="410905"/>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1"/>
                </a:solidFill>
                <a:latin typeface="Candara"/>
                <a:ea typeface="Candara"/>
                <a:cs typeface="Candara"/>
                <a:sym typeface="Candara"/>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51"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94" name="Google Shape;294;p51"/>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5" name="Google Shape;295;p51"/>
          <p:cNvSpPr/>
          <p:nvPr/>
        </p:nvSpPr>
        <p:spPr>
          <a:xfrm>
            <a:off x="0" y="4"/>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a:solidFill>
                  <a:schemeClr val="lt1"/>
                </a:solidFill>
                <a:latin typeface="Candara"/>
                <a:ea typeface="Candara"/>
                <a:cs typeface="Candara"/>
                <a:sym typeface="Candara"/>
              </a:rPr>
              <a:t>  </a:t>
            </a:r>
            <a:r>
              <a:rPr lang="en-US" sz="3600" b="1" i="0" u="none" strike="noStrike" cap="none">
                <a:solidFill>
                  <a:schemeClr val="lt1"/>
                </a:solidFill>
                <a:latin typeface="Candara"/>
                <a:ea typeface="Candara"/>
                <a:cs typeface="Candara"/>
                <a:sym typeface="Candara"/>
              </a:rPr>
              <a:t>İyi Örnekler</a:t>
            </a:r>
            <a:endParaRPr sz="3600" b="1" i="0" u="none" strike="noStrike" cap="none">
              <a:solidFill>
                <a:schemeClr val="lt1"/>
              </a:solidFill>
              <a:latin typeface="Candara"/>
              <a:ea typeface="Candara"/>
              <a:cs typeface="Candara"/>
              <a:sym typeface="Candara"/>
            </a:endParaRPr>
          </a:p>
        </p:txBody>
      </p:sp>
      <p:sp>
        <p:nvSpPr>
          <p:cNvPr id="296" name="Google Shape;296;p51"/>
          <p:cNvSpPr/>
          <p:nvPr/>
        </p:nvSpPr>
        <p:spPr>
          <a:xfrm>
            <a:off x="392448" y="1012679"/>
            <a:ext cx="10770340" cy="28007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ndara"/>
                <a:ea typeface="Candara"/>
                <a:cs typeface="Candara"/>
                <a:sym typeface="Candara"/>
              </a:rPr>
              <a:t>En iyi uygulama olarak, önceki projelerimizden birini örnek olarak seçtik: </a:t>
            </a:r>
            <a:r>
              <a:rPr lang="en-US" sz="2200" b="1" i="0" u="none" strike="noStrike" cap="none">
                <a:solidFill>
                  <a:srgbClr val="000000"/>
                </a:solidFill>
                <a:latin typeface="Candara"/>
                <a:ea typeface="Candara"/>
                <a:cs typeface="Candara"/>
                <a:sym typeface="Candara"/>
              </a:rPr>
              <a:t>Kadınları Destekleme. Bölgesel Mirası Zenginleştirmek için Yeni Kültürel Tanıtımcıları Olarak Kadınlar için Beceri Geliştirme Programları</a:t>
            </a:r>
            <a:endParaRPr sz="22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ndara"/>
                <a:ea typeface="Candara"/>
                <a:cs typeface="Candara"/>
                <a:sym typeface="Candara"/>
              </a:rPr>
              <a:t>Bu proje, Yetişkin Eğitimi alanında Avrupa </a:t>
            </a:r>
            <a:r>
              <a:rPr lang="en-US" sz="2200" b="1" i="0" u="none" strike="noStrike" cap="none">
                <a:solidFill>
                  <a:srgbClr val="000000"/>
                </a:solidFill>
                <a:latin typeface="Candara"/>
                <a:ea typeface="Candara"/>
                <a:cs typeface="Candara"/>
                <a:sym typeface="Candara"/>
              </a:rPr>
              <a:t>Erasmus Plus</a:t>
            </a:r>
            <a:r>
              <a:rPr lang="en-US" sz="2200" b="0" i="0" u="none" strike="noStrike" cap="none">
                <a:solidFill>
                  <a:srgbClr val="000000"/>
                </a:solidFill>
                <a:latin typeface="Candara"/>
                <a:ea typeface="Candara"/>
                <a:cs typeface="Candara"/>
                <a:sym typeface="Candara"/>
              </a:rPr>
              <a:t> Programı tarafından eş finansman sağlandı.</a:t>
            </a:r>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ndara"/>
                <a:ea typeface="Candara"/>
                <a:cs typeface="Candara"/>
                <a:sym typeface="Candara"/>
              </a:rPr>
              <a:t>Bu proje ile Parish Maps'i başarıyla denedik ve kültürel ve doğal mirası zenginleştirmek için birçok program geliştirdik ve sonunda Atlasları hazırladık.</a:t>
            </a:r>
            <a:endParaRPr/>
          </a:p>
          <a:p>
            <a:pPr marL="0" marR="0" lvl="0" indent="0" algn="just" rtl="0">
              <a:lnSpc>
                <a:spcPct val="100000"/>
              </a:lnSpc>
              <a:spcBef>
                <a:spcPts val="0"/>
              </a:spcBef>
              <a:spcAft>
                <a:spcPts val="0"/>
              </a:spcAft>
              <a:buClr>
                <a:srgbClr val="000000"/>
              </a:buClr>
              <a:buSzPts val="2200"/>
              <a:buFont typeface="Arial"/>
              <a:buNone/>
            </a:pPr>
            <a:r>
              <a:rPr lang="en-US" sz="2200" b="0" i="0" u="sng" strike="noStrike" cap="none">
                <a:solidFill>
                  <a:srgbClr val="000000"/>
                </a:solidFill>
                <a:latin typeface="Candara"/>
                <a:ea typeface="Candara"/>
                <a:cs typeface="Candara"/>
                <a:sym typeface="Candar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https://prowomen-project.eu/io3/</a:t>
            </a:r>
            <a:r>
              <a:rPr lang="en-US" sz="2200" b="0" i="0" u="none" strike="noStrike" cap="none">
                <a:solidFill>
                  <a:srgbClr val="000000"/>
                </a:solidFill>
                <a:latin typeface="Candara"/>
                <a:ea typeface="Candara"/>
                <a:cs typeface="Candara"/>
                <a:sym typeface="Candara"/>
              </a:rPr>
              <a:t> </a:t>
            </a:r>
            <a:endParaRPr sz="2200" b="0" i="0" u="none" strike="noStrike" cap="none">
              <a:solidFill>
                <a:srgbClr val="000000"/>
              </a:solidFill>
              <a:latin typeface="Candara"/>
              <a:ea typeface="Candara"/>
              <a:cs typeface="Candara"/>
              <a:sym typeface="Candara"/>
            </a:endParaRPr>
          </a:p>
        </p:txBody>
      </p:sp>
      <p:pic>
        <p:nvPicPr>
          <p:cNvPr id="297" name="Google Shape;297;p51"/>
          <p:cNvPicPr preferRelativeResize="0"/>
          <p:nvPr/>
        </p:nvPicPr>
        <p:blipFill rotWithShape="1">
          <a:blip r:embed="rId5">
            <a:alphaModFix/>
          </a:blip>
          <a:srcRect t="5593" b="11349"/>
          <a:stretch/>
        </p:blipFill>
        <p:spPr>
          <a:xfrm>
            <a:off x="5043927" y="4025244"/>
            <a:ext cx="6485053" cy="29067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800" b="1" dirty="0" err="1" smtClean="0">
                <a:solidFill>
                  <a:schemeClr val="bg1"/>
                </a:solidFill>
                <a:latin typeface="Candara" pitchFamily="34" charset="0"/>
              </a:rPr>
              <a:t>İlginiz</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için</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teşekkür</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ederiz</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Proje</a:t>
            </a:r>
            <a:r>
              <a:rPr lang="en-US" sz="2800" b="1" dirty="0" smtClean="0">
                <a:solidFill>
                  <a:schemeClr val="bg1">
                    <a:lumMod val="50000"/>
                  </a:schemeClr>
                </a:solidFill>
                <a:latin typeface="Candara" pitchFamily="34" charset="0"/>
              </a:rPr>
              <a:t> </a:t>
            </a:r>
            <a:r>
              <a:rPr lang="en-US" sz="2800" b="1" dirty="0" err="1" smtClean="0">
                <a:solidFill>
                  <a:schemeClr val="bg1">
                    <a:lumMod val="50000"/>
                  </a:schemeClr>
                </a:solidFill>
                <a:latin typeface="Candara" pitchFamily="34" charset="0"/>
              </a:rPr>
              <a:t>ortakları</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19" name="6 - Εικόνα" descr="TR Avrupa Birliği tarafından ortak finanse edilmektedir_POS.jpg"/>
          <p:cNvPicPr>
            <a:picLocks noChangeAspect="1"/>
          </p:cNvPicPr>
          <p:nvPr/>
        </p:nvPicPr>
        <p:blipFill>
          <a:blip r:embed="rId12"/>
          <a:stretch>
            <a:fillRect/>
          </a:stretch>
        </p:blipFill>
        <p:spPr>
          <a:xfrm>
            <a:off x="310680" y="6165304"/>
            <a:ext cx="2304256" cy="412001"/>
          </a:xfrm>
          <a:prstGeom prst="rect">
            <a:avLst/>
          </a:prstGeom>
        </p:spPr>
      </p:pic>
      <p:pic>
        <p:nvPicPr>
          <p:cNvPr id="20" name="7 - Εικόνα" descr="cc-brand-1.png"/>
          <p:cNvPicPr>
            <a:picLocks noChangeAspect="1"/>
          </p:cNvPicPr>
          <p:nvPr/>
        </p:nvPicPr>
        <p:blipFill>
          <a:blip r:embed="rId13"/>
          <a:stretch>
            <a:fillRect/>
          </a:stretch>
        </p:blipFill>
        <p:spPr>
          <a:xfrm>
            <a:off x="11039872" y="6067546"/>
            <a:ext cx="1152128" cy="597226"/>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1" name="Google Shape;91;p2"/>
          <p:cNvSpPr/>
          <p:nvPr/>
        </p:nvSpPr>
        <p:spPr>
          <a:xfrm>
            <a:off x="738554" y="1590682"/>
            <a:ext cx="10876084" cy="4197376"/>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2"/>
          <p:cNvSpPr txBox="1"/>
          <p:nvPr/>
        </p:nvSpPr>
        <p:spPr>
          <a:xfrm>
            <a:off x="1970313" y="2074783"/>
            <a:ext cx="8686800" cy="2339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800"/>
              <a:buFont typeface="Arial"/>
              <a:buNone/>
            </a:pPr>
            <a:r>
              <a:rPr lang="en-US" sz="2800" b="1" i="0" u="none" strike="noStrike" cap="none">
                <a:solidFill>
                  <a:srgbClr val="FFFFFF"/>
                </a:solidFill>
                <a:latin typeface="Candara"/>
                <a:ea typeface="Candara"/>
                <a:cs typeface="Candara"/>
                <a:sym typeface="Candara"/>
              </a:rPr>
              <a:t>DERS 2: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800"/>
              <a:buFont typeface="Arial"/>
              <a:buNone/>
            </a:pPr>
            <a:r>
              <a:rPr lang="en-US" sz="2800" b="1" i="0" u="none" strike="noStrike" cap="none">
                <a:solidFill>
                  <a:schemeClr val="lt1"/>
                </a:solidFill>
                <a:latin typeface="Candara"/>
                <a:ea typeface="Candara"/>
                <a:cs typeface="Candara"/>
                <a:sym typeface="Candara"/>
              </a:rPr>
              <a:t>Kültürel ve doğal mirası keşfetmek için farklılıkları vurgulayan bir araç olarak Kilise cemaati haritaları (parish</a:t>
            </a:r>
            <a:r>
              <a:rPr lang="en-US" sz="2800" b="1">
                <a:solidFill>
                  <a:schemeClr val="lt1"/>
                </a:solidFill>
                <a:latin typeface="Candara"/>
                <a:ea typeface="Candara"/>
                <a:cs typeface="Candara"/>
                <a:sym typeface="Candara"/>
              </a:rPr>
              <a:t> haritaları</a:t>
            </a:r>
            <a:r>
              <a:rPr lang="en-US" sz="2800" b="1" i="0" u="none" strike="noStrike" cap="none">
                <a:solidFill>
                  <a:schemeClr val="lt1"/>
                </a:solidFill>
                <a:latin typeface="Candara"/>
                <a:ea typeface="Candara"/>
                <a:cs typeface="Candara"/>
                <a:sym typeface="Candara"/>
              </a:rPr>
              <a:t>)</a:t>
            </a:r>
            <a:endParaRPr sz="2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just" rtl="0">
              <a:lnSpc>
                <a:spcPct val="90000"/>
              </a:lnSpc>
              <a:spcBef>
                <a:spcPts val="1000"/>
              </a:spcBef>
              <a:spcAft>
                <a:spcPts val="0"/>
              </a:spcAft>
              <a:buSzPts val="1800"/>
              <a:buNone/>
            </a:pPr>
            <a:endParaRPr sz="2300">
              <a:latin typeface="Candara"/>
              <a:ea typeface="Candara"/>
              <a:cs typeface="Candara"/>
              <a:sym typeface="Candara"/>
            </a:endParaRPr>
          </a:p>
          <a:p>
            <a:pPr marL="114300" lvl="0" indent="0" algn="just" rtl="0">
              <a:lnSpc>
                <a:spcPct val="90000"/>
              </a:lnSpc>
              <a:spcBef>
                <a:spcPts val="1000"/>
              </a:spcBef>
              <a:spcAft>
                <a:spcPts val="0"/>
              </a:spcAft>
              <a:buSzPts val="1800"/>
              <a:buNone/>
            </a:pPr>
            <a:r>
              <a:rPr lang="en-US" sz="2300">
                <a:latin typeface="Candara"/>
                <a:ea typeface="Candara"/>
                <a:cs typeface="Candara"/>
                <a:sym typeface="Candara"/>
              </a:rPr>
              <a:t>Ders 1’de kuşaklararası ve kültürlerarası iletişimin anlamı, ilke ve süreci açıkladık.</a:t>
            </a:r>
            <a:endParaRPr sz="2300">
              <a:latin typeface="Candara"/>
              <a:ea typeface="Candara"/>
              <a:cs typeface="Candara"/>
              <a:sym typeface="Candara"/>
            </a:endParaRPr>
          </a:p>
          <a:p>
            <a:pPr marL="114300" lvl="0" indent="0" algn="just" rtl="0">
              <a:lnSpc>
                <a:spcPct val="90000"/>
              </a:lnSpc>
              <a:spcBef>
                <a:spcPts val="1000"/>
              </a:spcBef>
              <a:spcAft>
                <a:spcPts val="0"/>
              </a:spcAft>
              <a:buSzPts val="1800"/>
              <a:buNone/>
            </a:pPr>
            <a:endParaRPr sz="2300">
              <a:latin typeface="Candara"/>
              <a:ea typeface="Candara"/>
              <a:cs typeface="Candara"/>
              <a:sym typeface="Candara"/>
            </a:endParaRPr>
          </a:p>
          <a:p>
            <a:pPr marL="114300" lvl="0" indent="0" algn="just" rtl="0">
              <a:lnSpc>
                <a:spcPct val="90000"/>
              </a:lnSpc>
              <a:spcBef>
                <a:spcPts val="1000"/>
              </a:spcBef>
              <a:spcAft>
                <a:spcPts val="0"/>
              </a:spcAft>
              <a:buSzPts val="1800"/>
              <a:buNone/>
            </a:pPr>
            <a:r>
              <a:rPr lang="en-US" sz="2300">
                <a:latin typeface="Candara"/>
                <a:ea typeface="Candara"/>
                <a:cs typeface="Candara"/>
                <a:sym typeface="Candara"/>
              </a:rPr>
              <a:t>Ders 2’de ise kültürel ve doğal mirası koruma ile kuşaklararası ve kültürlerarası iletişimde bilginin rolünü ele alacağız. </a:t>
            </a:r>
            <a:endParaRPr sz="2300">
              <a:latin typeface="Candara"/>
              <a:ea typeface="Candara"/>
              <a:cs typeface="Candara"/>
              <a:sym typeface="Candara"/>
            </a:endParaRPr>
          </a:p>
          <a:p>
            <a:pPr marL="114300" lvl="0" indent="0" algn="just" rtl="0">
              <a:lnSpc>
                <a:spcPct val="90000"/>
              </a:lnSpc>
              <a:spcBef>
                <a:spcPts val="1000"/>
              </a:spcBef>
              <a:spcAft>
                <a:spcPts val="0"/>
              </a:spcAft>
              <a:buSzPts val="1800"/>
              <a:buNone/>
            </a:pPr>
            <a:endParaRPr/>
          </a:p>
        </p:txBody>
      </p:sp>
      <p:pic>
        <p:nvPicPr>
          <p:cNvPr id="98" name="Google Shape;98;p15"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99" name="Google Shape;99;p15"/>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5"/>
          <p:cNvSpPr/>
          <p:nvPr/>
        </p:nvSpPr>
        <p:spPr>
          <a:xfrm>
            <a:off x="0" y="-2"/>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  Giriş</a:t>
            </a:r>
            <a:endParaRPr sz="3600" b="1" i="0" u="none" strike="noStrike" cap="none">
              <a:solidFill>
                <a:schemeClr val="lt1"/>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sz="2000">
                <a:latin typeface="Candara"/>
                <a:ea typeface="Candara"/>
                <a:cs typeface="Candara"/>
                <a:sym typeface="Candara"/>
              </a:rPr>
              <a:t>Ders 2, aşağıdaki önemli konuları ele alacaktır:</a:t>
            </a:r>
            <a:endParaRPr sz="2000">
              <a:latin typeface="Candara"/>
              <a:ea typeface="Candara"/>
              <a:cs typeface="Candara"/>
              <a:sym typeface="Candara"/>
            </a:endParaRPr>
          </a:p>
          <a:p>
            <a:pPr marL="114300" lvl="0" indent="0" algn="l" rtl="0">
              <a:lnSpc>
                <a:spcPct val="90000"/>
              </a:lnSpc>
              <a:spcBef>
                <a:spcPts val="1000"/>
              </a:spcBef>
              <a:spcAft>
                <a:spcPts val="0"/>
              </a:spcAft>
              <a:buSzPts val="1800"/>
              <a:buNone/>
            </a:pPr>
            <a:r>
              <a:rPr lang="en-US" sz="2000">
                <a:latin typeface="Candara"/>
                <a:ea typeface="Candara"/>
                <a:cs typeface="Candara"/>
                <a:sym typeface="Candara"/>
              </a:rPr>
              <a:t>   •Parish Haritaları (kavram, tarihçe ve anlam)</a:t>
            </a:r>
            <a:endParaRPr sz="2000">
              <a:latin typeface="Candara"/>
              <a:ea typeface="Candara"/>
              <a:cs typeface="Candara"/>
              <a:sym typeface="Candara"/>
            </a:endParaRPr>
          </a:p>
          <a:p>
            <a:pPr marL="114300" lvl="0" indent="0" algn="l" rtl="0">
              <a:lnSpc>
                <a:spcPct val="90000"/>
              </a:lnSpc>
              <a:spcBef>
                <a:spcPts val="1000"/>
              </a:spcBef>
              <a:spcAft>
                <a:spcPts val="0"/>
              </a:spcAft>
              <a:buSzPts val="1800"/>
              <a:buNone/>
            </a:pPr>
            <a:r>
              <a:rPr lang="en-US" sz="2000">
                <a:latin typeface="Candara"/>
                <a:ea typeface="Candara"/>
                <a:cs typeface="Candara"/>
                <a:sym typeface="Candara"/>
              </a:rPr>
              <a:t>   •Parish Haritası nasıl geliştirilir</a:t>
            </a:r>
            <a:endParaRPr sz="2000">
              <a:latin typeface="Candara"/>
              <a:ea typeface="Candara"/>
              <a:cs typeface="Candara"/>
              <a:sym typeface="Candara"/>
            </a:endParaRPr>
          </a:p>
          <a:p>
            <a:pPr marL="114300" lvl="0" indent="0" algn="l" rtl="0">
              <a:lnSpc>
                <a:spcPct val="90000"/>
              </a:lnSpc>
              <a:spcBef>
                <a:spcPts val="1000"/>
              </a:spcBef>
              <a:spcAft>
                <a:spcPts val="0"/>
              </a:spcAft>
              <a:buSzPts val="1800"/>
              <a:buNone/>
            </a:pPr>
            <a:endParaRPr sz="2000">
              <a:latin typeface="Candara"/>
              <a:ea typeface="Candara"/>
              <a:cs typeface="Candara"/>
              <a:sym typeface="Candara"/>
            </a:endParaRPr>
          </a:p>
          <a:p>
            <a:pPr marL="114300" lvl="0" indent="0" algn="l" rtl="0">
              <a:lnSpc>
                <a:spcPct val="90000"/>
              </a:lnSpc>
              <a:spcBef>
                <a:spcPts val="1000"/>
              </a:spcBef>
              <a:spcAft>
                <a:spcPts val="0"/>
              </a:spcAft>
              <a:buSzPts val="1800"/>
              <a:buNone/>
            </a:pPr>
            <a:r>
              <a:rPr lang="en-US" sz="2000">
                <a:latin typeface="Candara"/>
                <a:ea typeface="Candara"/>
                <a:cs typeface="Candara"/>
                <a:sym typeface="Candara"/>
              </a:rPr>
              <a:t>   •İyi Uygulama hakkında tartışma</a:t>
            </a:r>
            <a:endParaRPr sz="2000">
              <a:latin typeface="Candara"/>
              <a:ea typeface="Candara"/>
              <a:cs typeface="Candara"/>
              <a:sym typeface="Candara"/>
            </a:endParaRPr>
          </a:p>
          <a:p>
            <a:pPr marL="114300" lvl="0" indent="0" algn="l" rtl="0">
              <a:lnSpc>
                <a:spcPct val="90000"/>
              </a:lnSpc>
              <a:spcBef>
                <a:spcPts val="1000"/>
              </a:spcBef>
              <a:spcAft>
                <a:spcPts val="0"/>
              </a:spcAft>
              <a:buSzPts val="1800"/>
              <a:buNone/>
            </a:pPr>
            <a:r>
              <a:rPr lang="en-US" sz="2000">
                <a:latin typeface="Candara"/>
                <a:ea typeface="Candara"/>
                <a:cs typeface="Candara"/>
                <a:sym typeface="Candara"/>
              </a:rPr>
              <a:t>   •Parish Haritası oluşturma</a:t>
            </a:r>
            <a:endParaRPr sz="2000">
              <a:latin typeface="Candara"/>
              <a:ea typeface="Candara"/>
              <a:cs typeface="Candara"/>
              <a:sym typeface="Candara"/>
            </a:endParaRPr>
          </a:p>
          <a:p>
            <a:pPr marL="114300" lvl="0" indent="0" algn="l" rtl="0">
              <a:lnSpc>
                <a:spcPct val="90000"/>
              </a:lnSpc>
              <a:spcBef>
                <a:spcPts val="1000"/>
              </a:spcBef>
              <a:spcAft>
                <a:spcPts val="0"/>
              </a:spcAft>
              <a:buSzPts val="1800"/>
              <a:buNone/>
            </a:pPr>
            <a:endParaRPr sz="2400"/>
          </a:p>
          <a:p>
            <a:pPr marL="0" lvl="0" indent="0" algn="l" rtl="0">
              <a:lnSpc>
                <a:spcPct val="90000"/>
              </a:lnSpc>
              <a:spcBef>
                <a:spcPts val="1000"/>
              </a:spcBef>
              <a:spcAft>
                <a:spcPts val="0"/>
              </a:spcAft>
              <a:buSzPts val="1800"/>
              <a:buFont typeface="Arial"/>
              <a:buNone/>
            </a:pPr>
            <a:r>
              <a:rPr lang="en-US" sz="2400"/>
              <a:t>	</a:t>
            </a:r>
            <a:endParaRPr sz="2400">
              <a:solidFill>
                <a:schemeClr val="dk1"/>
              </a:solidFill>
            </a:endParaRPr>
          </a:p>
          <a:p>
            <a:pPr marL="457200" lvl="0" indent="-228600" algn="l" rtl="0">
              <a:lnSpc>
                <a:spcPct val="90000"/>
              </a:lnSpc>
              <a:spcBef>
                <a:spcPts val="1000"/>
              </a:spcBef>
              <a:spcAft>
                <a:spcPts val="0"/>
              </a:spcAft>
              <a:buSzPts val="1800"/>
              <a:buNone/>
            </a:pPr>
            <a:endParaRPr sz="2400"/>
          </a:p>
        </p:txBody>
      </p:sp>
      <p:pic>
        <p:nvPicPr>
          <p:cNvPr id="106" name="Google Shape;106;p39"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07" name="Google Shape;107;p39"/>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39"/>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 Giriş</a:t>
            </a:r>
            <a:endParaRPr sz="3600" b="1" i="0" u="none" strike="noStrike" cap="none">
              <a:solidFill>
                <a:schemeClr val="lt1"/>
              </a:solidFill>
              <a:latin typeface="Candara"/>
              <a:ea typeface="Candara"/>
              <a:cs typeface="Candara"/>
              <a:sym typeface="Candara"/>
            </a:endParaRPr>
          </a:p>
        </p:txBody>
      </p:sp>
      <p:sp>
        <p:nvSpPr>
          <p:cNvPr id="109" name="Google Shape;109;p39"/>
          <p:cNvSpPr/>
          <p:nvPr/>
        </p:nvSpPr>
        <p:spPr>
          <a:xfrm>
            <a:off x="392447" y="1119918"/>
            <a:ext cx="1652483" cy="461624"/>
          </a:xfrm>
          <a:prstGeom prst="rect">
            <a:avLst/>
          </a:prstGeom>
          <a:noFill/>
          <a:ln>
            <a:noFill/>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Konular</a:t>
            </a:r>
            <a:endParaRPr sz="2400" b="0" i="0" u="none" strike="noStrike" cap="none">
              <a:solidFill>
                <a:srgbClr val="000000"/>
              </a:solidFill>
              <a:latin typeface="Arial"/>
              <a:ea typeface="Arial"/>
              <a:cs typeface="Arial"/>
              <a:sym typeface="Arial"/>
            </a:endParaRPr>
          </a:p>
        </p:txBody>
      </p:sp>
      <p:pic>
        <p:nvPicPr>
          <p:cNvPr id="110" name="Google Shape;110;p39" descr="Flat Map Images - Free Download on Freepik"/>
          <p:cNvPicPr preferRelativeResize="0"/>
          <p:nvPr/>
        </p:nvPicPr>
        <p:blipFill rotWithShape="1">
          <a:blip r:embed="rId4">
            <a:alphaModFix/>
          </a:blip>
          <a:srcRect/>
          <a:stretch/>
        </p:blipFill>
        <p:spPr>
          <a:xfrm>
            <a:off x="8358632" y="2393251"/>
            <a:ext cx="3031490" cy="3031490"/>
          </a:xfrm>
          <a:prstGeom prst="rect">
            <a:avLst/>
          </a:prstGeom>
          <a:noFill/>
          <a:ln>
            <a:noFill/>
          </a:ln>
        </p:spPr>
      </p:pic>
      <p:sp>
        <p:nvSpPr>
          <p:cNvPr id="111" name="Google Shape;111;p39"/>
          <p:cNvSpPr/>
          <p:nvPr/>
        </p:nvSpPr>
        <p:spPr>
          <a:xfrm>
            <a:off x="10368099" y="5415315"/>
            <a:ext cx="1674829"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A0A0C"/>
                </a:solidFill>
                <a:latin typeface="Candara"/>
                <a:ea typeface="Candara"/>
                <a:cs typeface="Candara"/>
                <a:sym typeface="Candara"/>
              </a:rPr>
              <a:t>Freepik image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0"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17" name="Google Shape;117;p40"/>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40"/>
          <p:cNvSpPr/>
          <p:nvPr/>
        </p:nvSpPr>
        <p:spPr>
          <a:xfrm>
            <a:off x="0" y="-2"/>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 Giriş</a:t>
            </a:r>
            <a:endParaRPr sz="3600" b="1" i="0" u="none" strike="noStrike" cap="none">
              <a:solidFill>
                <a:schemeClr val="lt1"/>
              </a:solidFill>
              <a:latin typeface="Candara"/>
              <a:ea typeface="Candara"/>
              <a:cs typeface="Candara"/>
              <a:sym typeface="Candara"/>
            </a:endParaRPr>
          </a:p>
        </p:txBody>
      </p:sp>
      <p:sp>
        <p:nvSpPr>
          <p:cNvPr id="119" name="Google Shape;119;p40"/>
          <p:cNvSpPr/>
          <p:nvPr/>
        </p:nvSpPr>
        <p:spPr>
          <a:xfrm>
            <a:off x="350925" y="1310750"/>
            <a:ext cx="5377800" cy="3155700"/>
          </a:xfrm>
          <a:prstGeom prst="rect">
            <a:avLst/>
          </a:prstGeom>
          <a:no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ndara"/>
                <a:ea typeface="Candara"/>
                <a:cs typeface="Candara"/>
                <a:sym typeface="Candara"/>
              </a:rPr>
              <a:t>Nesiller arası iletişim, </a:t>
            </a:r>
            <a:r>
              <a:rPr lang="en-US" sz="1800" b="0" i="0" u="none" strike="noStrike" cap="none">
                <a:solidFill>
                  <a:srgbClr val="000000"/>
                </a:solidFill>
                <a:latin typeface="Candara"/>
                <a:ea typeface="Candara"/>
                <a:cs typeface="Candara"/>
                <a:sym typeface="Candara"/>
              </a:rPr>
              <a:t>karşılıklı anlayışı ve bilgi alışverişini teşvik etmek amacıyla farklı yaş gruplarından bireyler arasındaki bağlantıyı ifade eder.Bu iletişim, genellikle bir nesilden diğerine aktarılan geleneklerin, hikayelerin, uygulamaların ve bilgilerin aktarılması için çok önemlidir.Örneğin, yaşlılar yaşam deneyimlerini ve bölgeyle olan bağlarını genç nesillere aktarabilir, genç nesiller ise bu gelenekleri çağdaş bir şekilde yeniden yorumlayıp yeniden sunabilir.</a:t>
            </a:r>
            <a:endParaRPr sz="1400" b="0" i="0" u="none" strike="noStrike" cap="none">
              <a:solidFill>
                <a:srgbClr val="000000"/>
              </a:solidFill>
              <a:latin typeface="Arial"/>
              <a:ea typeface="Arial"/>
              <a:cs typeface="Arial"/>
              <a:sym typeface="Arial"/>
            </a:endParaRPr>
          </a:p>
        </p:txBody>
      </p:sp>
      <p:sp>
        <p:nvSpPr>
          <p:cNvPr id="120" name="Google Shape;120;p40"/>
          <p:cNvSpPr/>
          <p:nvPr/>
        </p:nvSpPr>
        <p:spPr>
          <a:xfrm>
            <a:off x="727728" y="844358"/>
            <a:ext cx="554350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Candara"/>
                <a:ea typeface="Candara"/>
                <a:cs typeface="Candara"/>
                <a:sym typeface="Candara"/>
              </a:rPr>
              <a:t>Bir önceki derste tartışıldığı üzere,</a:t>
            </a:r>
            <a:endParaRPr sz="2000" b="0" i="0" u="none" strike="noStrike" cap="none">
              <a:solidFill>
                <a:srgbClr val="000000"/>
              </a:solidFill>
              <a:latin typeface="Candara"/>
              <a:ea typeface="Candara"/>
              <a:cs typeface="Candara"/>
              <a:sym typeface="Candara"/>
            </a:endParaRPr>
          </a:p>
        </p:txBody>
      </p:sp>
      <p:sp>
        <p:nvSpPr>
          <p:cNvPr id="121" name="Google Shape;121;p40"/>
          <p:cNvSpPr txBox="1">
            <a:spLocks noGrp="1"/>
          </p:cNvSpPr>
          <p:nvPr>
            <p:ph type="body" idx="1"/>
          </p:nvPr>
        </p:nvSpPr>
        <p:spPr>
          <a:xfrm>
            <a:off x="6126175" y="1305975"/>
            <a:ext cx="5145300" cy="3155700"/>
          </a:xfrm>
          <a:prstGeom prst="rect">
            <a:avLst/>
          </a:prstGeom>
          <a:noFill/>
          <a:ln w="28575" cap="flat" cmpd="sng">
            <a:solidFill>
              <a:srgbClr val="00B050"/>
            </a:solidFill>
            <a:prstDash val="solid"/>
            <a:round/>
            <a:headEnd type="none" w="sm" len="sm"/>
            <a:tailEnd type="none" w="sm" len="sm"/>
          </a:ln>
        </p:spPr>
        <p:txBody>
          <a:bodyPr spcFirstLastPara="1" wrap="square" lIns="91425" tIns="45700" rIns="91425" bIns="45700" anchor="t" anchorCtr="0">
            <a:normAutofit lnSpcReduction="10000"/>
          </a:bodyPr>
          <a:lstStyle/>
          <a:p>
            <a:pPr marL="114300" lvl="0" indent="0" algn="just" rtl="0">
              <a:lnSpc>
                <a:spcPct val="90000"/>
              </a:lnSpc>
              <a:spcBef>
                <a:spcPts val="1000"/>
              </a:spcBef>
              <a:spcAft>
                <a:spcPts val="0"/>
              </a:spcAft>
              <a:buSzPts val="1800"/>
              <a:buNone/>
            </a:pPr>
            <a:r>
              <a:rPr lang="en-US" sz="1800" b="1">
                <a:latin typeface="Candara"/>
                <a:ea typeface="Candara"/>
                <a:cs typeface="Candara"/>
                <a:sym typeface="Candara"/>
              </a:rPr>
              <a:t>Kültürler arası iletişim</a:t>
            </a:r>
            <a:r>
              <a:rPr lang="en-US" sz="1800">
                <a:latin typeface="Candara"/>
                <a:ea typeface="Candara"/>
                <a:cs typeface="Candara"/>
                <a:sym typeface="Candara"/>
              </a:rPr>
              <a:t>, farklı kültürlerden gelen bireyler arasındaki etkileşimle ilgilidir. Küresel bağlamda, farklı topluluklar arasında anlayışı teşvik etmek ve kültürel çeşitlilikle ilgili zorlukları ele almak çok önemlidir.Kültürlerarası iletişim, farklı bakış açılarının ve dünya görüşlerinin bütünleşmesini kolaylaştırarak karşılıklı zenginleşme fırsatları yaratır.Örneğin, farklı kültürel gruplar yerler, koruma uygulamaları ve doğal mirasın önemini nasıl yorumladıkları hakkında bilgi paylaşabilir ve bu mirasın değerinin artırılmasına yönelik kolektif ve kapsayıcı bir yaklaşımı teşvik edebilir.</a:t>
            </a:r>
            <a:endParaRPr sz="1800">
              <a:latin typeface="Candara"/>
              <a:ea typeface="Candara"/>
              <a:cs typeface="Candara"/>
              <a:sym typeface="Candara"/>
            </a:endParaRPr>
          </a:p>
        </p:txBody>
      </p:sp>
      <p:sp>
        <p:nvSpPr>
          <p:cNvPr id="122" name="Google Shape;122;p40"/>
          <p:cNvSpPr/>
          <p:nvPr/>
        </p:nvSpPr>
        <p:spPr>
          <a:xfrm>
            <a:off x="1124732" y="4960562"/>
            <a:ext cx="9786300" cy="923400"/>
          </a:xfrm>
          <a:prstGeom prst="rect">
            <a:avLst/>
          </a:prstGeom>
          <a:noFill/>
          <a:ln w="2857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ndara"/>
                <a:ea typeface="Candara"/>
                <a:cs typeface="Candara"/>
                <a:sym typeface="Candara"/>
              </a:rPr>
              <a:t>Bu kuşaklar arası ve kültürler arası alışverişler, mirasın korunmasını ve yenilenmesini teşvik ederek, yeni nesillerin ve yeni vatandaşların kendi bölgelerinin kültürel ve doğal kökleriyle bağlarını sürdürmelerini ve farklı bakış açılarıyla bu bağları geliştirmelerini sağlar.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41"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28" name="Google Shape;128;p41"/>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41"/>
          <p:cNvSpPr/>
          <p:nvPr/>
        </p:nvSpPr>
        <p:spPr>
          <a:xfrm>
            <a:off x="600" y="-2712"/>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Giriş</a:t>
            </a:r>
            <a:endParaRPr/>
          </a:p>
        </p:txBody>
      </p:sp>
      <p:grpSp>
        <p:nvGrpSpPr>
          <p:cNvPr id="130" name="Google Shape;130;p41"/>
          <p:cNvGrpSpPr/>
          <p:nvPr/>
        </p:nvGrpSpPr>
        <p:grpSpPr>
          <a:xfrm>
            <a:off x="2199449" y="2021904"/>
            <a:ext cx="7473987" cy="4116428"/>
            <a:chOff x="167449" y="1302238"/>
            <a:chExt cx="7473987" cy="4116428"/>
          </a:xfrm>
        </p:grpSpPr>
        <p:sp>
          <p:nvSpPr>
            <p:cNvPr id="131" name="Google Shape;131;p41"/>
            <p:cNvSpPr/>
            <p:nvPr/>
          </p:nvSpPr>
          <p:spPr>
            <a:xfrm>
              <a:off x="3350264" y="2786890"/>
              <a:ext cx="1272032" cy="1093720"/>
            </a:xfrm>
            <a:prstGeom prst="roundRect">
              <a:avLst>
                <a:gd name="adj" fmla="val 16667"/>
              </a:avLst>
            </a:prstGeom>
            <a:gradFill>
              <a:gsLst>
                <a:gs pos="0">
                  <a:srgbClr val="FFD300"/>
                </a:gs>
                <a:gs pos="100000">
                  <a:srgbClr val="FFEF63"/>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1"/>
            <p:cNvSpPr txBox="1"/>
            <p:nvPr/>
          </p:nvSpPr>
          <p:spPr>
            <a:xfrm>
              <a:off x="3181825" y="2852909"/>
              <a:ext cx="1608900" cy="987000"/>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500" i="0" u="none" strike="noStrike" cap="none">
                  <a:solidFill>
                    <a:schemeClr val="dk1"/>
                  </a:solidFill>
                  <a:latin typeface="Candara"/>
                  <a:ea typeface="Candara"/>
                  <a:cs typeface="Candara"/>
                  <a:sym typeface="Candara"/>
                </a:rPr>
                <a:t>Parish </a:t>
              </a:r>
              <a:r>
                <a:rPr lang="en-US" sz="2500">
                  <a:solidFill>
                    <a:schemeClr val="dk1"/>
                  </a:solidFill>
                  <a:latin typeface="Candara"/>
                  <a:ea typeface="Candara"/>
                  <a:cs typeface="Candara"/>
                  <a:sym typeface="Candara"/>
                </a:rPr>
                <a:t>Haritaları</a:t>
              </a:r>
              <a:endParaRPr sz="2500" i="0" u="none" strike="noStrike" cap="none">
                <a:solidFill>
                  <a:schemeClr val="dk1"/>
                </a:solidFill>
                <a:latin typeface="Candara"/>
                <a:ea typeface="Candara"/>
                <a:cs typeface="Candara"/>
                <a:sym typeface="Candara"/>
              </a:endParaRPr>
            </a:p>
          </p:txBody>
        </p:sp>
        <p:sp>
          <p:nvSpPr>
            <p:cNvPr id="133" name="Google Shape;133;p41"/>
            <p:cNvSpPr/>
            <p:nvPr/>
          </p:nvSpPr>
          <p:spPr>
            <a:xfrm rot="5279580">
              <a:off x="3788719" y="4105062"/>
              <a:ext cx="449180" cy="0"/>
            </a:xfrm>
            <a:custGeom>
              <a:avLst/>
              <a:gdLst/>
              <a:ahLst/>
              <a:cxnLst/>
              <a:rect l="l" t="t" r="r" b="b"/>
              <a:pathLst>
                <a:path w="120000" h="120000" extrusionOk="0">
                  <a:moveTo>
                    <a:pt x="0" y="0"/>
                  </a:moveTo>
                  <a:lnTo>
                    <a:pt x="120000" y="0"/>
                  </a:lnTo>
                </a:path>
              </a:pathLst>
            </a:custGeom>
            <a:noFill/>
            <a:ln w="25400" cap="flat" cmpd="sng">
              <a:solidFill>
                <a:srgbClr val="599BD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41"/>
            <p:cNvSpPr/>
            <p:nvPr/>
          </p:nvSpPr>
          <p:spPr>
            <a:xfrm>
              <a:off x="1687249" y="4329514"/>
              <a:ext cx="4706019" cy="1089152"/>
            </a:xfrm>
            <a:prstGeom prst="roundRect">
              <a:avLst>
                <a:gd name="adj" fmla="val 16667"/>
              </a:avLst>
            </a:prstGeom>
            <a:gradFill>
              <a:gsLst>
                <a:gs pos="0">
                  <a:srgbClr val="5AFF00"/>
                </a:gs>
                <a:gs pos="100000">
                  <a:srgbClr val="93FF6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41"/>
            <p:cNvSpPr txBox="1"/>
            <p:nvPr/>
          </p:nvSpPr>
          <p:spPr>
            <a:xfrm>
              <a:off x="1740417" y="4382682"/>
              <a:ext cx="4599683" cy="982816"/>
            </a:xfrm>
            <a:prstGeom prst="rect">
              <a:avLst/>
            </a:prstGeom>
            <a:noFill/>
            <a:ln>
              <a:noFill/>
            </a:ln>
          </p:spPr>
          <p:txBody>
            <a:bodyPr spcFirstLastPara="1" wrap="square" lIns="78725" tIns="78725" rIns="78725" bIns="78725"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3100" i="0" u="none" strike="noStrike" cap="none">
                  <a:solidFill>
                    <a:schemeClr val="dk1"/>
                  </a:solidFill>
                  <a:latin typeface="Candara"/>
                  <a:ea typeface="Candara"/>
                  <a:cs typeface="Candara"/>
                  <a:sym typeface="Candara"/>
                </a:rPr>
                <a:t>Bilgi ve mirasın değerlendirilmesi</a:t>
              </a:r>
              <a:endParaRPr>
                <a:latin typeface="Candara"/>
                <a:ea typeface="Candara"/>
                <a:cs typeface="Candara"/>
                <a:sym typeface="Candara"/>
              </a:endParaRPr>
            </a:p>
          </p:txBody>
        </p:sp>
        <p:sp>
          <p:nvSpPr>
            <p:cNvPr id="136" name="Google Shape;136;p41"/>
            <p:cNvSpPr/>
            <p:nvPr/>
          </p:nvSpPr>
          <p:spPr>
            <a:xfrm rot="-2036664">
              <a:off x="4547649" y="2661063"/>
              <a:ext cx="876042" cy="0"/>
            </a:xfrm>
            <a:custGeom>
              <a:avLst/>
              <a:gdLst/>
              <a:ahLst/>
              <a:cxnLst/>
              <a:rect l="l" t="t" r="r" b="b"/>
              <a:pathLst>
                <a:path w="120000" h="120000" extrusionOk="0">
                  <a:moveTo>
                    <a:pt x="0" y="0"/>
                  </a:moveTo>
                  <a:lnTo>
                    <a:pt x="120000" y="0"/>
                  </a:lnTo>
                </a:path>
              </a:pathLst>
            </a:custGeom>
            <a:noFill/>
            <a:ln w="25400" cap="flat" cmpd="sng">
              <a:solidFill>
                <a:srgbClr val="599BD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41"/>
            <p:cNvSpPr/>
            <p:nvPr/>
          </p:nvSpPr>
          <p:spPr>
            <a:xfrm>
              <a:off x="4674771" y="1327325"/>
              <a:ext cx="2966665" cy="1089152"/>
            </a:xfrm>
            <a:prstGeom prst="roundRect">
              <a:avLst>
                <a:gd name="adj" fmla="val 16667"/>
              </a:avLst>
            </a:prstGeom>
            <a:gradFill>
              <a:gsLst>
                <a:gs pos="0">
                  <a:srgbClr val="24F99B"/>
                </a:gs>
                <a:gs pos="100000">
                  <a:srgbClr val="7EFFC7"/>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1"/>
            <p:cNvSpPr txBox="1"/>
            <p:nvPr/>
          </p:nvSpPr>
          <p:spPr>
            <a:xfrm>
              <a:off x="4727939" y="1380493"/>
              <a:ext cx="2860329" cy="982816"/>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i="0" u="none" strike="noStrike" cap="none">
                  <a:solidFill>
                    <a:schemeClr val="dk1"/>
                  </a:solidFill>
                  <a:latin typeface="Candara"/>
                  <a:ea typeface="Candara"/>
                  <a:cs typeface="Candara"/>
                  <a:sym typeface="Candara"/>
                </a:rPr>
                <a:t>Nesiller arası iletişim</a:t>
              </a:r>
              <a:endParaRPr>
                <a:latin typeface="Candara"/>
                <a:ea typeface="Candara"/>
                <a:cs typeface="Candara"/>
                <a:sym typeface="Candara"/>
              </a:endParaRPr>
            </a:p>
          </p:txBody>
        </p:sp>
        <p:sp>
          <p:nvSpPr>
            <p:cNvPr id="139" name="Google Shape;139;p41"/>
            <p:cNvSpPr/>
            <p:nvPr/>
          </p:nvSpPr>
          <p:spPr>
            <a:xfrm rot="-8949924">
              <a:off x="2330038" y="2672739"/>
              <a:ext cx="1097814" cy="0"/>
            </a:xfrm>
            <a:custGeom>
              <a:avLst/>
              <a:gdLst/>
              <a:ahLst/>
              <a:cxnLst/>
              <a:rect l="l" t="t" r="r" b="b"/>
              <a:pathLst>
                <a:path w="120000" h="120000" extrusionOk="0">
                  <a:moveTo>
                    <a:pt x="0" y="0"/>
                  </a:moveTo>
                  <a:lnTo>
                    <a:pt x="120000" y="0"/>
                  </a:lnTo>
                </a:path>
              </a:pathLst>
            </a:custGeom>
            <a:noFill/>
            <a:ln w="25400" cap="flat" cmpd="sng">
              <a:solidFill>
                <a:srgbClr val="599BD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41"/>
            <p:cNvSpPr/>
            <p:nvPr/>
          </p:nvSpPr>
          <p:spPr>
            <a:xfrm>
              <a:off x="167449" y="1302238"/>
              <a:ext cx="2655788" cy="1089152"/>
            </a:xfrm>
            <a:prstGeom prst="roundRect">
              <a:avLst>
                <a:gd name="adj" fmla="val 16667"/>
              </a:avLst>
            </a:prstGeom>
            <a:gradFill>
              <a:gsLst>
                <a:gs pos="0">
                  <a:srgbClr val="4699E7"/>
                </a:gs>
                <a:gs pos="100000">
                  <a:srgbClr val="8ECA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1"/>
            <p:cNvSpPr txBox="1"/>
            <p:nvPr/>
          </p:nvSpPr>
          <p:spPr>
            <a:xfrm>
              <a:off x="220617" y="1355406"/>
              <a:ext cx="2549452" cy="982816"/>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i="0" u="none" strike="noStrike" cap="none">
                  <a:solidFill>
                    <a:schemeClr val="dk1"/>
                  </a:solidFill>
                  <a:latin typeface="Candara"/>
                  <a:ea typeface="Candara"/>
                  <a:cs typeface="Candara"/>
                  <a:sym typeface="Candara"/>
                </a:rPr>
                <a:t>Kültürler arası iletişim</a:t>
              </a:r>
              <a:endParaRPr>
                <a:latin typeface="Candara"/>
                <a:ea typeface="Candara"/>
                <a:cs typeface="Candara"/>
                <a:sym typeface="Candara"/>
              </a:endParaRPr>
            </a:p>
          </p:txBody>
        </p:sp>
      </p:grpSp>
      <p:sp>
        <p:nvSpPr>
          <p:cNvPr id="142" name="Google Shape;142;p41"/>
          <p:cNvSpPr/>
          <p:nvPr/>
        </p:nvSpPr>
        <p:spPr>
          <a:xfrm>
            <a:off x="276518" y="923810"/>
            <a:ext cx="10994984" cy="70784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Candara"/>
                <a:ea typeface="Candara"/>
                <a:cs typeface="Candara"/>
                <a:sym typeface="Candara"/>
              </a:rPr>
              <a:t>Bu alışverişi teşvik etmek ve bir bölgenin mirasını zenginleştirmek için hangi yöntem ve araçları kullanabiliriz?</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42"/>
          <p:cNvSpPr txBox="1">
            <a:spLocks noGrp="1"/>
          </p:cNvSpPr>
          <p:nvPr>
            <p:ph type="body" idx="1"/>
          </p:nvPr>
        </p:nvSpPr>
        <p:spPr>
          <a:xfrm>
            <a:off x="392448" y="1893761"/>
            <a:ext cx="10961352" cy="4536699"/>
          </a:xfrm>
          <a:prstGeom prst="rect">
            <a:avLst/>
          </a:prstGeom>
          <a:noFill/>
          <a:ln>
            <a:noFill/>
          </a:ln>
        </p:spPr>
        <p:txBody>
          <a:bodyPr spcFirstLastPara="1" wrap="square" lIns="91425" tIns="45700" rIns="91425" bIns="45700" anchor="t" anchorCtr="0">
            <a:normAutofit/>
          </a:bodyPr>
          <a:lstStyle/>
          <a:p>
            <a:pPr marL="457200" lvl="0" indent="-304800" algn="just" rtl="0">
              <a:lnSpc>
                <a:spcPct val="90000"/>
              </a:lnSpc>
              <a:spcBef>
                <a:spcPts val="1000"/>
              </a:spcBef>
              <a:spcAft>
                <a:spcPts val="0"/>
              </a:spcAft>
              <a:buSzPts val="1200"/>
              <a:buChar char="•"/>
            </a:pPr>
            <a:r>
              <a:rPr lang="en-US" sz="2000">
                <a:latin typeface="Candara"/>
                <a:ea typeface="Candara"/>
                <a:cs typeface="Candara"/>
                <a:sym typeface="Candara"/>
              </a:rPr>
              <a:t>Bu araç, belirli bir yerin sakinlerine, kendilerini tanıdıkları ve yeni nesillere aktarmak istedikleri mirası, manzarayı ve bilgiyi temsil etme imkanı sunar.</a:t>
            </a:r>
            <a:endParaRPr sz="2000">
              <a:latin typeface="Candara"/>
              <a:ea typeface="Candara"/>
              <a:cs typeface="Candara"/>
              <a:sym typeface="Candara"/>
            </a:endParaRPr>
          </a:p>
          <a:p>
            <a:pPr marL="457200" lvl="0" indent="-304800" algn="just" rtl="0">
              <a:lnSpc>
                <a:spcPct val="90000"/>
              </a:lnSpc>
              <a:spcBef>
                <a:spcPts val="1000"/>
              </a:spcBef>
              <a:spcAft>
                <a:spcPts val="0"/>
              </a:spcAft>
              <a:buSzPts val="1200"/>
              <a:buChar char="•"/>
            </a:pPr>
            <a:r>
              <a:rPr lang="en-US" sz="2000">
                <a:latin typeface="Candara"/>
                <a:ea typeface="Candara"/>
                <a:cs typeface="Candara"/>
                <a:sym typeface="Candara"/>
              </a:rPr>
              <a:t>Yerel topluluğun kendi bölgesini, anılarını, dönüşümlerini, mevcut gerçekliğini nasıl gördüğünü, algıladığını, değer verdiğini ve gelecekte nasıl olmasını istediğini vurgular.</a:t>
            </a:r>
            <a:endParaRPr sz="2000">
              <a:latin typeface="Candara"/>
              <a:ea typeface="Candara"/>
              <a:cs typeface="Candara"/>
              <a:sym typeface="Candara"/>
            </a:endParaRPr>
          </a:p>
          <a:p>
            <a:pPr marL="114300" lvl="0" indent="0" algn="just" rtl="0">
              <a:lnSpc>
                <a:spcPct val="90000"/>
              </a:lnSpc>
              <a:spcBef>
                <a:spcPts val="1000"/>
              </a:spcBef>
              <a:spcAft>
                <a:spcPts val="0"/>
              </a:spcAft>
              <a:buSzPts val="1800"/>
              <a:buNone/>
            </a:pPr>
            <a:endParaRPr>
              <a:latin typeface="Candara"/>
              <a:ea typeface="Candara"/>
              <a:cs typeface="Candara"/>
              <a:sym typeface="Candara"/>
            </a:endParaRPr>
          </a:p>
        </p:txBody>
      </p:sp>
      <p:pic>
        <p:nvPicPr>
          <p:cNvPr id="148" name="Google Shape;148;p42"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49" name="Google Shape;149;p42"/>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42"/>
          <p:cNvSpPr/>
          <p:nvPr/>
        </p:nvSpPr>
        <p:spPr>
          <a:xfrm>
            <a:off x="0" y="-2"/>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ndara"/>
                <a:ea typeface="Candara"/>
                <a:cs typeface="Candara"/>
                <a:sym typeface="Candara"/>
              </a:rPr>
              <a:t>Parish Haritaları</a:t>
            </a:r>
            <a:endParaRPr sz="3600" b="1" i="0" u="none" strike="noStrike" cap="none">
              <a:solidFill>
                <a:schemeClr val="lt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3"/>
          <p:cNvSpPr txBox="1">
            <a:spLocks noGrp="1"/>
          </p:cNvSpPr>
          <p:nvPr>
            <p:ph type="body" idx="1"/>
          </p:nvPr>
        </p:nvSpPr>
        <p:spPr>
          <a:xfrm>
            <a:off x="392448" y="1640264"/>
            <a:ext cx="10518568" cy="4536699"/>
          </a:xfrm>
          <a:prstGeom prst="rect">
            <a:avLst/>
          </a:prstGeom>
          <a:noFill/>
          <a:ln>
            <a:noFill/>
          </a:ln>
        </p:spPr>
        <p:txBody>
          <a:bodyPr spcFirstLastPara="1" wrap="square" lIns="91425" tIns="45700" rIns="91425" bIns="45700" anchor="t" anchorCtr="0">
            <a:normAutofit/>
          </a:bodyPr>
          <a:lstStyle/>
          <a:p>
            <a:pPr marL="457200" lvl="0" indent="-304800" algn="just" rtl="0">
              <a:lnSpc>
                <a:spcPct val="90000"/>
              </a:lnSpc>
              <a:spcBef>
                <a:spcPts val="1000"/>
              </a:spcBef>
              <a:spcAft>
                <a:spcPts val="0"/>
              </a:spcAft>
              <a:buSzPts val="1200"/>
              <a:buChar char="•"/>
            </a:pPr>
            <a:r>
              <a:rPr lang="en-US" sz="2000">
                <a:latin typeface="Candara"/>
                <a:ea typeface="Candara"/>
                <a:cs typeface="Candara"/>
                <a:sym typeface="Candara"/>
              </a:rPr>
              <a:t>Topluluğun kendini özdeşleştirdiği bir haritacılık  temsili veya başka herhangi bir ürün ya da yayından oluşur.</a:t>
            </a:r>
            <a:endParaRPr sz="2000">
              <a:latin typeface="Candara"/>
              <a:ea typeface="Candara"/>
              <a:cs typeface="Candara"/>
              <a:sym typeface="Candara"/>
            </a:endParaRPr>
          </a:p>
          <a:p>
            <a:pPr marL="457200" lvl="0" indent="-304800" algn="just" rtl="0">
              <a:lnSpc>
                <a:spcPct val="90000"/>
              </a:lnSpc>
              <a:spcBef>
                <a:spcPts val="1000"/>
              </a:spcBef>
              <a:spcAft>
                <a:spcPts val="0"/>
              </a:spcAft>
              <a:buSzPts val="1200"/>
              <a:buChar char="•"/>
            </a:pPr>
            <a:r>
              <a:rPr lang="en-US" sz="2000">
                <a:latin typeface="Candara"/>
                <a:ea typeface="Candara"/>
                <a:cs typeface="Candara"/>
                <a:sym typeface="Candara"/>
              </a:rPr>
              <a:t>Bilmediğimiz şeyleri takdir edemeyeceğimiz varsayımına dayalı olarak, </a:t>
            </a:r>
            <a:r>
              <a:rPr lang="en-US" sz="2000" b="1">
                <a:latin typeface="Candara"/>
                <a:ea typeface="Candara"/>
                <a:cs typeface="Candara"/>
                <a:sym typeface="Candara"/>
              </a:rPr>
              <a:t>bölgede yaşayanlarla birlikte oluşturulan</a:t>
            </a:r>
            <a:r>
              <a:rPr lang="en-US" sz="2000">
                <a:latin typeface="Candara"/>
                <a:ea typeface="Candara"/>
                <a:cs typeface="Candara"/>
                <a:sym typeface="Candara"/>
              </a:rPr>
              <a:t> bir cemaat haritası, yerlerin gerçek değerini yeniden keşfetmemizi ve bölgede bulunan (genellikle gözden kaçan veya haritacılık veya resmi belgelerde önemsiz kabul edilen) tüm bilgileri yeniden kazanmamızı sağlar ve bir topluluğun temsilinden ve dolayısıyla bir güzergâhın oluşturulmasından neleri dahil edip neleri hariç tutacağımızı seçme fırsatı sunar.</a:t>
            </a:r>
            <a:endParaRPr sz="2000">
              <a:latin typeface="Candara"/>
              <a:ea typeface="Candara"/>
              <a:cs typeface="Candara"/>
              <a:sym typeface="Candara"/>
            </a:endParaRPr>
          </a:p>
          <a:p>
            <a:pPr marL="457200" lvl="0" indent="-304800" algn="just" rtl="0">
              <a:lnSpc>
                <a:spcPct val="90000"/>
              </a:lnSpc>
              <a:spcBef>
                <a:spcPts val="1000"/>
              </a:spcBef>
              <a:spcAft>
                <a:spcPts val="0"/>
              </a:spcAft>
              <a:buSzPts val="1200"/>
              <a:buChar char="•"/>
            </a:pPr>
            <a:r>
              <a:rPr lang="en-US" sz="2000">
                <a:latin typeface="Candara"/>
                <a:ea typeface="Candara"/>
                <a:cs typeface="Candara"/>
                <a:sym typeface="Candara"/>
              </a:rPr>
              <a:t>Güzergâhlar oluşturmak için kullanılabilir.</a:t>
            </a:r>
            <a:endParaRPr sz="2000">
              <a:latin typeface="Candara"/>
              <a:ea typeface="Candara"/>
              <a:cs typeface="Candara"/>
              <a:sym typeface="Candara"/>
            </a:endParaRPr>
          </a:p>
        </p:txBody>
      </p:sp>
      <p:pic>
        <p:nvPicPr>
          <p:cNvPr id="156" name="Google Shape;156;p43"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57" name="Google Shape;157;p43"/>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43"/>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Parish Haritaları</a:t>
            </a:r>
            <a:endParaRPr sz="3600" b="1" i="0" u="none" strike="noStrike" cap="none">
              <a:solidFill>
                <a:schemeClr val="lt1"/>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44"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64" name="Google Shape;164;p44"/>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44"/>
          <p:cNvSpPr/>
          <p:nvPr/>
        </p:nvSpPr>
        <p:spPr>
          <a:xfrm>
            <a:off x="0" y="4"/>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Parish Haritaları</a:t>
            </a:r>
            <a:endParaRPr sz="3600" b="1" i="0" u="none" strike="noStrike" cap="none">
              <a:solidFill>
                <a:schemeClr val="lt1"/>
              </a:solidFill>
              <a:latin typeface="Candara"/>
              <a:ea typeface="Candara"/>
              <a:cs typeface="Candara"/>
              <a:sym typeface="Candara"/>
            </a:endParaRPr>
          </a:p>
        </p:txBody>
      </p:sp>
      <p:sp>
        <p:nvSpPr>
          <p:cNvPr id="166" name="Google Shape;166;p44"/>
          <p:cNvSpPr txBox="1"/>
          <p:nvPr/>
        </p:nvSpPr>
        <p:spPr>
          <a:xfrm>
            <a:off x="649664" y="1458396"/>
            <a:ext cx="10123960" cy="480034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chemeClr val="dk1"/>
              </a:buClr>
              <a:buSzPts val="1800"/>
              <a:buFont typeface="Arial"/>
              <a:buNone/>
            </a:pPr>
            <a:r>
              <a:rPr lang="en-US" sz="2000" b="0" i="0" u="none" strike="noStrike" cap="none">
                <a:solidFill>
                  <a:schemeClr val="dk1"/>
                </a:solidFill>
                <a:latin typeface="Candara"/>
                <a:ea typeface="Candara"/>
                <a:cs typeface="Candara"/>
                <a:sym typeface="Candara"/>
              </a:rPr>
              <a:t>Parish </a:t>
            </a:r>
            <a:r>
              <a:rPr lang="en-US" sz="2000">
                <a:solidFill>
                  <a:schemeClr val="dk1"/>
                </a:solidFill>
                <a:latin typeface="Candara"/>
                <a:ea typeface="Candara"/>
                <a:cs typeface="Candara"/>
                <a:sym typeface="Candara"/>
              </a:rPr>
              <a:t>Haritaları</a:t>
            </a:r>
            <a:r>
              <a:rPr lang="en-US" sz="2000" b="0" i="0" u="none" strike="noStrike" cap="none">
                <a:solidFill>
                  <a:schemeClr val="dk1"/>
                </a:solidFill>
                <a:latin typeface="Candara"/>
                <a:ea typeface="Candara"/>
                <a:cs typeface="Candara"/>
                <a:sym typeface="Candara"/>
              </a:rPr>
              <a:t> kavramı, 80'li yılların başında İngiltere'de, kar amacı gütmeyen bir kuruluş olan Common Ground'un sezgisi sayesinde doğmuştur. Bu kuruluş, ilk olarak referans topluluğunun </a:t>
            </a:r>
            <a:r>
              <a:rPr lang="en-US" sz="2000" b="1" i="0" u="none" strike="noStrike" cap="none">
                <a:solidFill>
                  <a:schemeClr val="dk1"/>
                </a:solidFill>
                <a:latin typeface="Candara"/>
                <a:ea typeface="Candara"/>
                <a:cs typeface="Candara"/>
                <a:sym typeface="Candara"/>
              </a:rPr>
              <a:t>aktif ve yaratıcı bir şekilde katılımlarıyla yerel mirasın anlaşılması ve tanıtılması</a:t>
            </a:r>
            <a:r>
              <a:rPr lang="en-US" sz="2000" b="0" i="0" u="none" strike="noStrike" cap="none">
                <a:solidFill>
                  <a:schemeClr val="dk1"/>
                </a:solidFill>
                <a:latin typeface="Candara"/>
                <a:ea typeface="Candara"/>
                <a:cs typeface="Candara"/>
                <a:sym typeface="Candara"/>
              </a:rPr>
              <a:t> üzerinde çalışmayı seçmiştir.</a:t>
            </a:r>
            <a:endParaRPr sz="2000" b="0" i="0" u="none" strike="noStrike" cap="none">
              <a:solidFill>
                <a:schemeClr val="dk1"/>
              </a:solidFill>
              <a:latin typeface="Candara"/>
              <a:ea typeface="Candara"/>
              <a:cs typeface="Candara"/>
              <a:sym typeface="Candara"/>
            </a:endParaRPr>
          </a:p>
          <a:p>
            <a:pPr marL="0" marR="0" lvl="0" indent="0" algn="just" rtl="0">
              <a:lnSpc>
                <a:spcPct val="90000"/>
              </a:lnSpc>
              <a:spcBef>
                <a:spcPts val="1000"/>
              </a:spcBef>
              <a:spcAft>
                <a:spcPts val="0"/>
              </a:spcAft>
              <a:buClr>
                <a:schemeClr val="dk1"/>
              </a:buClr>
              <a:buSzPts val="1800"/>
              <a:buFont typeface="Arial"/>
              <a:buNone/>
            </a:pPr>
            <a:r>
              <a:rPr lang="en-US" sz="2000" b="0" i="0" u="none" strike="noStrike" cap="none">
                <a:solidFill>
                  <a:schemeClr val="dk1"/>
                </a:solidFill>
                <a:latin typeface="Candara"/>
                <a:ea typeface="Candara"/>
                <a:cs typeface="Candara"/>
                <a:sym typeface="Candara"/>
              </a:rPr>
              <a:t>Bu yaklaşım, yerel özelliklere özel önem vermek, her yerin kendine özgü ve yazılı olmayan bilgilerini aktarmak, değişiklikleri kaydetmek ve yönlendirmek, farklı bireysel yetenekleri kullanmak, insanlar ve yerler arasındaki ilişkileri ve karşılıklı bağımlılığı vurgulamak ve benzersizliğin yanı sıra bir dizi faktörü ortaya çıkarmaktan oluşur. </a:t>
            </a:r>
            <a:endParaRPr sz="2000" b="0" i="0" u="none" strike="noStrike" cap="none">
              <a:solidFill>
                <a:schemeClr val="dk1"/>
              </a:solidFill>
              <a:latin typeface="Candara"/>
              <a:ea typeface="Candara"/>
              <a:cs typeface="Candara"/>
              <a:sym typeface="Candar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1140</Words>
  <Application>Microsoft Office PowerPoint</Application>
  <PresentationFormat>Προσαρμογή</PresentationFormat>
  <Paragraphs>108</Paragraphs>
  <Slides>18</Slides>
  <Notes>18</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18</vt:i4>
      </vt:variant>
    </vt:vector>
  </HeadingPairs>
  <TitlesOfParts>
    <vt:vector size="24" baseType="lpstr">
      <vt:lpstr>Arial</vt:lpstr>
      <vt:lpstr>Candara</vt:lpstr>
      <vt:lpstr>Calibri</vt:lpstr>
      <vt:lpstr>Times New Roman</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2026-04-25T08:25:56Z</dcterms:modified>
</cp:coreProperties>
</file>