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Lst>
  <p:sldSz cx="12192000" cy="6858000"/>
  <p:notesSz cx="6858000" cy="9144000"/>
  <p:embeddedFontLst>
    <p:embeddedFont>
      <p:font typeface="Candara" pitchFamily="34" charset="0"/>
      <p:regular r:id="rId18"/>
      <p:bold r:id="rId19"/>
      <p:italic r:id="rId20"/>
      <p:boldItalic r:id="rId21"/>
    </p:embeddedFont>
    <p:embeddedFont>
      <p:font typeface="Calibri"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FHMV/RnwkFvCS569IOQrfnTrp5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 name="Google Shape;27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3d603143a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 name="Google Shape;287;g33d603143a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3d603143a6_3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9" name="Google Shape;299;g33d603143a6_3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3d603143a6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7" name="Google Shape;327;g33d603143a6_1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3d603143a6_1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7" name="Google Shape;337;g33d603143a6_1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0" name="Google Shape;210;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8" name="Google Shape;228;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3d601f4e74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g33d601f4e74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3d601f4e74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g33d601f4e74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 name="Google Shape;269;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png"/><Relationship Id="rId3" Type="http://schemas.openxmlformats.org/officeDocument/2006/relationships/notesSlide" Target="../notesSlides/notesSlide15.xml"/><Relationship Id="rId7" Type="http://schemas.openxmlformats.org/officeDocument/2006/relationships/image" Target="../media/image13.png"/><Relationship Id="rId12"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3" y="2724029"/>
            <a:ext cx="12192000" cy="1385400"/>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EĞİTİM PROGRAMI</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ÜNİTE 5: Sürdürülebilirlik </a:t>
            </a:r>
            <a:endParaRP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tr-TR"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7"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8" name="6 - Εικόνα" descr="TR Avrupa Birliği tarafından ortak finanse edilmektedir_POS.jpg"/>
          <p:cNvPicPr>
            <a:picLocks noChangeAspect="1"/>
          </p:cNvPicPr>
          <p:nvPr/>
        </p:nvPicPr>
        <p:blipFill>
          <a:blip r:embed="rId4"/>
          <a:stretch>
            <a:fillRect/>
          </a:stretch>
        </p:blipFill>
        <p:spPr>
          <a:xfrm>
            <a:off x="310680" y="6165304"/>
            <a:ext cx="2304256" cy="412001"/>
          </a:xfrm>
          <a:prstGeom prst="rect">
            <a:avLst/>
          </a:prstGeom>
        </p:spPr>
      </p:pic>
      <p:pic>
        <p:nvPicPr>
          <p:cNvPr id="9" name="7 - Εικόνα" descr="cc-brand-1.png"/>
          <p:cNvPicPr>
            <a:picLocks noChangeAspect="1"/>
          </p:cNvPicPr>
          <p:nvPr/>
        </p:nvPicPr>
        <p:blipFill>
          <a:blip r:embed="rId5"/>
          <a:stretch>
            <a:fillRect/>
          </a:stretch>
        </p:blipFill>
        <p:spPr>
          <a:xfrm>
            <a:off x="11039872" y="6067546"/>
            <a:ext cx="1152128" cy="5972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1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81" name="Google Shape;281;p18"/>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2" name="Google Shape;282;p18"/>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p18"/>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Tartışma ve Düşünceler 2/2</a:t>
            </a:r>
            <a:endParaRPr sz="3600" b="0" i="0" u="none" strike="noStrike" cap="none">
              <a:solidFill>
                <a:schemeClr val="lt1"/>
              </a:solidFill>
              <a:latin typeface="Candara"/>
              <a:ea typeface="Candara"/>
              <a:cs typeface="Candara"/>
              <a:sym typeface="Candara"/>
            </a:endParaRPr>
          </a:p>
        </p:txBody>
      </p:sp>
      <p:sp>
        <p:nvSpPr>
          <p:cNvPr id="284" name="Google Shape;284;p18"/>
          <p:cNvSpPr txBox="1"/>
          <p:nvPr/>
        </p:nvSpPr>
        <p:spPr>
          <a:xfrm>
            <a:off x="640492" y="1266869"/>
            <a:ext cx="10270500" cy="4155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 </a:t>
            </a:r>
            <a:endParaRPr sz="1600" b="0" i="0" u="none" strike="noStrike" cap="none">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rgbClr val="000000"/>
              </a:buClr>
              <a:buSzPts val="1600"/>
              <a:buFont typeface="Candara"/>
              <a:buChar char="-"/>
            </a:pPr>
            <a:r>
              <a:rPr lang="tr-TR" sz="1600" b="0" i="0" u="none" strike="noStrike" cap="none">
                <a:solidFill>
                  <a:srgbClr val="000000"/>
                </a:solidFill>
                <a:latin typeface="Candara"/>
                <a:ea typeface="Candara"/>
                <a:cs typeface="Candara"/>
                <a:sym typeface="Candara"/>
              </a:rPr>
              <a:t>Projeler, farkındalık yaratmanın etkili bir strateji olduğunu göstermiştir. Öğrenciler, mirasımızın korunmasına yardımcı olma konusunda bireysel sorumluluklarının farkına varmışlardır. Bu, sürdürülebilir turizmi destekleyerek, koruma çabalarını savunarak veya miras alanlarının önemi konusunda başkalarını eğiterek başarılabilir.</a:t>
            </a:r>
            <a:endParaRPr sz="1600" b="0" i="0" u="none" strike="noStrike" cap="none">
              <a:solidFill>
                <a:srgbClr val="000000"/>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a:solidFill>
                <a:srgbClr val="000000"/>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Öğrencilerin kendi topluluklarında sürdürülebilirliği ve mirasın korunmasını nasıl teşvik edebileceklerini düşünmeleri için teşvik edilmeleri önerilir. Bu, yerel temizlik etkinliklerine katılmayı, çevre dostu işletmeleri desteklemeyi veya farkındalık yaratmak amacıyla sosyal medyada bilgi yaymayı içerebilir. </a:t>
            </a:r>
            <a:endParaRPr sz="1600" b="0" i="0" u="none" strike="noStrike" cap="none">
              <a:solidFill>
                <a:schemeClr val="dk1"/>
              </a:solidFill>
              <a:latin typeface="Candara"/>
              <a:ea typeface="Candara"/>
              <a:cs typeface="Candara"/>
              <a:sym typeface="Candara"/>
            </a:endParaRPr>
          </a:p>
          <a:p>
            <a:pPr marL="457200" marR="0" lvl="0" indent="0" algn="just"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tr-TR" sz="1600" b="1" i="0" u="none" strike="noStrike" cap="none">
                <a:solidFill>
                  <a:schemeClr val="dk1"/>
                </a:solidFill>
                <a:latin typeface="Candara"/>
                <a:ea typeface="Candara"/>
                <a:cs typeface="Candara"/>
                <a:sym typeface="Candara"/>
              </a:rPr>
              <a:t>Yansıma</a:t>
            </a:r>
            <a:endParaRPr sz="1600" b="1" i="0" u="none" strike="noStrike" cap="none">
              <a:solidFill>
                <a:schemeClr val="dk1"/>
              </a:solidFill>
              <a:latin typeface="Candara"/>
              <a:ea typeface="Candara"/>
              <a:cs typeface="Candara"/>
              <a:sym typeface="Candara"/>
            </a:endParaRPr>
          </a:p>
          <a:p>
            <a:pPr marL="457200" marR="0" lvl="0" indent="-33020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Yansıtma oturumu için lütfen Ek 2'yi kullanın. Bunu yazdırdıktan veya Google Form'a uyarladıktan sonra öğrencilere dağıtabilirsiniz. </a:t>
            </a:r>
            <a:endParaRPr sz="1600" b="0" i="0" u="none" strike="noStrike" cap="none">
              <a:solidFill>
                <a:schemeClr val="dk1"/>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a:solidFill>
                <a:srgbClr val="000000"/>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g33d603143a6_1_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90" name="Google Shape;290;g33d603143a6_1_0"/>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1" name="Google Shape;291;g33d603143a6_1_0"/>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2" name="Google Shape;292;g33d603143a6_1_0"/>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Ek 1</a:t>
            </a:r>
            <a:endParaRPr sz="3600" b="0" i="0" u="none" strike="noStrike" cap="none">
              <a:solidFill>
                <a:schemeClr val="lt1"/>
              </a:solidFill>
              <a:latin typeface="Candara"/>
              <a:ea typeface="Candara"/>
              <a:cs typeface="Candara"/>
              <a:sym typeface="Candara"/>
            </a:endParaRPr>
          </a:p>
        </p:txBody>
      </p:sp>
      <p:sp>
        <p:nvSpPr>
          <p:cNvPr id="293" name="Google Shape;293;g33d603143a6_1_0"/>
          <p:cNvSpPr txBox="1"/>
          <p:nvPr/>
        </p:nvSpPr>
        <p:spPr>
          <a:xfrm>
            <a:off x="640492" y="1266869"/>
            <a:ext cx="10270500" cy="985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 </a:t>
            </a:r>
            <a:endParaRPr sz="1600" b="0" i="0" u="none" strike="noStrike" cap="none">
              <a:solidFill>
                <a:schemeClr val="dk1"/>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a:solidFill>
                <a:srgbClr val="000000"/>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p:txBody>
      </p:sp>
      <p:sp>
        <p:nvSpPr>
          <p:cNvPr id="294" name="Google Shape;294;g33d603143a6_1_0"/>
          <p:cNvSpPr txBox="1"/>
          <p:nvPr/>
        </p:nvSpPr>
        <p:spPr>
          <a:xfrm>
            <a:off x="497800" y="735900"/>
            <a:ext cx="1998300" cy="30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ndara"/>
              <a:ea typeface="Candara"/>
              <a:cs typeface="Candara"/>
              <a:sym typeface="Candara"/>
            </a:endParaRPr>
          </a:p>
        </p:txBody>
      </p:sp>
      <p:pic>
        <p:nvPicPr>
          <p:cNvPr id="295" name="Google Shape;295;g33d603143a6_1_0" descr="metin, poster, sanat, gökyüzü içeren bir resim&#10;&#10;Yapay zeka tarafından oluşturulmuş içerik yanlış olabilir."/>
          <p:cNvPicPr preferRelativeResize="0"/>
          <p:nvPr/>
        </p:nvPicPr>
        <p:blipFill rotWithShape="1">
          <a:blip r:embed="rId4">
            <a:alphaModFix/>
          </a:blip>
          <a:srcRect/>
          <a:stretch/>
        </p:blipFill>
        <p:spPr>
          <a:xfrm>
            <a:off x="124300" y="839499"/>
            <a:ext cx="5937060" cy="4586379"/>
          </a:xfrm>
          <a:prstGeom prst="rect">
            <a:avLst/>
          </a:prstGeom>
          <a:noFill/>
          <a:ln>
            <a:noFill/>
          </a:ln>
        </p:spPr>
      </p:pic>
      <p:pic>
        <p:nvPicPr>
          <p:cNvPr id="296" name="Google Shape;296;g33d603143a6_1_0" descr="metin, ekran görüntüsü, gökyüzü, kitap içeren bir resim&#10;&#10;Yapay zeka tarafından oluşturulmuş içerik yanlış olabilir."/>
          <p:cNvPicPr preferRelativeResize="0"/>
          <p:nvPr/>
        </p:nvPicPr>
        <p:blipFill rotWithShape="1">
          <a:blip r:embed="rId5">
            <a:alphaModFix/>
          </a:blip>
          <a:srcRect/>
          <a:stretch/>
        </p:blipFill>
        <p:spPr>
          <a:xfrm>
            <a:off x="6233544" y="2403913"/>
            <a:ext cx="5834130" cy="450686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g33d603143a6_3_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02" name="Google Shape;302;g33d603143a6_3_11"/>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3" name="Google Shape;303;g33d603143a6_3_11"/>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4" name="Google Shape;304;g33d603143a6_3_11"/>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Ek 2 </a:t>
            </a:r>
            <a:r>
              <a:rPr lang="tr-TR" sz="3600" b="1" i="0" u="none" strike="noStrike" cap="none">
                <a:solidFill>
                  <a:srgbClr val="FFFFFF"/>
                </a:solidFill>
                <a:latin typeface="Candara"/>
                <a:ea typeface="Candara"/>
                <a:cs typeface="Candara"/>
                <a:sym typeface="Candara"/>
              </a:rPr>
              <a:t>Eylem Çağrısı İçin</a:t>
            </a:r>
            <a:endParaRPr sz="3600" b="0" i="0" u="none" strike="noStrike" cap="none">
              <a:solidFill>
                <a:schemeClr val="dk1"/>
              </a:solidFill>
              <a:latin typeface="Times New Roman"/>
              <a:ea typeface="Times New Roman"/>
              <a:cs typeface="Times New Roman"/>
              <a:sym typeface="Times New Roman"/>
            </a:endParaRPr>
          </a:p>
        </p:txBody>
      </p:sp>
      <p:sp>
        <p:nvSpPr>
          <p:cNvPr id="305" name="Google Shape;305;g33d603143a6_3_11"/>
          <p:cNvSpPr txBox="1"/>
          <p:nvPr/>
        </p:nvSpPr>
        <p:spPr>
          <a:xfrm>
            <a:off x="484053" y="918849"/>
            <a:ext cx="60981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Konu Bilgisi: Eylem Çağrısı</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p:txBody>
      </p:sp>
      <p:sp>
        <p:nvSpPr>
          <p:cNvPr id="306" name="Google Shape;306;g33d603143a6_3_11"/>
          <p:cNvSpPr/>
          <p:nvPr/>
        </p:nvSpPr>
        <p:spPr>
          <a:xfrm>
            <a:off x="2852147" y="2093627"/>
            <a:ext cx="2520000" cy="3270960"/>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4">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07" name="Google Shape;307;g33d603143a6_3_11"/>
          <p:cNvSpPr/>
          <p:nvPr/>
        </p:nvSpPr>
        <p:spPr>
          <a:xfrm>
            <a:off x="4950110" y="2107019"/>
            <a:ext cx="2520000" cy="3270960"/>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5">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tr-TR" sz="1100" b="0" i="0" u="none" strike="noStrike" cap="none">
                <a:solidFill>
                  <a:schemeClr val="lt1"/>
                </a:solidFill>
                <a:latin typeface="Candara"/>
                <a:ea typeface="Candara"/>
                <a:cs typeface="Candara"/>
                <a:sym typeface="Candara"/>
              </a:rPr>
              <a:t>."..</a:t>
            </a:r>
            <a:endParaRPr sz="1100" b="0" i="0" u="none" strike="noStrike" cap="none">
              <a:solidFill>
                <a:schemeClr val="lt1"/>
              </a:solidFill>
              <a:latin typeface="Candara"/>
              <a:ea typeface="Candara"/>
              <a:cs typeface="Candara"/>
              <a:sym typeface="Candara"/>
            </a:endParaRPr>
          </a:p>
        </p:txBody>
      </p:sp>
      <p:sp>
        <p:nvSpPr>
          <p:cNvPr id="308" name="Google Shape;308;g33d603143a6_3_11"/>
          <p:cNvSpPr/>
          <p:nvPr/>
        </p:nvSpPr>
        <p:spPr>
          <a:xfrm>
            <a:off x="7050935" y="2107019"/>
            <a:ext cx="2331000" cy="3270960"/>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6">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FFFFFF"/>
              </a:solidFill>
              <a:latin typeface="Candara"/>
              <a:ea typeface="Candara"/>
              <a:cs typeface="Candara"/>
              <a:sym typeface="Candara"/>
            </a:endParaRPr>
          </a:p>
        </p:txBody>
      </p:sp>
      <p:sp>
        <p:nvSpPr>
          <p:cNvPr id="309" name="Google Shape;309;g33d603143a6_3_11"/>
          <p:cNvSpPr/>
          <p:nvPr/>
        </p:nvSpPr>
        <p:spPr>
          <a:xfrm>
            <a:off x="8978520" y="2102561"/>
            <a:ext cx="2520000" cy="3270960"/>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4">
              <a:alphaModFix/>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310" name="Google Shape;310;g33d603143a6_3_11"/>
          <p:cNvPicPr preferRelativeResize="0"/>
          <p:nvPr/>
        </p:nvPicPr>
        <p:blipFill rotWithShape="1">
          <a:blip r:embed="rId7">
            <a:alphaModFix/>
          </a:blip>
          <a:srcRect/>
          <a:stretch/>
        </p:blipFill>
        <p:spPr>
          <a:xfrm>
            <a:off x="917703" y="2090751"/>
            <a:ext cx="2523963" cy="3273837"/>
          </a:xfrm>
          <a:prstGeom prst="rect">
            <a:avLst/>
          </a:prstGeom>
          <a:noFill/>
          <a:ln>
            <a:noFill/>
          </a:ln>
        </p:spPr>
      </p:pic>
      <p:sp>
        <p:nvSpPr>
          <p:cNvPr id="311" name="Google Shape;311;g33d603143a6_3_11"/>
          <p:cNvSpPr/>
          <p:nvPr/>
        </p:nvSpPr>
        <p:spPr>
          <a:xfrm>
            <a:off x="778608" y="3373559"/>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3B2675"/>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3B2675"/>
              </a:buClr>
              <a:buSzPts val="1600"/>
              <a:buFont typeface="Arial"/>
              <a:buNone/>
            </a:pPr>
            <a:r>
              <a:rPr lang="tr-TR" sz="1600" b="0" i="0" u="none" strike="noStrike" cap="none">
                <a:solidFill>
                  <a:srgbClr val="3B2675"/>
                </a:solidFill>
                <a:latin typeface="Arial"/>
                <a:ea typeface="Arial"/>
                <a:cs typeface="Arial"/>
                <a:sym typeface="Arial"/>
              </a:rPr>
              <a:t>01</a:t>
            </a:r>
            <a:endParaRPr sz="1600" b="0" i="0" u="none" strike="noStrike" cap="none">
              <a:solidFill>
                <a:schemeClr val="dk1"/>
              </a:solidFill>
              <a:latin typeface="Calibri"/>
              <a:ea typeface="Calibri"/>
              <a:cs typeface="Calibri"/>
              <a:sym typeface="Calibri"/>
            </a:endParaRPr>
          </a:p>
        </p:txBody>
      </p:sp>
      <p:sp>
        <p:nvSpPr>
          <p:cNvPr id="312" name="Google Shape;312;g33d603143a6_3_11"/>
          <p:cNvSpPr/>
          <p:nvPr/>
        </p:nvSpPr>
        <p:spPr>
          <a:xfrm>
            <a:off x="2807766" y="3373559"/>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4867FF"/>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4867FF"/>
              </a:buClr>
              <a:buSzPts val="1600"/>
              <a:buFont typeface="Arial"/>
              <a:buNone/>
            </a:pPr>
            <a:r>
              <a:rPr lang="tr-TR" sz="1600" b="0" i="0" u="none" strike="noStrike" cap="none">
                <a:solidFill>
                  <a:srgbClr val="4867FF"/>
                </a:solidFill>
                <a:latin typeface="Arial"/>
                <a:ea typeface="Arial"/>
                <a:cs typeface="Arial"/>
                <a:sym typeface="Arial"/>
              </a:rPr>
              <a:t>02</a:t>
            </a:r>
            <a:endParaRPr sz="1600" b="0" i="0" u="none" strike="noStrike" cap="none">
              <a:solidFill>
                <a:schemeClr val="dk1"/>
              </a:solidFill>
              <a:latin typeface="Calibri"/>
              <a:ea typeface="Calibri"/>
              <a:cs typeface="Calibri"/>
              <a:sym typeface="Calibri"/>
            </a:endParaRPr>
          </a:p>
        </p:txBody>
      </p:sp>
      <p:sp>
        <p:nvSpPr>
          <p:cNvPr id="313" name="Google Shape;313;g33d603143a6_3_11"/>
          <p:cNvSpPr/>
          <p:nvPr/>
        </p:nvSpPr>
        <p:spPr>
          <a:xfrm>
            <a:off x="4836413" y="3373559"/>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F23342"/>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tr-TR" sz="1600" b="0" i="0" u="none" strike="noStrike" cap="none">
                <a:solidFill>
                  <a:srgbClr val="F23342"/>
                </a:solidFill>
                <a:latin typeface="Arial"/>
                <a:ea typeface="Arial"/>
                <a:cs typeface="Arial"/>
                <a:sym typeface="Arial"/>
              </a:rPr>
              <a:t>03</a:t>
            </a:r>
            <a:endParaRPr sz="1600" b="0" i="0" u="none" strike="noStrike" cap="none">
              <a:solidFill>
                <a:srgbClr val="000000"/>
              </a:solidFill>
              <a:latin typeface="Calibri"/>
              <a:ea typeface="Calibri"/>
              <a:cs typeface="Calibri"/>
              <a:sym typeface="Calibri"/>
            </a:endParaRPr>
          </a:p>
        </p:txBody>
      </p:sp>
      <p:sp>
        <p:nvSpPr>
          <p:cNvPr id="314" name="Google Shape;314;g33d603143a6_3_11"/>
          <p:cNvSpPr/>
          <p:nvPr/>
        </p:nvSpPr>
        <p:spPr>
          <a:xfrm>
            <a:off x="9087924" y="3299301"/>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4867FF"/>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4867FF"/>
              </a:buClr>
              <a:buSzPts val="1600"/>
              <a:buFont typeface="Arial"/>
              <a:buNone/>
            </a:pPr>
            <a:r>
              <a:rPr lang="tr-TR" sz="1600" b="0" i="0" u="none" strike="noStrike" cap="none">
                <a:solidFill>
                  <a:srgbClr val="4867FF"/>
                </a:solidFill>
                <a:latin typeface="Arial"/>
                <a:ea typeface="Arial"/>
                <a:cs typeface="Arial"/>
                <a:sym typeface="Arial"/>
              </a:rPr>
              <a:t>05</a:t>
            </a:r>
            <a:endParaRPr sz="1600" b="0" i="0" u="none" strike="noStrike" cap="none">
              <a:solidFill>
                <a:schemeClr val="dk1"/>
              </a:solidFill>
              <a:latin typeface="Calibri"/>
              <a:ea typeface="Calibri"/>
              <a:cs typeface="Calibri"/>
              <a:sym typeface="Calibri"/>
            </a:endParaRPr>
          </a:p>
        </p:txBody>
      </p:sp>
      <p:pic>
        <p:nvPicPr>
          <p:cNvPr id="315" name="Google Shape;315;g33d603143a6_3_11"/>
          <p:cNvPicPr preferRelativeResize="0"/>
          <p:nvPr/>
        </p:nvPicPr>
        <p:blipFill rotWithShape="1">
          <a:blip r:embed="rId8">
            <a:alphaModFix/>
          </a:blip>
          <a:srcRect/>
          <a:stretch/>
        </p:blipFill>
        <p:spPr>
          <a:xfrm>
            <a:off x="6923638" y="3299301"/>
            <a:ext cx="853514" cy="859611"/>
          </a:xfrm>
          <a:prstGeom prst="rect">
            <a:avLst/>
          </a:prstGeom>
          <a:noFill/>
          <a:ln>
            <a:noFill/>
          </a:ln>
        </p:spPr>
      </p:pic>
      <p:sp>
        <p:nvSpPr>
          <p:cNvPr id="316" name="Google Shape;316;g33d603143a6_3_11"/>
          <p:cNvSpPr txBox="1"/>
          <p:nvPr/>
        </p:nvSpPr>
        <p:spPr>
          <a:xfrm>
            <a:off x="1391122" y="2581379"/>
            <a:ext cx="1654800" cy="287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Candara"/>
              <a:buNone/>
            </a:pPr>
            <a:r>
              <a:rPr lang="tr-TR" sz="1100" b="0" i="0" u="none" strike="noStrike" cap="none">
                <a:solidFill>
                  <a:schemeClr val="lt1"/>
                </a:solidFill>
                <a:latin typeface="Candara"/>
                <a:ea typeface="Candara"/>
                <a:cs typeface="Candara"/>
                <a:sym typeface="Candara"/>
              </a:rPr>
              <a:t> Güçlü, eylem odaklı bir dil kullanın. Ürününüz, anında harekete geçmeyi teşvik etmelidir. İnsanları bir sonraki adımı atmaya motive eden güçlü, doğrudan fiiller kullanın. Pasif dil yerine, daha ilgi çekici eylem çağrıları tercih edin, örneğin:</a:t>
            </a:r>
            <a:endParaRPr sz="1100" b="0" i="0" u="none" strike="noStrike" cap="none">
              <a:solidFill>
                <a:schemeClr val="lt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100"/>
              <a:buFont typeface="Arial"/>
              <a:buNone/>
            </a:pPr>
            <a:r>
              <a:rPr lang="tr-TR" sz="1100" b="0" i="0" u="none" strike="noStrike" cap="none">
                <a:solidFill>
                  <a:schemeClr val="lt1"/>
                </a:solidFill>
                <a:latin typeface="Candara"/>
                <a:ea typeface="Candara"/>
                <a:cs typeface="Candara"/>
                <a:sym typeface="Candara"/>
              </a:rPr>
              <a:t>-   İz bırakın.</a:t>
            </a:r>
            <a:endParaRPr sz="1100" b="0" i="0" u="none" strike="noStrike" cap="none">
              <a:solidFill>
                <a:schemeClr val="lt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100"/>
              <a:buFont typeface="Arial"/>
              <a:buNone/>
            </a:pPr>
            <a:r>
              <a:rPr lang="tr-TR" sz="1100" b="0" i="0" u="none" strike="noStrike" cap="none">
                <a:solidFill>
                  <a:schemeClr val="lt1"/>
                </a:solidFill>
                <a:latin typeface="Candara"/>
                <a:ea typeface="Candara"/>
                <a:cs typeface="Candara"/>
                <a:sym typeface="Candara"/>
              </a:rPr>
              <a:t>- Mirasa Yatırım Yapın, </a:t>
            </a:r>
            <a:r>
              <a:rPr lang="tr-TR" sz="1100">
                <a:solidFill>
                  <a:schemeClr val="lt1"/>
                </a:solidFill>
                <a:latin typeface="Candara"/>
                <a:ea typeface="Candara"/>
                <a:cs typeface="Candara"/>
                <a:sym typeface="Candara"/>
              </a:rPr>
              <a:t>Kendinize</a:t>
            </a:r>
            <a:r>
              <a:rPr lang="tr-TR" sz="1100" b="0" i="0" u="none" strike="noStrike" cap="none">
                <a:solidFill>
                  <a:schemeClr val="lt1"/>
                </a:solidFill>
                <a:latin typeface="Candara"/>
                <a:ea typeface="Candara"/>
                <a:cs typeface="Candara"/>
                <a:sym typeface="Candara"/>
              </a:rPr>
              <a:t> Yatırım Yapın.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200"/>
              <a:buFont typeface="Calibri"/>
              <a:buNone/>
            </a:pPr>
            <a:endParaRPr sz="1200" b="0" i="0" u="none" strike="noStrike" cap="none">
              <a:solidFill>
                <a:schemeClr val="lt1"/>
              </a:solidFill>
              <a:latin typeface="Candara"/>
              <a:ea typeface="Candara"/>
              <a:cs typeface="Candara"/>
              <a:sym typeface="Candara"/>
            </a:endParaRPr>
          </a:p>
        </p:txBody>
      </p:sp>
      <p:sp>
        <p:nvSpPr>
          <p:cNvPr id="317" name="Google Shape;317;g33d603143a6_3_11"/>
          <p:cNvSpPr/>
          <p:nvPr/>
        </p:nvSpPr>
        <p:spPr>
          <a:xfrm>
            <a:off x="0" y="-323165"/>
            <a:ext cx="248700" cy="646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18" name="Google Shape;318;g33d603143a6_3_11"/>
          <p:cNvSpPr txBox="1"/>
          <p:nvPr/>
        </p:nvSpPr>
        <p:spPr>
          <a:xfrm>
            <a:off x="1299721" y="2212087"/>
            <a:ext cx="1818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chemeClr val="lt1"/>
                </a:solidFill>
                <a:latin typeface="Candara"/>
                <a:ea typeface="Candara"/>
                <a:cs typeface="Candara"/>
                <a:sym typeface="Candara"/>
              </a:rPr>
              <a:t>Dil</a:t>
            </a:r>
            <a:endParaRPr sz="1800" b="1" i="0" u="none" strike="noStrike" cap="none">
              <a:solidFill>
                <a:schemeClr val="lt1"/>
              </a:solidFill>
              <a:latin typeface="Candara"/>
              <a:ea typeface="Candara"/>
              <a:cs typeface="Candara"/>
              <a:sym typeface="Candara"/>
            </a:endParaRPr>
          </a:p>
        </p:txBody>
      </p:sp>
      <p:sp>
        <p:nvSpPr>
          <p:cNvPr id="319" name="Google Shape;319;g33d603143a6_3_11"/>
          <p:cNvSpPr txBox="1"/>
          <p:nvPr/>
        </p:nvSpPr>
        <p:spPr>
          <a:xfrm>
            <a:off x="3417774" y="2197917"/>
            <a:ext cx="1701000" cy="289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chemeClr val="lt1"/>
                </a:solidFill>
                <a:latin typeface="Candara"/>
                <a:ea typeface="Candara"/>
                <a:cs typeface="Candara"/>
                <a:sym typeface="Candara"/>
              </a:rPr>
              <a:t>Hedef</a:t>
            </a:r>
            <a:endParaRPr sz="1800" b="1" i="0" u="none" strike="noStrike" cap="none">
              <a:solidFill>
                <a:schemeClr val="lt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100"/>
              <a:buFont typeface="Arial"/>
              <a:buNone/>
            </a:pPr>
            <a:r>
              <a:rPr lang="tr-TR" sz="1100" b="0" i="0" u="none" strike="noStrike" cap="none">
                <a:solidFill>
                  <a:schemeClr val="lt1"/>
                </a:solidFill>
                <a:latin typeface="Candara"/>
                <a:ea typeface="Candara"/>
                <a:cs typeface="Candara"/>
                <a:sym typeface="Candara"/>
              </a:rPr>
              <a:t>Ulaşmak istediğiniz hedef konusunda net olun. Olası amaçlara bazı örnekler:</a:t>
            </a:r>
            <a:endParaRPr sz="1100" b="0" i="0" u="none" strike="noStrike" cap="none">
              <a:solidFill>
                <a:schemeClr val="lt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100"/>
              <a:buFont typeface="Arial"/>
              <a:buNone/>
            </a:pPr>
            <a:r>
              <a:rPr lang="tr-TR" sz="1100" b="0" i="0" u="none" strike="noStrike" cap="none">
                <a:solidFill>
                  <a:schemeClr val="lt1"/>
                </a:solidFill>
                <a:latin typeface="Candara"/>
                <a:ea typeface="Candara"/>
                <a:cs typeface="Candara"/>
                <a:sym typeface="Candara"/>
              </a:rPr>
              <a:t>Kültürel mirası korumanın önemi konusunda farkındalık yarat</a:t>
            </a:r>
            <a:r>
              <a:rPr lang="tr-TR" sz="1100">
                <a:solidFill>
                  <a:schemeClr val="lt1"/>
                </a:solidFill>
                <a:latin typeface="Candara"/>
                <a:ea typeface="Candara"/>
                <a:cs typeface="Candara"/>
                <a:sym typeface="Candara"/>
              </a:rPr>
              <a:t>ın</a:t>
            </a:r>
            <a:r>
              <a:rPr lang="tr-TR" sz="1100" b="0" i="0" u="none" strike="noStrike" cap="none">
                <a:solidFill>
                  <a:schemeClr val="lt1"/>
                </a:solidFill>
                <a:latin typeface="Candara"/>
                <a:ea typeface="Candara"/>
                <a:cs typeface="Candara"/>
                <a:sym typeface="Candara"/>
              </a:rPr>
              <a:t>. Kültürel mirasın korunmasında sürdürülebilir uygulamaları teşvik e</a:t>
            </a:r>
            <a:r>
              <a:rPr lang="tr-TR" sz="1100">
                <a:solidFill>
                  <a:schemeClr val="lt1"/>
                </a:solidFill>
                <a:latin typeface="Candara"/>
                <a:ea typeface="Candara"/>
                <a:cs typeface="Candara"/>
                <a:sym typeface="Candara"/>
              </a:rPr>
              <a:t>sin.</a:t>
            </a:r>
            <a:r>
              <a:rPr lang="tr-TR" sz="1100" b="0" i="0" u="none" strike="noStrike" cap="none">
                <a:solidFill>
                  <a:schemeClr val="lt1"/>
                </a:solidFill>
                <a:latin typeface="Candara"/>
                <a:ea typeface="Candara"/>
                <a:cs typeface="Candara"/>
                <a:sym typeface="Candara"/>
              </a:rPr>
              <a:t> Toplum odaklı miras projelerine katılımı</a:t>
            </a:r>
            <a:r>
              <a:rPr lang="tr-TR" sz="1100">
                <a:solidFill>
                  <a:schemeClr val="lt1"/>
                </a:solidFill>
                <a:latin typeface="Candara"/>
                <a:ea typeface="Candara"/>
                <a:cs typeface="Candara"/>
                <a:sym typeface="Candara"/>
              </a:rPr>
              <a:t> teşvik edin.</a:t>
            </a:r>
            <a:endParaRPr sz="1100" b="0" i="0" u="none" strike="noStrike" cap="none">
              <a:solidFill>
                <a:schemeClr val="lt1"/>
              </a:solidFill>
              <a:latin typeface="Candara"/>
              <a:ea typeface="Candara"/>
              <a:cs typeface="Candara"/>
              <a:sym typeface="Candara"/>
            </a:endParaRPr>
          </a:p>
        </p:txBody>
      </p:sp>
      <p:sp>
        <p:nvSpPr>
          <p:cNvPr id="320" name="Google Shape;320;g33d603143a6_3_11"/>
          <p:cNvSpPr txBox="1"/>
          <p:nvPr/>
        </p:nvSpPr>
        <p:spPr>
          <a:xfrm>
            <a:off x="5416528" y="2258671"/>
            <a:ext cx="1818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chemeClr val="lt1"/>
                </a:solidFill>
                <a:latin typeface="Candara"/>
                <a:ea typeface="Candara"/>
                <a:cs typeface="Candara"/>
                <a:sym typeface="Candara"/>
              </a:rPr>
              <a:t>Değer</a:t>
            </a:r>
            <a:endParaRPr sz="1800" b="1" i="0" u="none" strike="noStrike" cap="none">
              <a:solidFill>
                <a:schemeClr val="lt1"/>
              </a:solidFill>
              <a:latin typeface="Candara"/>
              <a:ea typeface="Candara"/>
              <a:cs typeface="Candara"/>
              <a:sym typeface="Candara"/>
            </a:endParaRPr>
          </a:p>
        </p:txBody>
      </p:sp>
      <p:sp>
        <p:nvSpPr>
          <p:cNvPr id="321" name="Google Shape;321;g33d603143a6_3_11"/>
          <p:cNvSpPr txBox="1"/>
          <p:nvPr/>
        </p:nvSpPr>
        <p:spPr>
          <a:xfrm>
            <a:off x="5490613" y="2625506"/>
            <a:ext cx="1701000" cy="203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tr-TR" sz="1100" b="0" i="0" u="none" strike="noStrike" cap="none">
                <a:solidFill>
                  <a:schemeClr val="lt1"/>
                </a:solidFill>
                <a:latin typeface="Candara"/>
                <a:ea typeface="Candara"/>
                <a:cs typeface="Candara"/>
                <a:sym typeface="Candara"/>
              </a:rPr>
              <a:t>Toplum, tarih, çevre veya gelecek nesiller olsun, insanların en çok değer verdiği şeylere odaklanın. Bu duygusal bağ, katılımı artırmaya yardımcı olabilir:</a:t>
            </a:r>
            <a:endParaRPr sz="1100" b="0" i="0" u="none" strike="noStrike" cap="none">
              <a:solidFill>
                <a:schemeClr val="lt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100"/>
              <a:buFont typeface="Arial"/>
              <a:buNone/>
            </a:pPr>
            <a:r>
              <a:rPr lang="tr-TR" sz="1100" b="0" i="0" u="none" strike="noStrike" cap="none">
                <a:solidFill>
                  <a:schemeClr val="lt1"/>
                </a:solidFill>
                <a:latin typeface="Candara"/>
                <a:ea typeface="Candara"/>
                <a:cs typeface="Candara"/>
                <a:sym typeface="Candara"/>
              </a:rPr>
              <a:t>"Bugünkü desteğiniz yarının kültürel mirasını koruyabilir"</a:t>
            </a:r>
            <a:endParaRPr sz="1100" b="0" i="0" u="none" strike="noStrike" cap="none">
              <a:solidFill>
                <a:schemeClr val="lt1"/>
              </a:solidFill>
              <a:latin typeface="Candara"/>
              <a:ea typeface="Candara"/>
              <a:cs typeface="Candara"/>
              <a:sym typeface="Candara"/>
            </a:endParaRPr>
          </a:p>
        </p:txBody>
      </p:sp>
      <p:sp>
        <p:nvSpPr>
          <p:cNvPr id="322" name="Google Shape;322;g33d603143a6_3_11"/>
          <p:cNvSpPr txBox="1"/>
          <p:nvPr/>
        </p:nvSpPr>
        <p:spPr>
          <a:xfrm>
            <a:off x="7579810" y="2588016"/>
            <a:ext cx="1503000" cy="232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Candara"/>
                <a:ea typeface="Candara"/>
                <a:cs typeface="Candara"/>
                <a:sym typeface="Candara"/>
              </a:rPr>
              <a:t>İnsanlar aciliyet hissettiklerinde harekete geçme olasılıkları daha yüksektir. Harekete geçmemenin olası sonuçlarını ve şimdi harekete geçmenin faydalarını vurgulayın. Bu, hem kültürel hem de çevresel kayıp açısından çerçevelenebilir:</a:t>
            </a:r>
            <a:endParaRPr sz="1000" b="0" i="0" u="none" strike="noStrike" cap="none">
              <a:solidFill>
                <a:schemeClr val="lt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000"/>
              <a:buFont typeface="Arial"/>
              <a:buNone/>
            </a:pPr>
            <a:r>
              <a:rPr lang="tr-TR" sz="1000" b="0" i="0" u="none" strike="noStrike" cap="none">
                <a:solidFill>
                  <a:schemeClr val="lt1"/>
                </a:solidFill>
                <a:latin typeface="Candara"/>
                <a:ea typeface="Candara"/>
                <a:cs typeface="Candara"/>
                <a:sym typeface="Candara"/>
              </a:rPr>
              <a:t>"Zaman azalıyor - kültürel hazinelerimiz yok oluyor. Onları korumak için hemen harekete geçin."</a:t>
            </a:r>
            <a:endParaRPr sz="1000" b="0" i="0" u="none" strike="noStrike" cap="none">
              <a:solidFill>
                <a:schemeClr val="lt1"/>
              </a:solidFill>
              <a:latin typeface="Candara"/>
              <a:ea typeface="Candara"/>
              <a:cs typeface="Candara"/>
              <a:sym typeface="Candara"/>
            </a:endParaRPr>
          </a:p>
        </p:txBody>
      </p:sp>
      <p:sp>
        <p:nvSpPr>
          <p:cNvPr id="323" name="Google Shape;323;g33d603143a6_3_11"/>
          <p:cNvSpPr txBox="1"/>
          <p:nvPr/>
        </p:nvSpPr>
        <p:spPr>
          <a:xfrm>
            <a:off x="7480262" y="2212086"/>
            <a:ext cx="4004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chemeClr val="lt1"/>
                </a:solidFill>
                <a:latin typeface="Candara"/>
                <a:ea typeface="Candara"/>
                <a:cs typeface="Candara"/>
                <a:sym typeface="Candara"/>
              </a:rPr>
              <a:t>Acil durum              Toplumsal fayda </a:t>
            </a:r>
            <a:endParaRPr sz="1800" b="1" i="0" u="none" strike="noStrike" cap="none">
              <a:solidFill>
                <a:schemeClr val="lt1"/>
              </a:solidFill>
              <a:latin typeface="Candara"/>
              <a:ea typeface="Candara"/>
              <a:cs typeface="Candara"/>
              <a:sym typeface="Candara"/>
            </a:endParaRPr>
          </a:p>
        </p:txBody>
      </p:sp>
      <p:sp>
        <p:nvSpPr>
          <p:cNvPr id="324" name="Google Shape;324;g33d603143a6_3_11"/>
          <p:cNvSpPr txBox="1"/>
          <p:nvPr/>
        </p:nvSpPr>
        <p:spPr>
          <a:xfrm>
            <a:off x="9761075" y="2588025"/>
            <a:ext cx="1572600" cy="270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tr-TR" sz="1000" b="0" i="0" u="none" strike="noStrike" cap="none">
                <a:solidFill>
                  <a:schemeClr val="lt1"/>
                </a:solidFill>
                <a:latin typeface="Candara"/>
                <a:ea typeface="Candara"/>
                <a:cs typeface="Candara"/>
                <a:sym typeface="Candara"/>
              </a:rPr>
              <a:t>İnsanlara, katılımlarının kendilerine nasıl fayda sağlayacağını veya nasıl ödüllendirileceklerini anlatın. Bu, kişisel başarı, kolektif gurur veya toplumsal takdir yoluyla olabilir:</a:t>
            </a:r>
            <a:endParaRPr sz="1000" b="0" i="0" u="none" strike="noStrike" cap="none">
              <a:solidFill>
                <a:schemeClr val="lt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000"/>
              <a:buFont typeface="Arial"/>
              <a:buNone/>
            </a:pPr>
            <a:r>
              <a:rPr lang="tr-TR" sz="1000" b="0" i="0" u="none" strike="noStrike" cap="none">
                <a:solidFill>
                  <a:schemeClr val="lt1"/>
                </a:solidFill>
                <a:latin typeface="Candara"/>
                <a:ea typeface="Candara"/>
                <a:cs typeface="Candara"/>
                <a:sym typeface="Candara"/>
              </a:rPr>
              <a:t>"Ortak tarihimizi korumaya yardımcı olun - kendinizden daha büyük bir şeyin parçası olun.</a:t>
            </a:r>
            <a:endParaRPr sz="1000" b="0" i="0" u="none" strike="noStrike" cap="none">
              <a:solidFill>
                <a:schemeClr val="lt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000"/>
              <a:buFont typeface="Arial"/>
              <a:buNone/>
            </a:pPr>
            <a:r>
              <a:rPr lang="tr-TR" sz="1000" b="0" i="0" u="none" strike="noStrike" cap="none">
                <a:solidFill>
                  <a:schemeClr val="lt1"/>
                </a:solidFill>
                <a:latin typeface="Candara"/>
                <a:ea typeface="Candara"/>
                <a:cs typeface="Candara"/>
                <a:sym typeface="Candara"/>
              </a:rPr>
              <a:t>"Kültürel geçmişimizi onurlandırarak birlikte sürdürülebilir bir gelecek yaratabiliriz."</a:t>
            </a:r>
            <a:endParaRPr sz="1000" b="0" i="0" u="none" strike="noStrike" cap="none">
              <a:solidFill>
                <a:schemeClr val="lt1"/>
              </a:solidFill>
              <a:latin typeface="Candara"/>
              <a:ea typeface="Candara"/>
              <a:cs typeface="Candara"/>
              <a:sym typeface="Candar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g33d603143a6_1_1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30" name="Google Shape;330;g33d603143a6_1_13"/>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1" name="Google Shape;331;g33d603143a6_1_13"/>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2" name="Google Shape;332;g33d603143a6_1_13"/>
          <p:cNvSpPr txBox="1"/>
          <p:nvPr/>
        </p:nvSpPr>
        <p:spPr>
          <a:xfrm>
            <a:off x="0" y="89588"/>
            <a:ext cx="10911000" cy="17547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Ek 3 -  </a:t>
            </a:r>
            <a:r>
              <a:rPr lang="tr-TR" sz="3600" b="1">
                <a:solidFill>
                  <a:schemeClr val="lt1"/>
                </a:solidFill>
                <a:latin typeface="Candara"/>
                <a:ea typeface="Candara"/>
                <a:cs typeface="Candara"/>
                <a:sym typeface="Candara"/>
              </a:rPr>
              <a:t>Öz Değerlendirme</a:t>
            </a:r>
            <a:r>
              <a:rPr lang="tr-TR" sz="3600" b="1" i="0" u="none" strike="noStrike" cap="none">
                <a:solidFill>
                  <a:schemeClr val="lt1"/>
                </a:solidFill>
                <a:latin typeface="Candara"/>
                <a:ea typeface="Candara"/>
                <a:cs typeface="Candara"/>
                <a:sym typeface="Candara"/>
              </a:rPr>
              <a:t> 1/2</a:t>
            </a:r>
            <a:endParaRPr sz="3600" b="1"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Candara"/>
              <a:ea typeface="Candara"/>
              <a:cs typeface="Candara"/>
              <a:sym typeface="Candara"/>
            </a:endParaRPr>
          </a:p>
        </p:txBody>
      </p:sp>
      <p:sp>
        <p:nvSpPr>
          <p:cNvPr id="333" name="Google Shape;333;g33d603143a6_1_13"/>
          <p:cNvSpPr txBox="1"/>
          <p:nvPr/>
        </p:nvSpPr>
        <p:spPr>
          <a:xfrm>
            <a:off x="320242" y="735894"/>
            <a:ext cx="10270500" cy="5956800"/>
          </a:xfrm>
          <a:prstGeom prst="rect">
            <a:avLst/>
          </a:prstGeom>
          <a:noFill/>
          <a:ln>
            <a:noFill/>
          </a:ln>
        </p:spPr>
        <p:txBody>
          <a:bodyPr spcFirstLastPara="1" wrap="square" lIns="91425" tIns="45700" rIns="91425" bIns="45700" anchor="t" anchorCtr="0">
            <a:spAutoFit/>
          </a:bodyPr>
          <a:lstStyle/>
          <a:p>
            <a:pPr marL="3200400" marR="0" lvl="0" indent="457200" algn="l" rtl="0">
              <a:lnSpc>
                <a:spcPct val="100000"/>
              </a:lnSpc>
              <a:spcBef>
                <a:spcPts val="0"/>
              </a:spcBef>
              <a:spcAft>
                <a:spcPts val="0"/>
              </a:spcAft>
              <a:buClr>
                <a:schemeClr val="dk1"/>
              </a:buClr>
              <a:buSzPts val="1100"/>
              <a:buFont typeface="Arial"/>
              <a:buNone/>
            </a:pPr>
            <a:r>
              <a:rPr lang="tr-TR" sz="1900" b="1">
                <a:solidFill>
                  <a:schemeClr val="dk1"/>
                </a:solidFill>
                <a:latin typeface="Candara"/>
                <a:ea typeface="Candara"/>
                <a:cs typeface="Candara"/>
                <a:sym typeface="Candara"/>
              </a:rPr>
              <a:t>Öz Değerlendirme Formu</a:t>
            </a:r>
            <a:endParaRPr sz="1900" b="1" i="0" u="none" strike="noStrike" cap="none">
              <a:solidFill>
                <a:schemeClr val="dk1"/>
              </a:solidFill>
              <a:latin typeface="Candara"/>
              <a:ea typeface="Candara"/>
              <a:cs typeface="Candara"/>
              <a:sym typeface="Candara"/>
            </a:endParaRPr>
          </a:p>
          <a:p>
            <a:pPr marL="0" marR="0" lvl="0" indent="0" algn="ctr"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400"/>
              <a:buFont typeface="Candara"/>
              <a:buAutoNum type="arabicPeriod"/>
            </a:pPr>
            <a:r>
              <a:rPr lang="tr-TR" sz="1400" b="0" i="0" u="none" strike="noStrike" cap="none">
                <a:solidFill>
                  <a:schemeClr val="dk1"/>
                </a:solidFill>
                <a:latin typeface="Candara"/>
                <a:ea typeface="Candara"/>
                <a:cs typeface="Candara"/>
                <a:sym typeface="Candara"/>
              </a:rPr>
              <a:t>Bugün köyümüzün kültürel mirası hakkında edindiğiniz temel bilgileri özetleyin.</a:t>
            </a: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r>
              <a:rPr lang="tr-TR" sz="1400" b="0" i="0" u="none" strike="noStrike" cap="none">
                <a:solidFill>
                  <a:schemeClr val="dk1"/>
                </a:solidFill>
                <a:latin typeface="Candara"/>
                <a:ea typeface="Candara"/>
                <a:cs typeface="Candara"/>
                <a:sym typeface="Candara"/>
              </a:rPr>
              <a:t>2 - Etkinliğin özellikle ilginç bulduğunuz bir veya iki yönünü kısaca açıklayın.</a:t>
            </a: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r>
              <a:rPr lang="tr-TR" sz="1400" b="0" i="0" u="none" strike="noStrike" cap="none">
                <a:solidFill>
                  <a:schemeClr val="dk1"/>
                </a:solidFill>
                <a:latin typeface="Candara"/>
                <a:ea typeface="Candara"/>
                <a:cs typeface="Candara"/>
                <a:sym typeface="Candara"/>
              </a:rPr>
              <a:t>3 - Etkinlik sırasında duygusal durumunuzu daire içine alın.</a:t>
            </a: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762000" algn="l" rtl="0">
              <a:lnSpc>
                <a:spcPct val="100000"/>
              </a:lnSpc>
              <a:spcBef>
                <a:spcPts val="0"/>
              </a:spcBef>
              <a:spcAft>
                <a:spcPts val="0"/>
              </a:spcAft>
              <a:buClr>
                <a:schemeClr val="dk1"/>
              </a:buClr>
              <a:buSzPts val="1100"/>
              <a:buFont typeface="Arial"/>
              <a:buNone/>
            </a:pPr>
            <a:r>
              <a:rPr lang="tr-TR" sz="1400" b="0" i="0" u="none" strike="noStrike" cap="none">
                <a:solidFill>
                  <a:schemeClr val="dk1"/>
                </a:solidFill>
                <a:latin typeface="Candara"/>
                <a:ea typeface="Candara"/>
                <a:cs typeface="Candara"/>
                <a:sym typeface="Candara"/>
              </a:rPr>
              <a:t>Heyecanlı, Meraklı, Şaşkın, Sıkılmış</a:t>
            </a: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r>
              <a:rPr lang="tr-TR" sz="1400" b="0" i="0" u="none" strike="noStrike" cap="none">
                <a:solidFill>
                  <a:schemeClr val="dk1"/>
                </a:solidFill>
                <a:latin typeface="Candara"/>
                <a:ea typeface="Candara"/>
                <a:cs typeface="Candara"/>
                <a:sym typeface="Candara"/>
              </a:rPr>
              <a:t>4 - Etkinlik sırasında nasıl hissettiniz? </a:t>
            </a: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chemeClr val="dk1"/>
              </a:buClr>
              <a:buSzPts val="1100"/>
              <a:buFont typeface="Arial"/>
              <a:buNone/>
            </a:pPr>
            <a:r>
              <a:rPr lang="tr-TR" sz="1400" b="0" i="0" u="none" strike="noStrike" cap="none">
                <a:solidFill>
                  <a:schemeClr val="dk1"/>
                </a:solidFill>
                <a:latin typeface="Candara"/>
                <a:ea typeface="Candara"/>
                <a:cs typeface="Candara"/>
                <a:sym typeface="Candara"/>
              </a:rPr>
              <a:t>a- Etkinliğe katılmaktan heyecan duydum.</a:t>
            </a: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chemeClr val="dk1"/>
              </a:buClr>
              <a:buSzPts val="1100"/>
              <a:buFont typeface="Arial"/>
              <a:buNone/>
            </a:pPr>
            <a:r>
              <a:rPr lang="tr-TR" sz="1400" b="0" i="0" u="none" strike="noStrike" cap="none">
                <a:solidFill>
                  <a:schemeClr val="dk1"/>
                </a:solidFill>
                <a:latin typeface="Candara"/>
                <a:ea typeface="Candara"/>
                <a:cs typeface="Candara"/>
                <a:sym typeface="Candara"/>
              </a:rPr>
              <a:t>b- Etkinliğin içeriği hakkında meraklıydım.</a:t>
            </a: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chemeClr val="dk1"/>
              </a:buClr>
              <a:buSzPts val="1100"/>
              <a:buFont typeface="Arial"/>
              <a:buNone/>
            </a:pPr>
            <a:r>
              <a:rPr lang="tr-TR" sz="1400" b="0" i="0" u="none" strike="noStrike" cap="none">
                <a:solidFill>
                  <a:schemeClr val="dk1"/>
                </a:solidFill>
                <a:latin typeface="Candara"/>
                <a:ea typeface="Candara"/>
                <a:cs typeface="Candara"/>
                <a:sym typeface="Candara"/>
              </a:rPr>
              <a:t>c- Konuyla ilgilenmedim.</a:t>
            </a: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34" name="Google Shape;334;g33d603143a6_1_13"/>
          <p:cNvSpPr txBox="1"/>
          <p:nvPr/>
        </p:nvSpPr>
        <p:spPr>
          <a:xfrm>
            <a:off x="497800" y="735900"/>
            <a:ext cx="1998300" cy="30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2800" b="0" i="0" u="none" strike="noStrike" cap="none">
              <a:solidFill>
                <a:schemeClr val="dk1"/>
              </a:solidFill>
              <a:latin typeface="Candara"/>
              <a:ea typeface="Candara"/>
              <a:cs typeface="Candara"/>
              <a:sym typeface="Candar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g33d603143a6_1_2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40" name="Google Shape;340;g33d603143a6_1_24"/>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g33d603143a6_1_24"/>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2" name="Google Shape;342;g33d603143a6_1_24"/>
          <p:cNvSpPr txBox="1"/>
          <p:nvPr/>
        </p:nvSpPr>
        <p:spPr>
          <a:xfrm>
            <a:off x="0" y="89588"/>
            <a:ext cx="10911000" cy="12006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1"/>
              </a:buClr>
              <a:buSzPts val="3600"/>
              <a:buFont typeface="Arial"/>
              <a:buNone/>
            </a:pPr>
            <a:r>
              <a:rPr lang="tr-TR" sz="3600" b="1" i="0" u="none" strike="noStrike" cap="none">
                <a:solidFill>
                  <a:schemeClr val="lt1"/>
                </a:solidFill>
                <a:latin typeface="Candara"/>
                <a:ea typeface="Candara"/>
                <a:cs typeface="Candara"/>
                <a:sym typeface="Candara"/>
              </a:rPr>
              <a:t>Ek 3 -  </a:t>
            </a:r>
            <a:r>
              <a:rPr lang="tr-TR" sz="3600" b="1">
                <a:solidFill>
                  <a:schemeClr val="lt1"/>
                </a:solidFill>
                <a:latin typeface="Candara"/>
                <a:ea typeface="Candara"/>
                <a:cs typeface="Candara"/>
                <a:sym typeface="Candara"/>
              </a:rPr>
              <a:t>Öz Değerlendirme</a:t>
            </a:r>
            <a:r>
              <a:rPr lang="tr-TR" sz="3600" b="1" i="0" u="none" strike="noStrike" cap="none">
                <a:solidFill>
                  <a:schemeClr val="lt1"/>
                </a:solidFill>
                <a:latin typeface="Candara"/>
                <a:ea typeface="Candara"/>
                <a:cs typeface="Candara"/>
                <a:sym typeface="Candara"/>
              </a:rPr>
              <a:t> 2/2</a:t>
            </a:r>
            <a:endParaRPr sz="3600" b="1"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Candara"/>
              <a:ea typeface="Candara"/>
              <a:cs typeface="Candara"/>
              <a:sym typeface="Candara"/>
            </a:endParaRPr>
          </a:p>
        </p:txBody>
      </p:sp>
      <p:sp>
        <p:nvSpPr>
          <p:cNvPr id="343" name="Google Shape;343;g33d603143a6_1_24"/>
          <p:cNvSpPr txBox="1"/>
          <p:nvPr/>
        </p:nvSpPr>
        <p:spPr>
          <a:xfrm>
            <a:off x="320242" y="735894"/>
            <a:ext cx="10270500" cy="571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tr-TR" sz="1900" b="1" i="0" u="none" strike="noStrike" cap="none">
                <a:solidFill>
                  <a:schemeClr val="dk1"/>
                </a:solidFill>
                <a:latin typeface="Candara"/>
                <a:ea typeface="Candara"/>
                <a:cs typeface="Candara"/>
                <a:sym typeface="Candara"/>
              </a:rPr>
              <a:t> Öz Değer</a:t>
            </a:r>
            <a:r>
              <a:rPr lang="tr-TR" sz="1900" b="1">
                <a:solidFill>
                  <a:schemeClr val="dk1"/>
                </a:solidFill>
                <a:latin typeface="Candara"/>
                <a:ea typeface="Candara"/>
                <a:cs typeface="Candara"/>
                <a:sym typeface="Candara"/>
              </a:rPr>
              <a:t>lendirme Formu</a:t>
            </a:r>
            <a:endParaRPr sz="1900" b="1"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400"/>
              <a:buFont typeface="Candara"/>
              <a:buAutoNum type="arabicPeriod" startAt="5"/>
            </a:pPr>
            <a:r>
              <a:rPr lang="tr-TR" sz="1400" b="0" i="0" u="none" strike="noStrike" cap="none">
                <a:solidFill>
                  <a:schemeClr val="dk1"/>
                </a:solidFill>
                <a:latin typeface="Candara"/>
                <a:ea typeface="Candara"/>
                <a:cs typeface="Candara"/>
                <a:sym typeface="Candara"/>
              </a:rPr>
              <a:t>Etkinlik sizin için kolay mıydı? Lütfen daire içine alın. </a:t>
            </a: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r>
              <a:rPr lang="tr-TR" sz="1400" b="0" i="0" u="none" strike="noStrike" cap="none">
                <a:solidFill>
                  <a:schemeClr val="dk1"/>
                </a:solidFill>
                <a:latin typeface="Candara"/>
                <a:ea typeface="Candara"/>
                <a:cs typeface="Candara"/>
                <a:sym typeface="Candara"/>
              </a:rPr>
              <a:t>a-Talimatlar açık ve anlaşılırdı.</a:t>
            </a: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r>
              <a:rPr lang="tr-TR" sz="1400" b="0" i="0" u="none" strike="noStrike" cap="none">
                <a:solidFill>
                  <a:schemeClr val="dk1"/>
                </a:solidFill>
                <a:latin typeface="Candara"/>
                <a:ea typeface="Candara"/>
                <a:cs typeface="Candara"/>
                <a:sym typeface="Candara"/>
              </a:rPr>
              <a:t>b- Materyal tatmin ediciydi, ancak daha anlaşılır bir şekilde sunulabilirdi.</a:t>
            </a: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r>
              <a:rPr lang="tr-TR" sz="1400" b="0" i="0" u="none" strike="noStrike" cap="none">
                <a:solidFill>
                  <a:schemeClr val="dk1"/>
                </a:solidFill>
                <a:latin typeface="Candara"/>
                <a:ea typeface="Candara"/>
                <a:cs typeface="Candara"/>
                <a:sym typeface="Candara"/>
              </a:rPr>
              <a:t>c- Anlamakta zorlandım.</a:t>
            </a: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None/>
            </a:pPr>
            <a:r>
              <a:rPr lang="tr-TR">
                <a:solidFill>
                  <a:schemeClr val="dk1"/>
                </a:solidFill>
                <a:latin typeface="Candara"/>
                <a:ea typeface="Candara"/>
                <a:cs typeface="Candara"/>
                <a:sym typeface="Candara"/>
              </a:rPr>
              <a:t>6.       </a:t>
            </a:r>
            <a:r>
              <a:rPr lang="tr-TR" sz="1400" b="0" i="0" u="none" strike="noStrike" cap="none">
                <a:solidFill>
                  <a:schemeClr val="dk1"/>
                </a:solidFill>
                <a:latin typeface="Candara"/>
                <a:ea typeface="Candara"/>
                <a:cs typeface="Candara"/>
                <a:sym typeface="Candara"/>
              </a:rPr>
              <a:t>Etkinliğin hangi yönünü en çok beğendiğinizi belirtiniz.</a:t>
            </a: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None/>
            </a:pPr>
            <a:r>
              <a:rPr lang="tr-TR">
                <a:solidFill>
                  <a:schemeClr val="dk1"/>
                </a:solidFill>
                <a:latin typeface="Candara"/>
                <a:ea typeface="Candara"/>
                <a:cs typeface="Candara"/>
                <a:sym typeface="Candara"/>
              </a:rPr>
              <a:t>7.        </a:t>
            </a:r>
            <a:r>
              <a:rPr lang="tr-TR" sz="1400" b="0" i="0" u="none" strike="noStrike" cap="none">
                <a:solidFill>
                  <a:schemeClr val="dk1"/>
                </a:solidFill>
                <a:latin typeface="Candara"/>
                <a:ea typeface="Candara"/>
                <a:cs typeface="Candara"/>
                <a:sym typeface="Candara"/>
              </a:rPr>
              <a:t>Bu etkinliğin gelecekteki tekrarlarında iyileştirme yapmak için hangi değişiklikler yapılabilir?</a:t>
            </a:r>
            <a:endParaRPr sz="1400" b="0" i="0" u="none" strike="noStrike" cap="none">
              <a:solidFill>
                <a:schemeClr val="dk1"/>
              </a:solidFill>
              <a:latin typeface="Candara"/>
              <a:ea typeface="Candara"/>
              <a:cs typeface="Candara"/>
              <a:sym typeface="Candara"/>
            </a:endParaRPr>
          </a:p>
          <a:p>
            <a:pPr marL="0" marR="0" lvl="0" indent="22860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44" name="Google Shape;344;g33d603143a6_1_24"/>
          <p:cNvSpPr txBox="1"/>
          <p:nvPr/>
        </p:nvSpPr>
        <p:spPr>
          <a:xfrm>
            <a:off x="497800" y="735900"/>
            <a:ext cx="1998300" cy="30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tr-TR" sz="2800" b="0" i="0" u="none" strike="noStrike" cap="none">
                <a:solidFill>
                  <a:schemeClr val="dk1"/>
                </a:solidFill>
                <a:latin typeface="Candara"/>
                <a:ea typeface="Candara"/>
                <a:cs typeface="Candara"/>
                <a:sym typeface="Candara"/>
              </a:rPr>
              <a:t> </a:t>
            </a:r>
            <a:endParaRPr sz="2800" b="0" i="0" u="none" strike="noStrike" cap="none">
              <a:solidFill>
                <a:schemeClr val="dk1"/>
              </a:solidFill>
              <a:latin typeface="Candara"/>
              <a:ea typeface="Candara"/>
              <a:cs typeface="Candara"/>
              <a:sym typeface="Candar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800" b="1" dirty="0" err="1" smtClean="0">
                <a:solidFill>
                  <a:schemeClr val="bg1"/>
                </a:solidFill>
                <a:latin typeface="Candara" pitchFamily="34" charset="0"/>
              </a:rPr>
              <a:t>İlginiz</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için</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teşekkür</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ederiz</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Proje</a:t>
            </a:r>
            <a:r>
              <a:rPr lang="en-US" sz="2800" b="1" dirty="0" smtClean="0">
                <a:solidFill>
                  <a:schemeClr val="bg1">
                    <a:lumMod val="50000"/>
                  </a:schemeClr>
                </a:solidFill>
                <a:latin typeface="Candara" pitchFamily="34" charset="0"/>
              </a:rPr>
              <a:t> </a:t>
            </a:r>
            <a:r>
              <a:rPr lang="en-US" sz="2800" b="1" dirty="0" err="1" smtClean="0">
                <a:solidFill>
                  <a:schemeClr val="bg1">
                    <a:lumMod val="50000"/>
                  </a:schemeClr>
                </a:solidFill>
                <a:latin typeface="Candara" pitchFamily="34" charset="0"/>
              </a:rPr>
              <a:t>ortakları</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19" name="6 - Εικόνα" descr="TR Avrupa Birliği tarafından ortak finanse edilmektedir_POS.jpg"/>
          <p:cNvPicPr>
            <a:picLocks noChangeAspect="1"/>
          </p:cNvPicPr>
          <p:nvPr/>
        </p:nvPicPr>
        <p:blipFill>
          <a:blip r:embed="rId12"/>
          <a:stretch>
            <a:fillRect/>
          </a:stretch>
        </p:blipFill>
        <p:spPr>
          <a:xfrm>
            <a:off x="310680" y="6165304"/>
            <a:ext cx="2304256" cy="412001"/>
          </a:xfrm>
          <a:prstGeom prst="rect">
            <a:avLst/>
          </a:prstGeom>
        </p:spPr>
      </p:pic>
      <p:pic>
        <p:nvPicPr>
          <p:cNvPr id="20" name="7 - Εικόνα" descr="cc-brand-1.png"/>
          <p:cNvPicPr>
            <a:picLocks noChangeAspect="1"/>
          </p:cNvPicPr>
          <p:nvPr/>
        </p:nvPicPr>
        <p:blipFill>
          <a:blip r:embed="rId13"/>
          <a:stretch>
            <a:fillRect/>
          </a:stretch>
        </p:blipFill>
        <p:spPr>
          <a:xfrm>
            <a:off x="11039872" y="6067546"/>
            <a:ext cx="1152128" cy="597226"/>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68699"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1118717" y="2219615"/>
            <a:ext cx="10632412" cy="80017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600"/>
              <a:buFont typeface="Arial"/>
              <a:buNone/>
            </a:pPr>
            <a:r>
              <a:rPr lang="tr-TR" sz="3600" b="1" i="0" u="none" strike="noStrike" cap="none">
                <a:solidFill>
                  <a:srgbClr val="FFFFFF"/>
                </a:solidFill>
                <a:latin typeface="Candara"/>
                <a:ea typeface="Candara"/>
                <a:cs typeface="Candara"/>
                <a:sym typeface="Candara"/>
              </a:rPr>
              <a:t>DERS 1: KÜLTÜREL MİRAS VE SÜRDÜRÜLEBİLİRLİK</a:t>
            </a:r>
            <a:endParaRPr sz="3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1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13" name="Google Shape;213;p13"/>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13"/>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5" name="Google Shape;215;p13"/>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Etkileşimli Etkinlik (1/4)</a:t>
            </a:r>
            <a:endParaRPr sz="3600" b="0" i="0" u="none" strike="noStrike" cap="none">
              <a:solidFill>
                <a:schemeClr val="lt1"/>
              </a:solidFill>
              <a:latin typeface="Candara"/>
              <a:ea typeface="Candara"/>
              <a:cs typeface="Candara"/>
              <a:sym typeface="Candara"/>
            </a:endParaRPr>
          </a:p>
        </p:txBody>
      </p:sp>
      <p:sp>
        <p:nvSpPr>
          <p:cNvPr id="216" name="Google Shape;216;p13"/>
          <p:cNvSpPr txBox="1"/>
          <p:nvPr/>
        </p:nvSpPr>
        <p:spPr>
          <a:xfrm>
            <a:off x="360486" y="1046079"/>
            <a:ext cx="10911000" cy="504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tr-TR" sz="1600" b="1" i="0" u="none" strike="noStrike" cap="none">
                <a:solidFill>
                  <a:schemeClr val="dk1"/>
                </a:solidFill>
                <a:latin typeface="Candara"/>
                <a:ea typeface="Candara"/>
                <a:cs typeface="Candara"/>
                <a:sym typeface="Candara"/>
              </a:rPr>
              <a:t>Amaç:</a:t>
            </a:r>
            <a:endParaRPr sz="1600" b="1"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Bu etkinliğin amacı, öğrencilerin kültürel mirasın temel kavramlarını anlamalarına yardımcı olmaktır. Ayrıca, öğrencilerin kültürel ve doğal mirası sürdürülebilir kalkınma için değerli kaynaklar olarak görmelerine ve miras turizmi, geleneksel ekolojik bilgi, sürdürülebilir tarım ve eko-kültürel girişimlerin kültürel ve doğal varlıkları korurken nasıl ekonomik fırsatlar yaratabileceğini, yerel geçim kaynaklarını nasıl teşvik edebileceğini ve topluluk gelişimini nasıl destekleyebileceğini keşfetmelerine yardımcı olmaktır.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tr-TR" sz="1600" b="1" i="0" u="none" strike="noStrike" cap="none">
                <a:solidFill>
                  <a:schemeClr val="dk1"/>
                </a:solidFill>
                <a:latin typeface="Candara"/>
                <a:ea typeface="Candara"/>
                <a:cs typeface="Candara"/>
                <a:sym typeface="Candara"/>
              </a:rPr>
              <a:t>Gerekli Malzemeler: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  - Beyaz tahta</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 - Keçeli kalem</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 - Poster panoları, karikatürler</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 - İnternet</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tr-TR" sz="1600" b="1" i="0" u="none" strike="noStrike" cap="none">
                <a:solidFill>
                  <a:schemeClr val="dk1"/>
                </a:solidFill>
                <a:latin typeface="Candara"/>
                <a:ea typeface="Candara"/>
                <a:cs typeface="Candara"/>
                <a:sym typeface="Candara"/>
              </a:rPr>
              <a:t>Prosedür: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Öğrencilere kültürel ve doğal miras hakkında bildiklerini sorun. Cevaplarını tahtaya yazın. Kavramları kısaca açıklayın. Kültürel miras ve doğal miras. Gelecek nesiller için hem kültürel hem de doğal mirası korumak neden önemli olduğunu tartışın.</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22" name="Google Shape;222;p14"/>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3" name="Google Shape;223;p14"/>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4" name="Google Shape;224;p14"/>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Etkileşimli Etkinlik (2/4</a:t>
            </a:r>
            <a:r>
              <a:rPr lang="tr-TR" sz="3600" b="0" i="0" u="none" strike="noStrike" cap="none">
                <a:solidFill>
                  <a:schemeClr val="lt1"/>
                </a:solidFill>
                <a:latin typeface="Candara"/>
                <a:ea typeface="Candara"/>
                <a:cs typeface="Candara"/>
                <a:sym typeface="Candara"/>
              </a:rPr>
              <a:t>) </a:t>
            </a:r>
            <a:endParaRPr sz="3600" b="0" i="0" u="none" strike="noStrike" cap="none">
              <a:solidFill>
                <a:schemeClr val="lt1"/>
              </a:solidFill>
              <a:latin typeface="Candara"/>
              <a:ea typeface="Candara"/>
              <a:cs typeface="Candara"/>
              <a:sym typeface="Candara"/>
            </a:endParaRPr>
          </a:p>
        </p:txBody>
      </p:sp>
      <p:sp>
        <p:nvSpPr>
          <p:cNvPr id="225" name="Google Shape;225;p14"/>
          <p:cNvSpPr txBox="1"/>
          <p:nvPr/>
        </p:nvSpPr>
        <p:spPr>
          <a:xfrm>
            <a:off x="360475" y="957800"/>
            <a:ext cx="10698900" cy="520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228600" algn="just" rtl="0">
              <a:lnSpc>
                <a:spcPct val="100000"/>
              </a:lnSpc>
              <a:spcBef>
                <a:spcPts val="0"/>
              </a:spcBef>
              <a:spcAft>
                <a:spcPts val="0"/>
              </a:spcAft>
              <a:buClr>
                <a:schemeClr val="dk1"/>
              </a:buClr>
              <a:buSzPts val="1100"/>
              <a:buFont typeface="Arial"/>
              <a:buNone/>
            </a:pPr>
            <a:r>
              <a:rPr lang="tr-TR" sz="1600" b="0" i="0" u="none" strike="noStrike" cap="none">
                <a:solidFill>
                  <a:schemeClr val="dk1"/>
                </a:solidFill>
                <a:latin typeface="Candara"/>
                <a:ea typeface="Candara"/>
                <a:cs typeface="Candara"/>
                <a:sym typeface="Candara"/>
              </a:rPr>
              <a:t>Sınıf küçük gruplara ayrılmalıdır. Trivia soruları sırayla sunulmalıdır. Her gruba soruya cevap verme veya cevap vermek istediklerini ilk belirten grup olmak için rekabet etme fırsatı verilir. Aşağıdaki örnek trivia soruları açıklayıcı amaçlarla verilmiştir:</a:t>
            </a:r>
            <a:endParaRPr sz="1600" b="0" i="0" u="none" strike="noStrike" cap="none">
              <a:solidFill>
                <a:schemeClr val="dk1"/>
              </a:solidFill>
              <a:latin typeface="Candara"/>
              <a:ea typeface="Candara"/>
              <a:cs typeface="Candara"/>
              <a:sym typeface="Candara"/>
            </a:endParaRPr>
          </a:p>
          <a:p>
            <a:pPr marL="0" marR="0" lvl="0" indent="457200" algn="just" rtl="0">
              <a:lnSpc>
                <a:spcPct val="100000"/>
              </a:lnSpc>
              <a:spcBef>
                <a:spcPts val="0"/>
              </a:spcBef>
              <a:spcAft>
                <a:spcPts val="0"/>
              </a:spcAft>
              <a:buClr>
                <a:schemeClr val="dk1"/>
              </a:buClr>
              <a:buSzPts val="1100"/>
              <a:buFont typeface="Arial"/>
              <a:buNone/>
            </a:pPr>
            <a:r>
              <a:rPr lang="tr-TR" sz="1600" b="0" i="0" u="none" strike="noStrike" cap="none">
                <a:solidFill>
                  <a:schemeClr val="dk1"/>
                </a:solidFill>
                <a:latin typeface="Candara"/>
                <a:ea typeface="Candara"/>
                <a:cs typeface="Candara"/>
                <a:sym typeface="Candara"/>
              </a:rPr>
              <a:t>i- Köyümüzde en yaygın geleneksel yemeğin adını belirtiniz.</a:t>
            </a:r>
            <a:endParaRPr sz="1600" b="0" i="0" u="none" strike="noStrike" cap="none">
              <a:solidFill>
                <a:schemeClr val="dk1"/>
              </a:solidFill>
              <a:latin typeface="Candara"/>
              <a:ea typeface="Candara"/>
              <a:cs typeface="Candara"/>
              <a:sym typeface="Candara"/>
            </a:endParaRPr>
          </a:p>
          <a:p>
            <a:pPr marL="0" marR="0" lvl="0" indent="457200" algn="just" rtl="0">
              <a:lnSpc>
                <a:spcPct val="100000"/>
              </a:lnSpc>
              <a:spcBef>
                <a:spcPts val="0"/>
              </a:spcBef>
              <a:spcAft>
                <a:spcPts val="0"/>
              </a:spcAft>
              <a:buClr>
                <a:schemeClr val="dk1"/>
              </a:buClr>
              <a:buSzPts val="1100"/>
              <a:buFont typeface="Arial"/>
              <a:buNone/>
            </a:pPr>
            <a:r>
              <a:rPr lang="tr-TR" sz="1600" b="0" i="0" u="none" strike="noStrike" cap="none">
                <a:solidFill>
                  <a:schemeClr val="dk1"/>
                </a:solidFill>
                <a:latin typeface="Candara"/>
                <a:ea typeface="Candara"/>
                <a:cs typeface="Candara"/>
                <a:sym typeface="Candara"/>
              </a:rPr>
              <a:t>ii- Dans veya yemek paylaşımı gibi belirli bir gelenekle kutlanan festival hangisidir?</a:t>
            </a:r>
            <a:endParaRPr sz="1600" b="0" i="0" u="none" strike="noStrike" cap="none">
              <a:solidFill>
                <a:schemeClr val="dk1"/>
              </a:solidFill>
              <a:latin typeface="Candara"/>
              <a:ea typeface="Candara"/>
              <a:cs typeface="Candara"/>
              <a:sym typeface="Candara"/>
            </a:endParaRPr>
          </a:p>
          <a:p>
            <a:pPr marL="0" marR="0" lvl="0" indent="457200" algn="just" rtl="0">
              <a:lnSpc>
                <a:spcPct val="100000"/>
              </a:lnSpc>
              <a:spcBef>
                <a:spcPts val="0"/>
              </a:spcBef>
              <a:spcAft>
                <a:spcPts val="0"/>
              </a:spcAft>
              <a:buClr>
                <a:schemeClr val="dk1"/>
              </a:buClr>
              <a:buSzPts val="1100"/>
              <a:buFont typeface="Arial"/>
              <a:buNone/>
            </a:pPr>
            <a:r>
              <a:rPr lang="tr-TR" sz="1600" b="0" i="0" u="none" strike="noStrike" cap="none">
                <a:solidFill>
                  <a:schemeClr val="dk1"/>
                </a:solidFill>
                <a:latin typeface="Candara"/>
                <a:ea typeface="Candara"/>
                <a:cs typeface="Candara"/>
                <a:sym typeface="Candara"/>
              </a:rPr>
              <a:t>iii- 50 yıl önce köyde en yaygın meslek neydi?</a:t>
            </a:r>
            <a:endParaRPr sz="1600" b="0" i="0" u="none" strike="noStrike" cap="none">
              <a:solidFill>
                <a:schemeClr val="dk1"/>
              </a:solidFill>
              <a:latin typeface="Candara"/>
              <a:ea typeface="Candara"/>
              <a:cs typeface="Candara"/>
              <a:sym typeface="Candara"/>
            </a:endParaRPr>
          </a:p>
          <a:p>
            <a:pPr marL="0" marR="0" lvl="0" indent="457200" algn="just" rtl="0">
              <a:lnSpc>
                <a:spcPct val="100000"/>
              </a:lnSpc>
              <a:spcBef>
                <a:spcPts val="0"/>
              </a:spcBef>
              <a:spcAft>
                <a:spcPts val="0"/>
              </a:spcAft>
              <a:buClr>
                <a:schemeClr val="dk1"/>
              </a:buClr>
              <a:buSzPts val="1100"/>
              <a:buFont typeface="Arial"/>
              <a:buNone/>
            </a:pPr>
            <a:r>
              <a:rPr lang="tr-TR" sz="1600" b="0" i="0" u="none" strike="noStrike" cap="none">
                <a:solidFill>
                  <a:schemeClr val="dk1"/>
                </a:solidFill>
                <a:latin typeface="Candara"/>
                <a:ea typeface="Candara"/>
                <a:cs typeface="Candara"/>
                <a:sym typeface="Candara"/>
              </a:rPr>
              <a:t>iv- Köydeki konutların yapımında geleneksel olarak hangi malzemeler kullanılırdı?</a:t>
            </a:r>
            <a:endParaRPr sz="1600" b="0" i="0" u="none" strike="noStrike" cap="none">
              <a:solidFill>
                <a:schemeClr val="dk1"/>
              </a:solidFill>
              <a:latin typeface="Candara"/>
              <a:ea typeface="Candara"/>
              <a:cs typeface="Candara"/>
              <a:sym typeface="Candara"/>
            </a:endParaRPr>
          </a:p>
          <a:p>
            <a:pPr marL="0" marR="0" lvl="0" indent="457200" algn="just" rtl="0">
              <a:lnSpc>
                <a:spcPct val="100000"/>
              </a:lnSpc>
              <a:spcBef>
                <a:spcPts val="0"/>
              </a:spcBef>
              <a:spcAft>
                <a:spcPts val="0"/>
              </a:spcAft>
              <a:buClr>
                <a:srgbClr val="000000"/>
              </a:buClr>
              <a:buSzPts val="1100"/>
              <a:buFont typeface="Arial"/>
              <a:buNone/>
            </a:pPr>
            <a:r>
              <a:rPr lang="tr-TR" sz="1600" b="0" i="0" u="none" strike="noStrike" cap="none">
                <a:solidFill>
                  <a:schemeClr val="dk1"/>
                </a:solidFill>
                <a:latin typeface="Candara"/>
                <a:ea typeface="Candara"/>
                <a:cs typeface="Candara"/>
                <a:sym typeface="Candara"/>
              </a:rPr>
              <a:t>v- Köy kutlamalarında görülen müzik ve dans geleneklerini açıklayınız.</a:t>
            </a:r>
            <a:endParaRPr sz="1600" b="0" i="0" u="none" strike="noStrike" cap="none">
              <a:solidFill>
                <a:schemeClr val="dk1"/>
              </a:solidFill>
              <a:latin typeface="Candara"/>
              <a:ea typeface="Candara"/>
              <a:cs typeface="Candara"/>
              <a:sym typeface="Candara"/>
            </a:endParaRPr>
          </a:p>
          <a:p>
            <a:pPr marL="0" marR="0" lvl="0" indent="228600" algn="just" rtl="0">
              <a:lnSpc>
                <a:spcPct val="100000"/>
              </a:lnSpc>
              <a:spcBef>
                <a:spcPts val="0"/>
              </a:spcBef>
              <a:spcAft>
                <a:spcPts val="0"/>
              </a:spcAft>
              <a:buClr>
                <a:schemeClr val="dk1"/>
              </a:buClr>
              <a:buSzPts val="1100"/>
              <a:buFont typeface="Arial"/>
              <a:buNone/>
            </a:pPr>
            <a:endParaRPr sz="1600" b="0" i="0" u="none" strike="noStrike" cap="none">
              <a:solidFill>
                <a:schemeClr val="dk1"/>
              </a:solidFill>
              <a:latin typeface="Candara"/>
              <a:ea typeface="Candara"/>
              <a:cs typeface="Candara"/>
              <a:sym typeface="Candara"/>
            </a:endParaRPr>
          </a:p>
          <a:p>
            <a:pPr marL="38100" marR="0" lvl="0" indent="0" algn="just" rtl="0">
              <a:lnSpc>
                <a:spcPct val="100000"/>
              </a:lnSpc>
              <a:spcBef>
                <a:spcPts val="0"/>
              </a:spcBef>
              <a:spcAft>
                <a:spcPts val="0"/>
              </a:spcAft>
              <a:buClr>
                <a:schemeClr val="dk1"/>
              </a:buClr>
              <a:buSzPts val="1100"/>
              <a:buFont typeface="Arial"/>
              <a:buNone/>
            </a:pPr>
            <a:r>
              <a:rPr lang="tr-TR" sz="1600" b="0" i="0" u="none" strike="noStrike" cap="none">
                <a:solidFill>
                  <a:schemeClr val="dk1"/>
                </a:solidFill>
                <a:latin typeface="Candara"/>
                <a:ea typeface="Candara"/>
                <a:cs typeface="Candara"/>
                <a:sym typeface="Candara"/>
              </a:rPr>
              <a:t>Kültürel mirasla ilgili sunum dosyasında "Beni Köyüne Götür" adlı en iyi uygulama örneğinden bahsettikten sonra, öğrencileri üç ila beş kişiden oluşan küçük gruplara ayırın. Her gruba köy gelenekleriyle ilgili belirli bir alan veya konu atanmalıdır. Uygun konu örnekleri şunlardır:</a:t>
            </a:r>
            <a:endParaRPr sz="1600" b="0" i="0" u="none" strike="noStrike" cap="none">
              <a:solidFill>
                <a:schemeClr val="dk1"/>
              </a:solidFill>
              <a:latin typeface="Candara"/>
              <a:ea typeface="Candara"/>
              <a:cs typeface="Candara"/>
              <a:sym typeface="Candara"/>
            </a:endParaRPr>
          </a:p>
          <a:p>
            <a:pPr marL="0" marR="0" lvl="0" indent="457200" algn="just" rtl="0">
              <a:lnSpc>
                <a:spcPct val="100000"/>
              </a:lnSpc>
              <a:spcBef>
                <a:spcPts val="0"/>
              </a:spcBef>
              <a:spcAft>
                <a:spcPts val="0"/>
              </a:spcAft>
              <a:buClr>
                <a:srgbClr val="000000"/>
              </a:buClr>
              <a:buSzPts val="1100"/>
              <a:buFont typeface="Arial"/>
              <a:buNone/>
            </a:pPr>
            <a:endParaRPr sz="1600" b="0" i="0" u="none" strike="noStrike" cap="none">
              <a:solidFill>
                <a:schemeClr val="dk1"/>
              </a:solidFill>
              <a:latin typeface="Candara"/>
              <a:ea typeface="Candara"/>
              <a:cs typeface="Candara"/>
              <a:sym typeface="Candara"/>
            </a:endParaRPr>
          </a:p>
          <a:p>
            <a:pPr marL="0" marR="0" lvl="0" indent="457200" algn="just" rtl="0">
              <a:lnSpc>
                <a:spcPct val="100000"/>
              </a:lnSpc>
              <a:spcBef>
                <a:spcPts val="0"/>
              </a:spcBef>
              <a:spcAft>
                <a:spcPts val="0"/>
              </a:spcAft>
              <a:buClr>
                <a:schemeClr val="dk1"/>
              </a:buClr>
              <a:buSzPts val="1100"/>
              <a:buFont typeface="Arial"/>
              <a:buNone/>
            </a:pPr>
            <a:r>
              <a:rPr lang="tr-TR" sz="1600" b="0" i="0" u="none" strike="noStrike" cap="none">
                <a:solidFill>
                  <a:schemeClr val="dk1"/>
                </a:solidFill>
                <a:latin typeface="Candara"/>
                <a:ea typeface="Candara"/>
                <a:cs typeface="Candara"/>
                <a:sym typeface="Candara"/>
              </a:rPr>
              <a:t>Grup 1 - Mimari konusu.</a:t>
            </a:r>
            <a:endParaRPr sz="1600" b="0" i="0" u="none" strike="noStrike" cap="none">
              <a:solidFill>
                <a:schemeClr val="dk1"/>
              </a:solidFill>
              <a:latin typeface="Candara"/>
              <a:ea typeface="Candara"/>
              <a:cs typeface="Candara"/>
              <a:sym typeface="Candara"/>
            </a:endParaRPr>
          </a:p>
          <a:p>
            <a:pPr marL="0" marR="0" lvl="0" indent="457200" algn="just" rtl="0">
              <a:lnSpc>
                <a:spcPct val="100000"/>
              </a:lnSpc>
              <a:spcBef>
                <a:spcPts val="0"/>
              </a:spcBef>
              <a:spcAft>
                <a:spcPts val="0"/>
              </a:spcAft>
              <a:buClr>
                <a:schemeClr val="dk1"/>
              </a:buClr>
              <a:buSzPts val="1100"/>
              <a:buFont typeface="Arial"/>
              <a:buNone/>
            </a:pPr>
            <a:r>
              <a:rPr lang="tr-TR" sz="1600" b="0" i="0" u="none" strike="noStrike" cap="none">
                <a:solidFill>
                  <a:schemeClr val="dk1"/>
                </a:solidFill>
                <a:latin typeface="Candara"/>
                <a:ea typeface="Candara"/>
                <a:cs typeface="Candara"/>
                <a:sym typeface="Candara"/>
              </a:rPr>
              <a:t>Grup 2- Tartışılacak bir sonraki konu tarımdır.</a:t>
            </a:r>
            <a:endParaRPr sz="1600" b="0" i="0" u="none" strike="noStrike" cap="none">
              <a:solidFill>
                <a:schemeClr val="dk1"/>
              </a:solidFill>
              <a:latin typeface="Candara"/>
              <a:ea typeface="Candara"/>
              <a:cs typeface="Candara"/>
              <a:sym typeface="Candara"/>
            </a:endParaRPr>
          </a:p>
          <a:p>
            <a:pPr marL="0" marR="0" lvl="0" indent="457200" algn="just" rtl="0">
              <a:lnSpc>
                <a:spcPct val="100000"/>
              </a:lnSpc>
              <a:spcBef>
                <a:spcPts val="0"/>
              </a:spcBef>
              <a:spcAft>
                <a:spcPts val="0"/>
              </a:spcAft>
              <a:buClr>
                <a:schemeClr val="dk1"/>
              </a:buClr>
              <a:buSzPts val="1100"/>
              <a:buFont typeface="Arial"/>
              <a:buNone/>
            </a:pPr>
            <a:r>
              <a:rPr lang="tr-TR" sz="1600" b="0" i="0" u="none" strike="noStrike" cap="none">
                <a:solidFill>
                  <a:schemeClr val="dk1"/>
                </a:solidFill>
                <a:latin typeface="Candara"/>
                <a:ea typeface="Candara"/>
                <a:cs typeface="Candara"/>
                <a:sym typeface="Candara"/>
              </a:rPr>
              <a:t>Grup 3- Yerel halkın günlük rutini ve sorumlulukları.</a:t>
            </a:r>
            <a:endParaRPr sz="1600" b="0" i="0" u="none" strike="noStrike" cap="none">
              <a:solidFill>
                <a:schemeClr val="dk1"/>
              </a:solidFill>
              <a:latin typeface="Candara"/>
              <a:ea typeface="Candara"/>
              <a:cs typeface="Candara"/>
              <a:sym typeface="Candara"/>
            </a:endParaRPr>
          </a:p>
          <a:p>
            <a:pPr marL="0" marR="0" lvl="0" indent="457200" algn="just" rtl="0">
              <a:lnSpc>
                <a:spcPct val="100000"/>
              </a:lnSpc>
              <a:spcBef>
                <a:spcPts val="0"/>
              </a:spcBef>
              <a:spcAft>
                <a:spcPts val="0"/>
              </a:spcAft>
              <a:buClr>
                <a:schemeClr val="dk1"/>
              </a:buClr>
              <a:buSzPts val="1100"/>
              <a:buFont typeface="Arial"/>
              <a:buNone/>
            </a:pPr>
            <a:r>
              <a:rPr lang="tr-TR" sz="1600" b="0" i="0" u="none" strike="noStrike" cap="none">
                <a:solidFill>
                  <a:schemeClr val="dk1"/>
                </a:solidFill>
                <a:latin typeface="Candara"/>
                <a:ea typeface="Candara"/>
                <a:cs typeface="Candara"/>
                <a:sym typeface="Candara"/>
              </a:rPr>
              <a:t>Grup 4: Günümüzde popüler olmayan yerel bir şarkı.</a:t>
            </a:r>
            <a:endParaRPr sz="1600" b="0" i="0" u="none" strike="noStrike" cap="none">
              <a:solidFill>
                <a:schemeClr val="dk1"/>
              </a:solidFill>
              <a:latin typeface="Candara"/>
              <a:ea typeface="Candara"/>
              <a:cs typeface="Candara"/>
              <a:sym typeface="Candara"/>
            </a:endParaRPr>
          </a:p>
          <a:p>
            <a:pPr marL="0" marR="0" lvl="0" indent="457200" algn="just"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31" name="Google Shape;231;p15"/>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 name="Google Shape;232;p15"/>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p15"/>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Etkileşimli Etkinlik (3/4</a:t>
            </a:r>
            <a:r>
              <a:rPr lang="tr-TR" sz="3600" b="0" i="0" u="none" strike="noStrike" cap="none">
                <a:solidFill>
                  <a:schemeClr val="lt1"/>
                </a:solidFill>
                <a:latin typeface="Candara"/>
                <a:ea typeface="Candara"/>
                <a:cs typeface="Candara"/>
                <a:sym typeface="Candara"/>
              </a:rPr>
              <a:t>) </a:t>
            </a:r>
            <a:endParaRPr sz="3600" b="0" i="0" u="none" strike="noStrike" cap="none">
              <a:solidFill>
                <a:schemeClr val="lt1"/>
              </a:solidFill>
              <a:latin typeface="Candara"/>
              <a:ea typeface="Candara"/>
              <a:cs typeface="Candara"/>
              <a:sym typeface="Candara"/>
            </a:endParaRPr>
          </a:p>
        </p:txBody>
      </p:sp>
      <p:sp>
        <p:nvSpPr>
          <p:cNvPr id="234" name="Google Shape;234;p15"/>
          <p:cNvSpPr txBox="1"/>
          <p:nvPr/>
        </p:nvSpPr>
        <p:spPr>
          <a:xfrm>
            <a:off x="705089" y="1042792"/>
            <a:ext cx="1091101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sp>
        <p:nvSpPr>
          <p:cNvPr id="235" name="Google Shape;235;p15"/>
          <p:cNvSpPr txBox="1"/>
          <p:nvPr/>
        </p:nvSpPr>
        <p:spPr>
          <a:xfrm>
            <a:off x="460645" y="1196700"/>
            <a:ext cx="10354200" cy="6064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chemeClr val="dk1"/>
              </a:buClr>
              <a:buSzPts val="1100"/>
              <a:buFont typeface="Arial"/>
              <a:buNone/>
            </a:pPr>
            <a:endParaRPr sz="1600" b="0" i="0" u="none" strike="noStrike" cap="none">
              <a:solidFill>
                <a:srgbClr val="366091"/>
              </a:solidFill>
              <a:latin typeface="Candara"/>
              <a:ea typeface="Candara"/>
              <a:cs typeface="Candara"/>
              <a:sym typeface="Candara"/>
            </a:endParaRPr>
          </a:p>
          <a:p>
            <a:pPr marL="38100" marR="0" lvl="0" indent="0" algn="just" rtl="0">
              <a:lnSpc>
                <a:spcPct val="100000"/>
              </a:lnSpc>
              <a:spcBef>
                <a:spcPts val="0"/>
              </a:spcBef>
              <a:spcAft>
                <a:spcPts val="0"/>
              </a:spcAft>
              <a:buClr>
                <a:schemeClr val="dk1"/>
              </a:buClr>
              <a:buSzPts val="1100"/>
              <a:buFont typeface="Arial"/>
              <a:buNone/>
            </a:pPr>
            <a:r>
              <a:rPr lang="tr-TR" sz="1600" b="1" i="0" u="none" strike="noStrike" cap="none">
                <a:solidFill>
                  <a:schemeClr val="dk1"/>
                </a:solidFill>
                <a:latin typeface="Candara"/>
                <a:ea typeface="Candara"/>
                <a:cs typeface="Candara"/>
                <a:sym typeface="Candara"/>
              </a:rPr>
              <a:t>       Bölüm 3- </a:t>
            </a:r>
            <a:r>
              <a:rPr lang="tr-TR" sz="1600" b="0" i="0" u="none" strike="noStrike" cap="none">
                <a:solidFill>
                  <a:schemeClr val="dk1"/>
                </a:solidFill>
                <a:latin typeface="Candara"/>
                <a:ea typeface="Candara"/>
                <a:cs typeface="Candara"/>
                <a:sym typeface="Candara"/>
              </a:rPr>
              <a:t>Son etkinliğin grubu devam etmelidir. Dinleme üçgenleri etkinliğinde, öğrenciler üçlü gruplar halinde çalışırlar: bir konuşmacı, bir soru soran ve bir not alan.</a:t>
            </a:r>
            <a:endParaRPr sz="1600" b="0" i="0" u="none" strike="noStrike" cap="none">
              <a:solidFill>
                <a:schemeClr val="dk1"/>
              </a:solidFill>
              <a:latin typeface="Candara"/>
              <a:ea typeface="Candara"/>
              <a:cs typeface="Candara"/>
              <a:sym typeface="Candara"/>
            </a:endParaRPr>
          </a:p>
          <a:p>
            <a:pPr marL="457200" marR="0" lvl="0" indent="76200" algn="just" rtl="0">
              <a:lnSpc>
                <a:spcPct val="100000"/>
              </a:lnSpc>
              <a:spcBef>
                <a:spcPts val="0"/>
              </a:spcBef>
              <a:spcAft>
                <a:spcPts val="0"/>
              </a:spcAft>
              <a:buClr>
                <a:schemeClr val="dk1"/>
              </a:buClr>
              <a:buSzPts val="1100"/>
              <a:buFont typeface="Arial"/>
              <a:buNone/>
            </a:pPr>
            <a:r>
              <a:rPr lang="tr-TR" sz="1600" b="0" i="0" u="none" strike="noStrike" cap="none">
                <a:solidFill>
                  <a:schemeClr val="dk1"/>
                </a:solidFill>
                <a:latin typeface="Candara"/>
                <a:ea typeface="Candara"/>
                <a:cs typeface="Candara"/>
                <a:sym typeface="Candara"/>
              </a:rPr>
              <a:t>- </a:t>
            </a:r>
            <a:r>
              <a:rPr lang="tr-TR" sz="1600" b="0" i="1" u="none" strike="noStrike" cap="none">
                <a:solidFill>
                  <a:schemeClr val="dk1"/>
                </a:solidFill>
                <a:latin typeface="Candara"/>
                <a:ea typeface="Candara"/>
                <a:cs typeface="Candara"/>
                <a:sym typeface="Candara"/>
              </a:rPr>
              <a:t>Konuşmacı, </a:t>
            </a:r>
            <a:r>
              <a:rPr lang="tr-TR" sz="1600" b="0" i="0" u="none" strike="noStrike" cap="none">
                <a:solidFill>
                  <a:schemeClr val="dk1"/>
                </a:solidFill>
                <a:latin typeface="Candara"/>
                <a:ea typeface="Candara"/>
                <a:cs typeface="Candara"/>
                <a:sym typeface="Candara"/>
              </a:rPr>
              <a:t>öğretmenin verdiği talimatlara göre konuyu açıklar (veya bir konu hakkında fikrini belirtir). </a:t>
            </a:r>
            <a:r>
              <a:rPr lang="tr-TR" sz="1600" b="0" i="1" u="none" strike="noStrike" cap="none">
                <a:solidFill>
                  <a:schemeClr val="dk1"/>
                </a:solidFill>
                <a:latin typeface="Candara"/>
                <a:ea typeface="Candara"/>
                <a:cs typeface="Candara"/>
                <a:sym typeface="Candara"/>
              </a:rPr>
              <a:t>Soru soran </a:t>
            </a:r>
            <a:r>
              <a:rPr lang="tr-TR" sz="1600" b="0" i="0" u="none" strike="noStrike" cap="none">
                <a:solidFill>
                  <a:schemeClr val="dk1"/>
                </a:solidFill>
                <a:latin typeface="Candara"/>
                <a:ea typeface="Candara"/>
                <a:cs typeface="Candara"/>
                <a:sym typeface="Candara"/>
              </a:rPr>
              <a:t>dikkatle dinler ve açıklama veya ek ayrıntılar ister. </a:t>
            </a:r>
            <a:r>
              <a:rPr lang="tr-TR" sz="1600" b="0" i="1" u="none" strike="noStrike" cap="none">
                <a:solidFill>
                  <a:schemeClr val="dk1"/>
                </a:solidFill>
                <a:latin typeface="Candara"/>
                <a:ea typeface="Candara"/>
                <a:cs typeface="Candara"/>
                <a:sym typeface="Candara"/>
              </a:rPr>
              <a:t>Not alan </a:t>
            </a:r>
            <a:r>
              <a:rPr lang="tr-TR" sz="1600" b="0" i="0" u="none" strike="noStrike" cap="none">
                <a:solidFill>
                  <a:schemeClr val="dk1"/>
                </a:solidFill>
                <a:latin typeface="Candara"/>
                <a:ea typeface="Candara"/>
                <a:cs typeface="Candara"/>
                <a:sym typeface="Candara"/>
              </a:rPr>
              <a:t>bu süreci gözlemler ve hem konuşmacıya hem de soru sorana geri bildirimde bulunur.</a:t>
            </a:r>
            <a:endParaRPr sz="1600" b="0" i="0" u="none" strike="noStrike" cap="none">
              <a:solidFill>
                <a:schemeClr val="dk1"/>
              </a:solidFill>
              <a:latin typeface="Candara"/>
              <a:ea typeface="Candara"/>
              <a:cs typeface="Candara"/>
              <a:sym typeface="Candara"/>
            </a:endParaRPr>
          </a:p>
          <a:p>
            <a:pPr marL="457200" marR="0" lvl="0" indent="76200" algn="just" rtl="0">
              <a:lnSpc>
                <a:spcPct val="100000"/>
              </a:lnSpc>
              <a:spcBef>
                <a:spcPts val="0"/>
              </a:spcBef>
              <a:spcAft>
                <a:spcPts val="0"/>
              </a:spcAft>
              <a:buClr>
                <a:schemeClr val="dk1"/>
              </a:buClr>
              <a:buSzPts val="1100"/>
              <a:buFont typeface="Arial"/>
              <a:buNone/>
            </a:pPr>
            <a:endParaRPr sz="1600" b="0" i="0" u="none" strike="noStrike" cap="none">
              <a:solidFill>
                <a:schemeClr val="dk1"/>
              </a:solidFill>
              <a:latin typeface="Candara"/>
              <a:ea typeface="Candara"/>
              <a:cs typeface="Candara"/>
              <a:sym typeface="Candara"/>
            </a:endParaRPr>
          </a:p>
          <a:p>
            <a:pPr marL="457200" marR="0" lvl="0" indent="-330200" algn="just" rtl="0">
              <a:lnSpc>
                <a:spcPct val="100000"/>
              </a:lnSpc>
              <a:spcBef>
                <a:spcPts val="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Her grup, yerel kültürel mirasın aşağıdaki yönleri hakkında araştırma yapacaktır. Araştırmanın ardından bu gruplar, sorularıyla ilgili kısa bir sunum yapmalıdır. </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b="1" i="1"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b="1" i="1" u="none" strike="noStrike" cap="none">
              <a:solidFill>
                <a:schemeClr val="dk1"/>
              </a:solidFill>
              <a:latin typeface="Candara"/>
              <a:ea typeface="Candara"/>
              <a:cs typeface="Candara"/>
              <a:sym typeface="Candara"/>
            </a:endParaRPr>
          </a:p>
          <a:p>
            <a:pPr marL="0" marR="0" lvl="0" indent="457200" algn="just" rtl="0">
              <a:lnSpc>
                <a:spcPct val="100000"/>
              </a:lnSpc>
              <a:spcBef>
                <a:spcPts val="0"/>
              </a:spcBef>
              <a:spcAft>
                <a:spcPts val="0"/>
              </a:spcAft>
              <a:buClr>
                <a:srgbClr val="000000"/>
              </a:buClr>
              <a:buSzPts val="1600"/>
              <a:buFont typeface="Arial"/>
              <a:buNone/>
            </a:pPr>
            <a:r>
              <a:rPr lang="tr-TR" sz="1600" b="1" i="1" u="none" strike="noStrike" cap="none">
                <a:solidFill>
                  <a:schemeClr val="dk1"/>
                </a:solidFill>
                <a:latin typeface="Candara"/>
                <a:ea typeface="Candara"/>
                <a:cs typeface="Candara"/>
                <a:sym typeface="Candara"/>
              </a:rPr>
              <a:t>Grup 1 - Nedir ve neden önemlidir?</a:t>
            </a:r>
            <a:endParaRPr sz="1600" b="1" i="1"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b="0" i="1" u="none" strike="noStrike" cap="none">
              <a:solidFill>
                <a:schemeClr val="dk1"/>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600"/>
              <a:buFont typeface="Arial"/>
              <a:buNone/>
            </a:pPr>
            <a:r>
              <a:rPr lang="tr-TR" sz="1600" b="0" i="1" u="sng" strike="noStrike" cap="none">
                <a:solidFill>
                  <a:schemeClr val="dk1"/>
                </a:solidFill>
                <a:latin typeface="Candara"/>
                <a:ea typeface="Candara"/>
                <a:cs typeface="Candara"/>
                <a:sym typeface="Candara"/>
              </a:rPr>
              <a:t>Olası cevap: </a:t>
            </a:r>
            <a:r>
              <a:rPr lang="tr-TR" sz="1600" b="0" i="1" u="none" strike="noStrike" cap="none">
                <a:solidFill>
                  <a:schemeClr val="dk1"/>
                </a:solidFill>
                <a:latin typeface="Candara"/>
                <a:ea typeface="Candara"/>
                <a:cs typeface="Candara"/>
                <a:sym typeface="Candara"/>
              </a:rPr>
              <a:t>Yerel miras, insanlar ve tarihleri arasında bir bağlantıdır, topluluklarının yolculuğunu, mücadelelerini ve başarılarını hatırlatır. Bu tarihi anlamak, gelecek nesillerin geçmişten ders almasına yardımcı olur ve köklerine saygı duyan ve değer veren bir topluluk oluşturur. </a:t>
            </a:r>
            <a:endParaRPr sz="1600" b="0" i="1" u="none" strike="noStrike" cap="none">
              <a:solidFill>
                <a:schemeClr val="dk1"/>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600"/>
              <a:buFont typeface="Arial"/>
              <a:buNone/>
            </a:pPr>
            <a:endParaRPr sz="1600" b="0" i="1" u="none" strike="noStrike" cap="none">
              <a:solidFill>
                <a:schemeClr val="dk1"/>
              </a:solidFill>
              <a:latin typeface="Candara"/>
              <a:ea typeface="Candara"/>
              <a:cs typeface="Candara"/>
              <a:sym typeface="Candara"/>
            </a:endParaRPr>
          </a:p>
          <a:p>
            <a:pPr marL="457200" marR="0" lvl="0" indent="0" algn="l" rtl="0">
              <a:lnSpc>
                <a:spcPct val="100000"/>
              </a:lnSpc>
              <a:spcBef>
                <a:spcPts val="0"/>
              </a:spcBef>
              <a:spcAft>
                <a:spcPts val="0"/>
              </a:spcAft>
              <a:buClr>
                <a:srgbClr val="000000"/>
              </a:buClr>
              <a:buSzPts val="1200"/>
              <a:buFont typeface="Arial"/>
              <a:buNone/>
            </a:pPr>
            <a:r>
              <a:rPr lang="tr-TR" sz="1200" b="0" i="0" u="none" strike="noStrike" cap="none">
                <a:solidFill>
                  <a:schemeClr val="dk1"/>
                </a:solidFill>
                <a:latin typeface="Arial"/>
                <a:ea typeface="Arial"/>
                <a:cs typeface="Arial"/>
                <a:sym typeface="Arial"/>
              </a:rPr>
              <a:t>        </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g33d601f4e74_0_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41" name="Google Shape;241;g33d601f4e74_0_5"/>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g33d601f4e74_0_5"/>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g33d601f4e74_0_5"/>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Etkileşimli Etkinlik (4/4</a:t>
            </a:r>
            <a:r>
              <a:rPr lang="tr-TR" sz="3600" b="0" i="0" u="none" strike="noStrike" cap="none">
                <a:solidFill>
                  <a:schemeClr val="lt1"/>
                </a:solidFill>
                <a:latin typeface="Candara"/>
                <a:ea typeface="Candara"/>
                <a:cs typeface="Candara"/>
                <a:sym typeface="Candara"/>
              </a:rPr>
              <a:t>) </a:t>
            </a:r>
            <a:endParaRPr sz="3600" b="0" i="0" u="none" strike="noStrike" cap="none">
              <a:solidFill>
                <a:schemeClr val="lt1"/>
              </a:solidFill>
              <a:latin typeface="Candara"/>
              <a:ea typeface="Candara"/>
              <a:cs typeface="Candara"/>
              <a:sym typeface="Candara"/>
            </a:endParaRPr>
          </a:p>
        </p:txBody>
      </p:sp>
      <p:sp>
        <p:nvSpPr>
          <p:cNvPr id="244" name="Google Shape;244;g33d601f4e74_0_5"/>
          <p:cNvSpPr txBox="1"/>
          <p:nvPr/>
        </p:nvSpPr>
        <p:spPr>
          <a:xfrm>
            <a:off x="705089" y="1042792"/>
            <a:ext cx="10911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sp>
        <p:nvSpPr>
          <p:cNvPr id="245" name="Google Shape;245;g33d601f4e74_0_5"/>
          <p:cNvSpPr txBox="1"/>
          <p:nvPr/>
        </p:nvSpPr>
        <p:spPr>
          <a:xfrm>
            <a:off x="460645" y="1196700"/>
            <a:ext cx="10354200" cy="224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r>
              <a:rPr lang="tr-TR" sz="1200" b="0" i="0" u="none" strike="noStrike" cap="none">
                <a:solidFill>
                  <a:schemeClr val="dk1"/>
                </a:solidFill>
                <a:latin typeface="Arial"/>
                <a:ea typeface="Arial"/>
                <a:cs typeface="Arial"/>
                <a:sym typeface="Arial"/>
              </a:rPr>
              <a:t>       </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246" name="Google Shape;246;g33d601f4e74_0_5"/>
          <p:cNvSpPr txBox="1"/>
          <p:nvPr/>
        </p:nvSpPr>
        <p:spPr>
          <a:xfrm>
            <a:off x="643950" y="1196700"/>
            <a:ext cx="9987600" cy="49899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chemeClr val="dk1"/>
              </a:buClr>
              <a:buSzPts val="1100"/>
              <a:buFont typeface="Arial"/>
              <a:buNone/>
            </a:pPr>
            <a:r>
              <a:rPr lang="tr-TR" sz="1600" b="1" i="1" u="none" strike="noStrike" cap="none">
                <a:solidFill>
                  <a:schemeClr val="dk1"/>
                </a:solidFill>
                <a:latin typeface="Candara"/>
                <a:ea typeface="Candara"/>
                <a:cs typeface="Candara"/>
                <a:sym typeface="Candara"/>
              </a:rPr>
              <a:t>Grup 2 - Onu korumayı tehdit eden zorluklar nelerdir?</a:t>
            </a:r>
            <a:endParaRPr sz="1600" b="1" i="1" u="none" strike="noStrike" cap="none">
              <a:solidFill>
                <a:schemeClr val="dk1"/>
              </a:solidFill>
              <a:latin typeface="Candara"/>
              <a:ea typeface="Candara"/>
              <a:cs typeface="Candara"/>
              <a:sym typeface="Candara"/>
            </a:endParaRPr>
          </a:p>
          <a:p>
            <a:pPr marL="457200" marR="0" lvl="0" indent="0" algn="l" rtl="0">
              <a:lnSpc>
                <a:spcPct val="100000"/>
              </a:lnSpc>
              <a:spcBef>
                <a:spcPts val="0"/>
              </a:spcBef>
              <a:spcAft>
                <a:spcPts val="0"/>
              </a:spcAft>
              <a:buClr>
                <a:schemeClr val="dk1"/>
              </a:buClr>
              <a:buSzPts val="1100"/>
              <a:buFont typeface="Arial"/>
              <a:buNone/>
            </a:pPr>
            <a:endParaRPr sz="1600" b="1" i="1" u="none" strike="noStrike" cap="none">
              <a:solidFill>
                <a:schemeClr val="dk1"/>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600"/>
              <a:buFont typeface="Arial"/>
              <a:buNone/>
            </a:pPr>
            <a:r>
              <a:rPr lang="tr-TR" sz="1600" b="0" i="1" u="sng" strike="noStrike" cap="none">
                <a:solidFill>
                  <a:schemeClr val="dk1"/>
                </a:solidFill>
                <a:latin typeface="Candara"/>
                <a:ea typeface="Candara"/>
                <a:cs typeface="Candara"/>
                <a:sym typeface="Candara"/>
              </a:rPr>
              <a:t> Olası Cevap: </a:t>
            </a:r>
            <a:r>
              <a:rPr lang="tr-TR" sz="1600" b="0" i="1" u="none" strike="noStrike" cap="none">
                <a:solidFill>
                  <a:schemeClr val="dk1"/>
                </a:solidFill>
                <a:latin typeface="Candara"/>
                <a:ea typeface="Candara"/>
                <a:cs typeface="Candara"/>
                <a:sym typeface="Candara"/>
              </a:rPr>
              <a:t> Kentsel genişleme genellikle kültürel mirasın yok olmasına yol açar. Kentsel genişlemenin yanı sıra, miras alanları yükselen sıcaklıklar, aşırı hava koşulları ve doğal olaylar nedeniyle zarar görebilir. Hava, su ve toprak kirliliği hem kültürel anıtları hem de doğal ekosistemleri etkiler. Ne yazık ki, miras alanları çok sayıda ziyaretçi nedeniyle yıpranabilir ve zarar görebilir. Yetersiz finansman, uygun bakım ve koruma çabalarını engeller. Savaşlar ve iç karışıklıklar, mirasın kasıtlı veya kazara tahrip edilmesine yol açar. Eserler sıklıkla çalınır ve alanlar tahrip edilir veya zarar görür. </a:t>
            </a:r>
            <a:endParaRPr sz="1600" b="0" i="1" u="none" strike="noStrike" cap="none">
              <a:solidFill>
                <a:schemeClr val="dk1"/>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600"/>
              <a:buFont typeface="Arial"/>
              <a:buNone/>
            </a:pPr>
            <a:endParaRPr sz="1600" b="0" i="1" u="none" strike="noStrike" cap="none">
              <a:solidFill>
                <a:schemeClr val="dk1"/>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600"/>
              <a:buFont typeface="Arial"/>
              <a:buNone/>
            </a:pPr>
            <a:endParaRPr sz="1600" b="0" i="1" u="none" strike="noStrike" cap="none">
              <a:solidFill>
                <a:schemeClr val="dk1"/>
              </a:solidFill>
              <a:latin typeface="Candara"/>
              <a:ea typeface="Candara"/>
              <a:cs typeface="Candara"/>
              <a:sym typeface="Candara"/>
            </a:endParaRPr>
          </a:p>
          <a:p>
            <a:pPr marL="457200" marR="0" lvl="0" indent="0" algn="l" rtl="0">
              <a:lnSpc>
                <a:spcPct val="100000"/>
              </a:lnSpc>
              <a:spcBef>
                <a:spcPts val="0"/>
              </a:spcBef>
              <a:spcAft>
                <a:spcPts val="0"/>
              </a:spcAft>
              <a:buClr>
                <a:srgbClr val="000000"/>
              </a:buClr>
              <a:buSzPts val="1600"/>
              <a:buFont typeface="Arial"/>
              <a:buNone/>
            </a:pPr>
            <a:r>
              <a:rPr lang="tr-TR" sz="1600" b="1" i="1" u="none" strike="noStrike" cap="none">
                <a:solidFill>
                  <a:schemeClr val="dk1"/>
                </a:solidFill>
                <a:latin typeface="Candara"/>
                <a:ea typeface="Candara"/>
                <a:cs typeface="Candara"/>
                <a:sym typeface="Candara"/>
              </a:rPr>
              <a:t> Grup 3 ve 4 - Sürdürülebilir uygulamalar mirasın korunmasına nasıl yardımcı olabilir?</a:t>
            </a:r>
            <a:endParaRPr sz="1600" b="1" i="1" u="none" strike="noStrike" cap="none">
              <a:solidFill>
                <a:schemeClr val="dk1"/>
              </a:solidFill>
              <a:latin typeface="Candara"/>
              <a:ea typeface="Candara"/>
              <a:cs typeface="Candara"/>
              <a:sym typeface="Candara"/>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457200" marR="0" lvl="0" indent="0" algn="just" rtl="0">
              <a:lnSpc>
                <a:spcPct val="100000"/>
              </a:lnSpc>
              <a:spcBef>
                <a:spcPts val="0"/>
              </a:spcBef>
              <a:spcAft>
                <a:spcPts val="0"/>
              </a:spcAft>
              <a:buClr>
                <a:schemeClr val="dk1"/>
              </a:buClr>
              <a:buSzPts val="1100"/>
              <a:buFont typeface="Arial"/>
              <a:buNone/>
            </a:pPr>
            <a:r>
              <a:rPr lang="tr-TR" sz="1600" b="0" i="1" u="sng" strike="noStrike" cap="none">
                <a:solidFill>
                  <a:schemeClr val="dk1"/>
                </a:solidFill>
                <a:latin typeface="Candara"/>
                <a:ea typeface="Candara"/>
                <a:cs typeface="Candara"/>
                <a:sym typeface="Candara"/>
              </a:rPr>
              <a:t>Olası cevap: </a:t>
            </a:r>
            <a:r>
              <a:rPr lang="tr-TR" sz="1600" b="0" i="1" u="none" strike="noStrike" cap="none">
                <a:solidFill>
                  <a:schemeClr val="dk1"/>
                </a:solidFill>
                <a:latin typeface="Candara"/>
                <a:ea typeface="Candara"/>
                <a:cs typeface="Candara"/>
                <a:sym typeface="Candara"/>
              </a:rPr>
              <a:t>Çevreye duyarlı inşaat uygulamaları bağlamında, çevre dostu yapı malzemelerinin kullanımına giderek daha fazla önem verilmektedir. Onarım veya tadilat için sürdürülebilir, invazif olmayan malzemelerin kullanılması, miras alanlarının yapısal bütünlüğünü ek bir zarar vermeden korumak için etkili bir yoldur.</a:t>
            </a:r>
            <a:endParaRPr sz="1600" b="0" i="1" u="none" strike="noStrike" cap="none">
              <a:solidFill>
                <a:schemeClr val="dk1"/>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g33d601f4e74_0_1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52" name="Google Shape;252;g33d601f4e74_0_18"/>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g33d601f4e74_0_18"/>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4" name="Google Shape;254;g33d601f4e74_0_18"/>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Etkileşimli Etkinlik (3/3</a:t>
            </a:r>
            <a:r>
              <a:rPr lang="tr-TR" sz="3600" b="0" i="0" u="none" strike="noStrike" cap="none">
                <a:solidFill>
                  <a:schemeClr val="lt1"/>
                </a:solidFill>
                <a:latin typeface="Candara"/>
                <a:ea typeface="Candara"/>
                <a:cs typeface="Candara"/>
                <a:sym typeface="Candara"/>
              </a:rPr>
              <a:t>) </a:t>
            </a:r>
            <a:endParaRPr sz="3600" b="0" i="0" u="none" strike="noStrike" cap="none">
              <a:solidFill>
                <a:schemeClr val="lt1"/>
              </a:solidFill>
              <a:latin typeface="Candara"/>
              <a:ea typeface="Candara"/>
              <a:cs typeface="Candara"/>
              <a:sym typeface="Candara"/>
            </a:endParaRPr>
          </a:p>
        </p:txBody>
      </p:sp>
      <p:sp>
        <p:nvSpPr>
          <p:cNvPr id="255" name="Google Shape;255;g33d601f4e74_0_18"/>
          <p:cNvSpPr txBox="1"/>
          <p:nvPr/>
        </p:nvSpPr>
        <p:spPr>
          <a:xfrm>
            <a:off x="705089" y="1042792"/>
            <a:ext cx="10911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sp>
        <p:nvSpPr>
          <p:cNvPr id="256" name="Google Shape;256;g33d601f4e74_0_18"/>
          <p:cNvSpPr txBox="1"/>
          <p:nvPr/>
        </p:nvSpPr>
        <p:spPr>
          <a:xfrm>
            <a:off x="460645" y="1196700"/>
            <a:ext cx="10354200" cy="224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r>
              <a:rPr lang="tr-TR" sz="1200" b="0" i="0" u="none" strike="noStrike" cap="none">
                <a:solidFill>
                  <a:schemeClr val="dk1"/>
                </a:solidFill>
                <a:latin typeface="Arial"/>
                <a:ea typeface="Arial"/>
                <a:cs typeface="Arial"/>
                <a:sym typeface="Arial"/>
              </a:rPr>
              <a:t>       </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
        <p:nvSpPr>
          <p:cNvPr id="257" name="Google Shape;257;g33d601f4e74_0_18"/>
          <p:cNvSpPr txBox="1"/>
          <p:nvPr/>
        </p:nvSpPr>
        <p:spPr>
          <a:xfrm>
            <a:off x="643950" y="1196700"/>
            <a:ext cx="9987600" cy="498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tr-TR" sz="1600" b="1" i="0" u="none" strike="noStrike" cap="none">
                <a:solidFill>
                  <a:schemeClr val="dk1"/>
                </a:solidFill>
                <a:latin typeface="Candara"/>
                <a:ea typeface="Candara"/>
                <a:cs typeface="Candara"/>
                <a:sym typeface="Candara"/>
              </a:rPr>
              <a:t> Bölüm 4- </a:t>
            </a:r>
            <a:r>
              <a:rPr lang="tr-TR" sz="1600" b="0" i="0" u="none" strike="noStrike" cap="none">
                <a:solidFill>
                  <a:schemeClr val="dk1"/>
                </a:solidFill>
                <a:latin typeface="Candara"/>
                <a:ea typeface="Candara"/>
                <a:cs typeface="Candara"/>
                <a:sym typeface="Candara"/>
              </a:rPr>
              <a:t>Gruplara Ek 1'de bulunan örnek el broşürünü verin, broşürü orada görebilirsiniz. Gruplar, seçtikleri mirası korumanın önemini vurgulayan mini bir farkındalık planı (toplumun dayanıklılığı, kimliğin korunması ve sosyal uyum) oluşturacaklar. Plan şunları içerebilir:  </a:t>
            </a:r>
            <a:endParaRPr sz="1600" b="0" i="0" u="none" strike="noStrike" cap="none">
              <a:solidFill>
                <a:schemeClr val="dk1"/>
              </a:solidFill>
              <a:latin typeface="Candara"/>
              <a:ea typeface="Candara"/>
              <a:cs typeface="Candara"/>
              <a:sym typeface="Candara"/>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800100" marR="0" lvl="0" indent="-330200" algn="l" rtl="0">
              <a:lnSpc>
                <a:spcPct val="100000"/>
              </a:lnSpc>
              <a:spcBef>
                <a:spcPts val="0"/>
              </a:spcBef>
              <a:spcAft>
                <a:spcPts val="0"/>
              </a:spcAft>
              <a:buClr>
                <a:schemeClr val="dk1"/>
              </a:buClr>
              <a:buSzPts val="1600"/>
              <a:buFont typeface="Candara"/>
              <a:buAutoNum type="romanUcPeriod"/>
            </a:pPr>
            <a:r>
              <a:rPr lang="tr-TR" sz="1600" b="0" i="0" u="none" strike="noStrike" cap="none">
                <a:solidFill>
                  <a:schemeClr val="dk1"/>
                </a:solidFill>
                <a:latin typeface="Candara"/>
                <a:ea typeface="Candara"/>
                <a:cs typeface="Candara"/>
                <a:sym typeface="Candara"/>
              </a:rPr>
              <a:t>Bir poster: Miras ve mirasın nasıl korunabileceği hakkında görseller ve ana mesajlar içeren yaratıcı bir poster olacaktır. Ayrıca, insanları kültürel miras hakkında bilgi edinmeye ve onu korumaya teşvik eden akılda kalıcı bir slogan da olacaktır.</a:t>
            </a:r>
            <a:endParaRPr sz="1600" b="0" i="0" u="none" strike="noStrike" cap="none">
              <a:solidFill>
                <a:schemeClr val="dk1"/>
              </a:solidFill>
              <a:latin typeface="Candara"/>
              <a:ea typeface="Candara"/>
              <a:cs typeface="Candara"/>
              <a:sym typeface="Candara"/>
            </a:endParaRPr>
          </a:p>
          <a:p>
            <a:pPr marL="2667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800100" marR="0" lvl="0" indent="-330200" algn="l" rtl="0">
              <a:lnSpc>
                <a:spcPct val="100000"/>
              </a:lnSpc>
              <a:spcBef>
                <a:spcPts val="0"/>
              </a:spcBef>
              <a:spcAft>
                <a:spcPts val="0"/>
              </a:spcAft>
              <a:buClr>
                <a:schemeClr val="dk1"/>
              </a:buClr>
              <a:buSzPts val="1600"/>
              <a:buFont typeface="Candara"/>
              <a:buAutoNum type="romanUcPeriod"/>
            </a:pPr>
            <a:r>
              <a:rPr lang="tr-TR" sz="1600" b="0" i="0" u="none" strike="noStrike" cap="none">
                <a:solidFill>
                  <a:schemeClr val="dk1"/>
                </a:solidFill>
                <a:latin typeface="Candara"/>
                <a:ea typeface="Candara"/>
                <a:cs typeface="Candara"/>
                <a:sym typeface="Candara"/>
              </a:rPr>
              <a:t>Eylem çağrısı: İnsanların yerel kültürel mirasın sürdürülebilirliğine nasıl katkıda bulunabileceklerine dair pratik öneriler (ör. yerel zanaatkarları desteklemek, siteleri sorumlu bir şekilde ziyaret etmek, geleneksel uygulamalar hakkında bilgi edinmek). (Bkz. Ek 2)</a:t>
            </a:r>
            <a:endParaRPr sz="1600" b="0" i="0" u="none" strike="noStrike" cap="none">
              <a:solidFill>
                <a:schemeClr val="dk1"/>
              </a:solidFill>
              <a:latin typeface="Candara"/>
              <a:ea typeface="Candara"/>
              <a:cs typeface="Candara"/>
              <a:sym typeface="Candara"/>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800100" marR="0" lvl="0" indent="-330200" algn="l" rtl="0">
              <a:lnSpc>
                <a:spcPct val="100000"/>
              </a:lnSpc>
              <a:spcBef>
                <a:spcPts val="0"/>
              </a:spcBef>
              <a:spcAft>
                <a:spcPts val="0"/>
              </a:spcAft>
              <a:buClr>
                <a:schemeClr val="dk1"/>
              </a:buClr>
              <a:buSzPts val="1600"/>
              <a:buFont typeface="Candara"/>
              <a:buAutoNum type="romanUcPeriod"/>
            </a:pPr>
            <a:r>
              <a:rPr lang="tr-TR" sz="1600" b="0" i="0" u="none" strike="noStrike" cap="none">
                <a:solidFill>
                  <a:schemeClr val="dk1"/>
                </a:solidFill>
                <a:latin typeface="Candara"/>
                <a:ea typeface="Candara"/>
                <a:cs typeface="Candara"/>
                <a:sym typeface="Candara"/>
              </a:rPr>
              <a:t>Bu ürünlerin hazırlanmasından sonra, her grup ürünlerini sınıfa sunmalıdır.</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	</a:t>
            </a:r>
            <a:endParaRPr sz="1600" b="0" i="0" u="none" strike="noStrike" cap="none">
              <a:solidFill>
                <a:schemeClr val="dk1"/>
              </a:solidFill>
              <a:latin typeface="Candara"/>
              <a:ea typeface="Candara"/>
              <a:cs typeface="Candara"/>
              <a:sym typeface="Candara"/>
            </a:endParaRPr>
          </a:p>
          <a:p>
            <a:pPr marL="457200" marR="0" lvl="0" indent="0" algn="just" rtl="0">
              <a:lnSpc>
                <a:spcPct val="100000"/>
              </a:lnSpc>
              <a:spcBef>
                <a:spcPts val="0"/>
              </a:spcBef>
              <a:spcAft>
                <a:spcPts val="0"/>
              </a:spcAft>
              <a:buClr>
                <a:srgbClr val="000000"/>
              </a:buClr>
              <a:buSzPts val="1600"/>
              <a:buFont typeface="Arial"/>
              <a:buNone/>
            </a:pPr>
            <a:endParaRPr sz="1600" b="1" i="1" u="none" strike="noStrike" cap="none">
              <a:solidFill>
                <a:schemeClr val="dk1"/>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1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63" name="Google Shape;263;p16"/>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p16"/>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Google Shape;265;p16"/>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Tartışma ve Düşünme 1/2</a:t>
            </a:r>
            <a:endParaRPr sz="3600" b="0" i="0" u="none" strike="noStrike" cap="none">
              <a:solidFill>
                <a:schemeClr val="lt1"/>
              </a:solidFill>
              <a:latin typeface="Candara"/>
              <a:ea typeface="Candara"/>
              <a:cs typeface="Candara"/>
              <a:sym typeface="Candara"/>
            </a:endParaRPr>
          </a:p>
        </p:txBody>
      </p:sp>
      <p:sp>
        <p:nvSpPr>
          <p:cNvPr id="266" name="Google Shape;266;p16"/>
          <p:cNvSpPr txBox="1"/>
          <p:nvPr/>
        </p:nvSpPr>
        <p:spPr>
          <a:xfrm>
            <a:off x="597847" y="1051365"/>
            <a:ext cx="10086832" cy="553997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tr-TR" sz="1600" b="1" i="0" u="none" strike="noStrike" cap="none">
                <a:solidFill>
                  <a:srgbClr val="000000"/>
                </a:solidFill>
                <a:latin typeface="Candara"/>
                <a:ea typeface="Candara"/>
                <a:cs typeface="Candara"/>
                <a:sym typeface="Candara"/>
              </a:rPr>
              <a:t>Grup Tartışması için Sorular:</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Diller, anıtlar ve gelenekler dahil olmak üzere kültürel mirası korumak için nedenler nelerdir? Milli parklar, ekosistemler ve yaban hayatı dahil olmak üzere doğal mirası korumak için nedenler nelerdir? Kültürel ve doğal mirasın bir topluluğun kimliğinin oluşumuna ve ifadesine nasıl katkıda bulunduğunu düşünmek faydalı olacaktır. </a:t>
            </a:r>
            <a:endParaRPr sz="1600" b="0" i="0" u="none" strike="noStrike" cap="none">
              <a:solidFill>
                <a:schemeClr val="dk1"/>
              </a:solidFill>
              <a:latin typeface="Candara"/>
              <a:ea typeface="Candara"/>
              <a:cs typeface="Candara"/>
              <a:sym typeface="Candara"/>
            </a:endParaRPr>
          </a:p>
          <a:p>
            <a:pPr marL="742950" marR="0" lvl="1" indent="-285750" algn="just" rtl="0">
              <a:lnSpc>
                <a:spcPct val="100000"/>
              </a:lnSpc>
              <a:spcBef>
                <a:spcPts val="600"/>
              </a:spcBef>
              <a:spcAft>
                <a:spcPts val="0"/>
              </a:spcAft>
              <a:buClr>
                <a:schemeClr val="dk1"/>
              </a:buClr>
              <a:buSzPts val="1400"/>
              <a:buFont typeface="Candara"/>
              <a:buChar char="-"/>
            </a:pPr>
            <a:r>
              <a:rPr lang="tr-TR" sz="1400" b="0" i="1" u="none" strike="noStrike" cap="none">
                <a:solidFill>
                  <a:schemeClr val="dk1"/>
                </a:solidFill>
                <a:latin typeface="Candara"/>
                <a:ea typeface="Candara"/>
                <a:cs typeface="Candara"/>
                <a:sym typeface="Candara"/>
              </a:rPr>
              <a:t>Olası Cevap: Kültürel miras, bireylere ve topluluklara kimlik ve aidiyet duygusu sağlar. İnsanları geçmişleri, bugünü ve gelecekleriyle bağlar. </a:t>
            </a:r>
            <a:endParaRPr sz="1400" b="0" i="1" u="none" strike="noStrike" cap="none">
              <a:solidFill>
                <a:schemeClr val="dk1"/>
              </a:solidFill>
              <a:latin typeface="Candara"/>
              <a:ea typeface="Candara"/>
              <a:cs typeface="Candara"/>
              <a:sym typeface="Candara"/>
            </a:endParaRPr>
          </a:p>
          <a:p>
            <a:pPr marL="742950" marR="0" lvl="1" indent="-285750" algn="just" rtl="0">
              <a:lnSpc>
                <a:spcPct val="100000"/>
              </a:lnSpc>
              <a:spcBef>
                <a:spcPts val="600"/>
              </a:spcBef>
              <a:spcAft>
                <a:spcPts val="0"/>
              </a:spcAft>
              <a:buClr>
                <a:schemeClr val="dk1"/>
              </a:buClr>
              <a:buSzPts val="1400"/>
              <a:buFont typeface="Candara"/>
              <a:buChar char="-"/>
            </a:pPr>
            <a:r>
              <a:rPr lang="tr-TR" sz="1400" b="0" i="1" u="none" strike="noStrike" cap="none">
                <a:solidFill>
                  <a:schemeClr val="dk1"/>
                </a:solidFill>
                <a:latin typeface="Candara"/>
                <a:ea typeface="Candara"/>
                <a:cs typeface="Candara"/>
                <a:sym typeface="Candara"/>
              </a:rPr>
              <a:t>Olası cevap: Ortak kültürel miras, sosyal bağları güçlendirebilir ve topluluk duygusunu besleyebilir, böylece farklı gruplar arasında anlayış ve hoşgörüyi teşvik edebilir. Bunun dışında, kültürel miras turizm, yaratıcı endüstriler ve kültürel ihracat yoluyla ekonomik kalkınmaya katkıda bulunabilir.</a:t>
            </a:r>
            <a:endParaRPr sz="1400" b="0" i="1" u="none" strike="noStrike" cap="none">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Kültürel mirasa yönelik en önemli tehditler nelerdir? Örnek vermek gerekirse, kentleşme veya küreselleşme geleneksel kültürleri nasıl etkileyebilir? Doğal mirasa yönelik başlıca tehditler nelerdir? İklim değişikliği, ormansızlaşma ve kirlilik gibi çevre sorunlarının etkisini düşünün.</a:t>
            </a:r>
            <a:endParaRPr sz="1600" b="0" i="0" u="none" strike="noStrike" cap="none">
              <a:solidFill>
                <a:schemeClr val="dk1"/>
              </a:solidFill>
              <a:latin typeface="Candara"/>
              <a:ea typeface="Candara"/>
              <a:cs typeface="Candara"/>
              <a:sym typeface="Candara"/>
            </a:endParaRPr>
          </a:p>
          <a:p>
            <a:pPr marL="742950" marR="0" lvl="1" indent="-285750" algn="just" rtl="0">
              <a:lnSpc>
                <a:spcPct val="100000"/>
              </a:lnSpc>
              <a:spcBef>
                <a:spcPts val="600"/>
              </a:spcBef>
              <a:spcAft>
                <a:spcPts val="0"/>
              </a:spcAft>
              <a:buClr>
                <a:schemeClr val="dk1"/>
              </a:buClr>
              <a:buSzPts val="1400"/>
              <a:buFont typeface="Candara"/>
              <a:buChar char="-"/>
            </a:pPr>
            <a:r>
              <a:rPr lang="tr-TR" sz="1400" b="0" i="1" u="none" strike="noStrike" cap="none">
                <a:solidFill>
                  <a:schemeClr val="dk1"/>
                </a:solidFill>
                <a:latin typeface="Candara"/>
                <a:ea typeface="Candara"/>
                <a:cs typeface="Candara"/>
                <a:sym typeface="Candara"/>
              </a:rPr>
              <a:t>Olası cevap: İnsanlar kentsel alanlara göç ettikçe, geleneksel geçim kaynaklarını ve bilgi sistemlerini terk edebilirler. Bu, benzersiz kültürel uygulamaların ve becerilerin aşınmasına yol açabilir. Savaşlar ve çatışmalar, dini yapılar, müzeler ve arkeolojik alanlar dahil olmak üzere kültürel miras alanlarının yaygın olarak tahrip olmasına neden olabilir.   </a:t>
            </a:r>
            <a:endParaRPr sz="1400" b="0" i="1" u="none" strike="noStrike" cap="none">
              <a:solidFill>
                <a:schemeClr val="dk1"/>
              </a:solidFill>
              <a:latin typeface="Candara"/>
              <a:ea typeface="Candara"/>
              <a:cs typeface="Candara"/>
              <a:sym typeface="Candara"/>
            </a:endParaRPr>
          </a:p>
          <a:p>
            <a:pPr marL="742950" marR="0" lvl="1" indent="-285750" algn="just" rtl="0">
              <a:lnSpc>
                <a:spcPct val="100000"/>
              </a:lnSpc>
              <a:spcBef>
                <a:spcPts val="600"/>
              </a:spcBef>
              <a:spcAft>
                <a:spcPts val="0"/>
              </a:spcAft>
              <a:buClr>
                <a:schemeClr val="dk1"/>
              </a:buClr>
              <a:buSzPts val="1400"/>
              <a:buFont typeface="Candara"/>
              <a:buChar char="-"/>
            </a:pPr>
            <a:r>
              <a:rPr lang="tr-TR" sz="1400" b="0" i="1" u="none" strike="noStrike" cap="none">
                <a:solidFill>
                  <a:schemeClr val="dk1"/>
                </a:solidFill>
                <a:latin typeface="Candara"/>
                <a:ea typeface="Candara"/>
                <a:cs typeface="Candara"/>
                <a:sym typeface="Candara"/>
              </a:rPr>
              <a:t>Olası cevap: İklim değişikliği, sel, kuraklık ve fırtına gibi doğal afetlerin sıklığını ve şiddetini artırabilir ve bu da kültürel miras alanlarına zarar verebilir veya bunları tahrip edebilir.  Kültürel eserlerin yasadışı ticareti, önemli kültürel nesnelerin kaybolmasına ve kültürel mirasın tükenmesine yol açabilir. </a:t>
            </a:r>
            <a:endParaRPr sz="1400" b="0" i="0" u="none" strike="noStrike" cap="none">
              <a:solidFill>
                <a:srgbClr val="000000"/>
              </a:solidFill>
              <a:latin typeface="Arial"/>
              <a:ea typeface="Arial"/>
              <a:cs typeface="Arial"/>
              <a:sym typeface="Arial"/>
            </a:endParaRPr>
          </a:p>
          <a:p>
            <a:pPr marL="285750" marR="0" lvl="0" indent="-184150" algn="l"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a:p>
            <a:pPr marL="285750" marR="0" lvl="0" indent="-184150" algn="l"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1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72" name="Google Shape;272;p17"/>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3" name="Google Shape;273;p17"/>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4" name="Google Shape;274;p17"/>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Tartışma ve Düşünceler 1/2</a:t>
            </a:r>
            <a:endParaRPr sz="3600" b="0" i="0" u="none" strike="noStrike" cap="none">
              <a:solidFill>
                <a:schemeClr val="lt1"/>
              </a:solidFill>
              <a:latin typeface="Candara"/>
              <a:ea typeface="Candara"/>
              <a:cs typeface="Candara"/>
              <a:sym typeface="Candara"/>
            </a:endParaRPr>
          </a:p>
        </p:txBody>
      </p:sp>
      <p:sp>
        <p:nvSpPr>
          <p:cNvPr id="275" name="Google Shape;275;p17"/>
          <p:cNvSpPr txBox="1"/>
          <p:nvPr/>
        </p:nvSpPr>
        <p:spPr>
          <a:xfrm>
            <a:off x="433485" y="1114739"/>
            <a:ext cx="10477531" cy="52168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ndara"/>
              <a:buNone/>
            </a:pPr>
            <a:r>
              <a:rPr lang="tr-TR" sz="1600" b="1" i="0" u="none" strike="noStrike" cap="none">
                <a:solidFill>
                  <a:srgbClr val="000000"/>
                </a:solidFill>
                <a:latin typeface="Candara"/>
                <a:ea typeface="Candara"/>
                <a:cs typeface="Candara"/>
                <a:sym typeface="Candara"/>
              </a:rPr>
              <a:t>Sonuç: </a:t>
            </a:r>
            <a:endParaRPr sz="1600" b="1"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Öğrencilere çeşitli miras alanları ve bunların sadece yerel düzeyde değil, küresel ölçekte de neden önemli oldukları anlatıldı. Ayrıca, öğrenciler bu değerli miras alanlarının ve geleneklerin gelecek nesiller için korunmasının sürdürülebilir uygulamaların hayata geçirilmesine bağlı olduğunu anladılar.</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Yerel ve küresel eylemler arasındaki bağlantıyı vurgulamak da önemlidir. Öğrenciler, yerel girişimlerin küresel bir harekete katkıda bulunduğunu anlamalıdır. Tek bir kültürel uygulamanın, anıtın veya ekosistemin korunması, dünya çapında benzer çabaları teşvik edebilir ve böylece herkes için sürdürülebilir bir geleceğin yaratılmasına katkıda bulunabilir.</a:t>
            </a:r>
            <a:endParaRPr sz="1600" b="0" i="0" u="none" strike="noStrike" cap="none">
              <a:solidFill>
                <a:schemeClr val="dk1"/>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Öğrenciler, seçtikleri miras alanlarının karşı karşıya olduğu sorunları vurgulayan yaratıcı posterler sundular ve hem düşünceli hem de gerçekçi çözümler önerdiler. İklim değişikliği, aşırı turizm, kirlilik ve farkındalık eksikliği gibi zorlukların mirasın korunmasını nasıl etkileyebileceğini anladıklarını gösterdiler. </a:t>
            </a:r>
            <a:endParaRPr sz="1400" b="0" i="0" u="none" strike="noStrike" cap="none">
              <a:solidFill>
                <a:srgbClr val="000000"/>
              </a:solidFill>
              <a:latin typeface="Arial"/>
              <a:ea typeface="Arial"/>
              <a:cs typeface="Arial"/>
              <a:sym typeface="Arial"/>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a:p>
            <a:pPr marL="285750" marR="0" lvl="0" indent="-184150" algn="l"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a:p>
            <a:pPr marL="285750" marR="0" lvl="0" indent="-184150" algn="l"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1735</Words>
  <Application>Microsoft Office PowerPoint</Application>
  <PresentationFormat>Προσαρμογή</PresentationFormat>
  <Paragraphs>194</Paragraphs>
  <Slides>15</Slides>
  <Notes>15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15</vt:i4>
      </vt:variant>
    </vt:vector>
  </HeadingPairs>
  <TitlesOfParts>
    <vt:vector size="20"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2026-04-25T08:33:16Z</dcterms:modified>
</cp:coreProperties>
</file>