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ndara" pitchFamily="34" charset="0"/>
      <p:regular r:id="rId16"/>
      <p:bold r:id="rId17"/>
      <p:italic r:id="rId18"/>
      <p:boldItalic r:id="rId19"/>
    </p:embeddedFont>
    <p:embeddedFont>
      <p:font typeface="Calibri" pitchFamily="34" charset="0"/>
      <p:regular r:id="rId20"/>
      <p:bold r:id="rId21"/>
      <p:italic r:id="rId22"/>
      <p:boldItalic r:id="rId23"/>
    </p:embeddedFont>
    <p:embeddedFont>
      <p:font typeface="Verdana"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FHMV/RnwkFvCS569IOQrfnTrp5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png"/><Relationship Id="rId3" Type="http://schemas.openxmlformats.org/officeDocument/2006/relationships/notesSlide" Target="../notesSlides/notesSlide13.xml"/><Relationship Id="rId7" Type="http://schemas.openxmlformats.org/officeDocument/2006/relationships/image" Target="../media/image11.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54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EĞİTİM PROGRAMI</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ÜNİTE 5: Sürdürülebilirlik </a:t>
            </a:r>
            <a:endParaRP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tr-TR"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0" name="Google Shape;180;p1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1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10"/>
          <p:cNvSpPr txBox="1"/>
          <p:nvPr/>
        </p:nvSpPr>
        <p:spPr>
          <a:xfrm>
            <a:off x="-165961" y="131783"/>
            <a:ext cx="10911016" cy="135421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En iyi uygulama - Beni Köyüne Al 2/2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1200"/>
              </a:spcBef>
              <a:spcAft>
                <a:spcPts val="0"/>
              </a:spcAft>
              <a:buClr>
                <a:srgbClr val="000000"/>
              </a:buClr>
              <a:buSzPts val="3600"/>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538374" y="1881022"/>
            <a:ext cx="10206681" cy="40010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3A3838"/>
                </a:solidFill>
                <a:latin typeface="Candara"/>
                <a:ea typeface="Candara"/>
                <a:cs typeface="Candara"/>
                <a:sym typeface="Candara"/>
              </a:rPr>
              <a:t>Gabrovo Belediyesi, kültür için Gündem 21'in ilke ve fikirlerini uygulayarak, 2014-2024 Kültür Stratejisi, belediye kültür programı, 2014 Avrupa Kültür Başkenti olma başvurusu, Pilot Şehirler programına katılım, UNESCO Yaratıcı Şehirler Ağı üyeliği vb. dahil olmak üzere bir dizi koordineli kültürel faaliyet ve program yürütmektedir. </a:t>
            </a:r>
            <a:endParaRPr sz="1800" b="0" i="0" u="none" strike="noStrike" cap="none">
              <a:solidFill>
                <a:srgbClr val="3A3838"/>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A3838"/>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A3838"/>
                </a:solidFill>
                <a:latin typeface="Candara"/>
                <a:ea typeface="Candara"/>
                <a:cs typeface="Candara"/>
                <a:sym typeface="Candara"/>
              </a:rPr>
              <a:t>"Beni Köyüne Al" girişimi, yaşlılardan gençlere bilgi, beceri, uygulama, anlayış, algı ve duyarlılık aktararak Gabrovo'nun kırsal yerleşimlerinin yaşayan kültürel mirasını keşfetmeyi, korumayı ve tanıtmayı amaçlayan bu politikaların kapsamına tamamen girmektedir. </a:t>
            </a:r>
            <a:endParaRPr sz="1800" b="0" i="0" u="none" strike="noStrike" cap="none">
              <a:solidFill>
                <a:srgbClr val="3A3838"/>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A3838"/>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A3838"/>
                </a:solidFill>
                <a:latin typeface="Candara"/>
                <a:ea typeface="Candara"/>
                <a:cs typeface="Candara"/>
                <a:sym typeface="Candara"/>
              </a:rPr>
              <a:t>Proje, köylerin doğal ortamında birlikte yaşayan ve çalışan yaşlı köylüler ile kentli gençleri "kiralık büyükanne ve büyükbabalar" ve "ödünç torunlar" olarak bir araya getirerek özgün bir yaklaşım geliştirmektedir. </a:t>
            </a:r>
            <a:endParaRPr sz="1800" b="0" i="0" u="none" strike="noStrike" cap="none">
              <a:solidFill>
                <a:srgbClr val="3A3838"/>
              </a:solidFill>
              <a:latin typeface="Candara"/>
              <a:ea typeface="Candara"/>
              <a:cs typeface="Candara"/>
              <a:sym typeface="Candara"/>
            </a:endParaRPr>
          </a:p>
        </p:txBody>
      </p:sp>
      <p:sp>
        <p:nvSpPr>
          <p:cNvPr id="184" name="Google Shape;184;p10"/>
          <p:cNvSpPr txBox="1"/>
          <p:nvPr/>
        </p:nvSpPr>
        <p:spPr>
          <a:xfrm>
            <a:off x="538374" y="1303337"/>
            <a:ext cx="60980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rgbClr val="A99374"/>
                </a:solidFill>
                <a:latin typeface="Candara"/>
                <a:ea typeface="Candara"/>
                <a:cs typeface="Candara"/>
                <a:sym typeface="Candara"/>
              </a:rPr>
              <a:t>Beni Köyüne Al</a:t>
            </a:r>
            <a:endParaRPr sz="1800" b="1" i="0" u="none" strike="noStrike" cap="none">
              <a:solidFill>
                <a:srgbClr val="A99374"/>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0" name="Google Shape;190;p11"/>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11"/>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11"/>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BAZI TANIMLAR VE KAVRAMLAR 1/2</a:t>
            </a:r>
            <a:endParaRPr sz="2400" b="0" i="0" u="none" strike="noStrike" cap="none">
              <a:solidFill>
                <a:schemeClr val="dk1"/>
              </a:solidFill>
              <a:latin typeface="Times New Roman"/>
              <a:ea typeface="Times New Roman"/>
              <a:cs typeface="Times New Roman"/>
              <a:sym typeface="Times New Roman"/>
            </a:endParaRPr>
          </a:p>
        </p:txBody>
      </p:sp>
      <p:sp>
        <p:nvSpPr>
          <p:cNvPr id="193" name="Google Shape;193;p11"/>
          <p:cNvSpPr txBox="1"/>
          <p:nvPr/>
        </p:nvSpPr>
        <p:spPr>
          <a:xfrm>
            <a:off x="270050" y="1610650"/>
            <a:ext cx="6418200" cy="3724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endParaRPr sz="18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rgbClr val="A99374"/>
              </a:buClr>
              <a:buSzPts val="1800"/>
              <a:buFont typeface="Candara"/>
              <a:buNone/>
            </a:pPr>
            <a:r>
              <a:rPr lang="tr-TR" sz="1800" b="1" i="0" u="none" strike="noStrike" cap="none">
                <a:solidFill>
                  <a:srgbClr val="A99374"/>
                </a:solidFill>
                <a:latin typeface="Candara"/>
                <a:ea typeface="Candara"/>
                <a:cs typeface="Candara"/>
                <a:sym typeface="Candara"/>
              </a:rPr>
              <a:t>2019 AVRUPA KÜLTÜR BAŞKENTİ, MATERA, BASILICATA, İTALYA</a:t>
            </a:r>
            <a:endParaRPr sz="18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chemeClr val="dk1"/>
              </a:buClr>
              <a:buSzPts val="1800"/>
              <a:buFont typeface="Calibri"/>
              <a:buNone/>
            </a:pPr>
            <a:endParaRPr sz="1800" b="1"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3A3838"/>
              </a:buClr>
              <a:buSzPts val="1600"/>
              <a:buFont typeface="Candara"/>
              <a:buNone/>
            </a:pPr>
            <a:r>
              <a:rPr lang="tr-TR" sz="1600" b="0" i="0" u="none" strike="noStrike" cap="none">
                <a:solidFill>
                  <a:srgbClr val="3A3838"/>
                </a:solidFill>
                <a:latin typeface="Candara"/>
                <a:ea typeface="Candara"/>
                <a:cs typeface="Candara"/>
                <a:sym typeface="Candara"/>
              </a:rPr>
              <a:t> Kültürel miras, Matera ve Avrupa'da günümüz ve geleceğe ilişkin tartışmaların temelini oluşturmaktadır. 2019 Avrupa Kültür Başkenti seçilen Matera, özellikle yeni teknolojilerin kullanımı ve öğrenmenin kolaylaştırılması yoluyla kültürün önündeki engelleri kaldırmayı amaçlayan bir hareketin öncülüğünü üstlenmeyi hedeflemiştir. Programın yaklaşımı, canlı ve yenilikçi bir sanatsal duyarlılık ile, kültürel faaliyetlerden sıklıkla dışlananları paralel proje hatları oluşturmak yerine, birleşik bir proje çerçevesine entegre etmeyi amaçlayan kapsayıcı bir politika ile karakterize edilmektedir.</a:t>
            </a: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800" b="0" i="0" u="none" strike="noStrike" cap="none">
              <a:solidFill>
                <a:srgbClr val="3A3838"/>
              </a:solidFill>
              <a:latin typeface="Candara"/>
              <a:ea typeface="Candara"/>
              <a:cs typeface="Candara"/>
              <a:sym typeface="Candara"/>
            </a:endParaRPr>
          </a:p>
        </p:txBody>
      </p:sp>
      <p:sp>
        <p:nvSpPr>
          <p:cNvPr id="194" name="Google Shape;194;p11"/>
          <p:cNvSpPr txBox="1"/>
          <p:nvPr/>
        </p:nvSpPr>
        <p:spPr>
          <a:xfrm>
            <a:off x="570336" y="3869562"/>
            <a:ext cx="83472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pic>
        <p:nvPicPr>
          <p:cNvPr id="195" name="Google Shape;195;p11"/>
          <p:cNvPicPr preferRelativeResize="0"/>
          <p:nvPr/>
        </p:nvPicPr>
        <p:blipFill>
          <a:blip r:embed="rId4">
            <a:alphaModFix/>
          </a:blip>
          <a:stretch>
            <a:fillRect/>
          </a:stretch>
        </p:blipFill>
        <p:spPr>
          <a:xfrm>
            <a:off x="7062325" y="1478013"/>
            <a:ext cx="4494251" cy="3151424"/>
          </a:xfrm>
          <a:prstGeom prst="rect">
            <a:avLst/>
          </a:prstGeom>
          <a:noFill/>
          <a:ln>
            <a:noFill/>
          </a:ln>
        </p:spPr>
      </p:pic>
      <p:sp>
        <p:nvSpPr>
          <p:cNvPr id="196" name="Google Shape;196;p11"/>
          <p:cNvSpPr txBox="1"/>
          <p:nvPr/>
        </p:nvSpPr>
        <p:spPr>
          <a:xfrm>
            <a:off x="360486" y="1081602"/>
            <a:ext cx="6098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2400" b="1">
                <a:solidFill>
                  <a:srgbClr val="A99374"/>
                </a:solidFill>
                <a:latin typeface="Candara"/>
                <a:ea typeface="Candara"/>
                <a:cs typeface="Candara"/>
                <a:sym typeface="Candara"/>
              </a:rPr>
              <a:t>3. Sürdürülebilik ve Miras - bazı örnekler</a:t>
            </a:r>
            <a:endParaRPr sz="2400" b="0" i="0" u="none" strike="noStrike" cap="none">
              <a:solidFill>
                <a:srgbClr val="000000"/>
              </a:solidFill>
              <a:latin typeface="Arial"/>
              <a:ea typeface="Arial"/>
              <a:cs typeface="Arial"/>
              <a:sym typeface="Arial"/>
            </a:endParaRPr>
          </a:p>
        </p:txBody>
      </p:sp>
      <p:sp>
        <p:nvSpPr>
          <p:cNvPr id="197" name="Google Shape;197;p11"/>
          <p:cNvSpPr txBox="1"/>
          <p:nvPr/>
        </p:nvSpPr>
        <p:spPr>
          <a:xfrm>
            <a:off x="7062325" y="47831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a:solidFill>
                  <a:srgbClr val="3F3F3F"/>
                </a:solidFill>
                <a:latin typeface="Candara"/>
                <a:ea typeface="Candara"/>
                <a:cs typeface="Candara"/>
                <a:sym typeface="Candara"/>
              </a:rPr>
              <a:t>Kaynak:  Freepick</a:t>
            </a:r>
            <a:endParaRPr>
              <a:solidFill>
                <a:srgbClr val="3F3F3F"/>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3" name="Google Shape;203;p12"/>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12"/>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12"/>
          <p:cNvSpPr txBox="1"/>
          <p:nvPr/>
        </p:nvSpPr>
        <p:spPr>
          <a:xfrm>
            <a:off x="-148281" y="89587"/>
            <a:ext cx="10911016" cy="52322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BAZI TANIMLAR VE KAVRAMLAR 2/2</a:t>
            </a:r>
            <a:endParaRPr sz="2800" b="0" i="0" u="none" strike="noStrike" cap="none">
              <a:solidFill>
                <a:schemeClr val="dk1"/>
              </a:solidFill>
              <a:latin typeface="Times New Roman"/>
              <a:ea typeface="Times New Roman"/>
              <a:cs typeface="Times New Roman"/>
              <a:sym typeface="Times New Roman"/>
            </a:endParaRPr>
          </a:p>
        </p:txBody>
      </p:sp>
      <p:sp>
        <p:nvSpPr>
          <p:cNvPr id="206" name="Google Shape;206;p12"/>
          <p:cNvSpPr txBox="1"/>
          <p:nvPr/>
        </p:nvSpPr>
        <p:spPr>
          <a:xfrm>
            <a:off x="570336" y="1937869"/>
            <a:ext cx="10279200" cy="4048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3A3838"/>
                </a:solidFill>
                <a:latin typeface="Candara"/>
                <a:ea typeface="Candara"/>
                <a:cs typeface="Candara"/>
                <a:sym typeface="Candara"/>
              </a:rPr>
              <a:t>2004 yılında, Anvers Belediye Meclisi, Red Star Line denizcilik şirketinin eski tesislerini bir anma mekanına dönüştürmeye karar verdi. Daha önce Yeni Dünya'ya göç etmek isteyen yolcuların kontrol istasyonu olarak kullanılan üç eski depo restore edildi ve yeni Red Star Line Müzesi Eylül 2013'te açıldı. Yakın zamana kadar, Avrupa kıtasında orijinal kalkış salonlarında yer alan tek göç müzesi idi. Müze ayrıca, mirasın sadece yapılı çevre ile sınırlı olmadığını, yerel, somut olmayan kültürlerin zengin dokusunu da kapsadığını vurgulamaktadır.</a:t>
            </a: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a:solidFill>
                <a:srgbClr val="3A3838"/>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a:solidFill>
                <a:srgbClr val="3A3838"/>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lvl="0" indent="0" algn="just" rtl="0">
              <a:spcBef>
                <a:spcPts val="0"/>
              </a:spcBef>
              <a:spcAft>
                <a:spcPts val="0"/>
              </a:spcAft>
              <a:buClr>
                <a:schemeClr val="dk1"/>
              </a:buClr>
              <a:buSzPts val="1800"/>
              <a:buFont typeface="Arial"/>
              <a:buNone/>
            </a:pPr>
            <a:r>
              <a:rPr lang="tr-TR" sz="1600" b="1">
                <a:solidFill>
                  <a:srgbClr val="A99374"/>
                </a:solidFill>
                <a:latin typeface="Candara"/>
                <a:ea typeface="Candara"/>
                <a:cs typeface="Candara"/>
                <a:sym typeface="Candara"/>
              </a:rPr>
              <a:t>The White Paper on Culture</a:t>
            </a:r>
            <a:r>
              <a:rPr lang="tr-TR" sz="1800" b="1">
                <a:solidFill>
                  <a:srgbClr val="A99374"/>
                </a:solidFill>
                <a:latin typeface="Candara"/>
                <a:ea typeface="Candara"/>
                <a:cs typeface="Candara"/>
                <a:sym typeface="Candara"/>
              </a:rPr>
              <a:t>, TERRASSA, KATALONYA, İSPANYA</a:t>
            </a:r>
            <a:endParaRPr sz="1600">
              <a:solidFill>
                <a:srgbClr val="3A3838"/>
              </a:solidFill>
              <a:latin typeface="Candara"/>
              <a:ea typeface="Candara"/>
              <a:cs typeface="Candara"/>
              <a:sym typeface="Candara"/>
            </a:endParaRPr>
          </a:p>
          <a:p>
            <a:pPr marL="0" lvl="0" indent="0" algn="just" rtl="0">
              <a:spcBef>
                <a:spcPts val="600"/>
              </a:spcBef>
              <a:spcAft>
                <a:spcPts val="0"/>
              </a:spcAft>
              <a:buClr>
                <a:schemeClr val="dk1"/>
              </a:buClr>
              <a:buSzPts val="1600"/>
              <a:buFont typeface="Arial"/>
              <a:buNone/>
            </a:pPr>
            <a:r>
              <a:rPr lang="tr-TR" sz="1600">
                <a:solidFill>
                  <a:srgbClr val="3A3838"/>
                </a:solidFill>
                <a:latin typeface="Candara"/>
                <a:ea typeface="Candara"/>
                <a:cs typeface="Candara"/>
                <a:sym typeface="Candara"/>
              </a:rPr>
              <a:t>The White Paper on Culture, topluluk duygusunu, kültürel kimliği ve görünürlüğü güçlendirmek amacıyla Terrassa şehrinin somut ve somut olmayan mirasını pekiştirmek ve görünür kılmak için yapılan bir girişimdir. Bu süreçten ortaya çıkan belge, bir dizi tartışma, çalışma grubu ve şehir manzarasında kültürel girişimlerin rolünü güçlendirmeye yönelik genel bir taahhütle şekillenmiştir. </a:t>
            </a:r>
            <a:endParaRPr sz="1600">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p:txBody>
      </p:sp>
      <p:sp>
        <p:nvSpPr>
          <p:cNvPr id="207" name="Google Shape;207;p12"/>
          <p:cNvSpPr txBox="1"/>
          <p:nvPr/>
        </p:nvSpPr>
        <p:spPr>
          <a:xfrm>
            <a:off x="570336" y="1475252"/>
            <a:ext cx="60980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rgbClr val="A99374"/>
                </a:solidFill>
                <a:latin typeface="Candara"/>
                <a:ea typeface="Candara"/>
                <a:cs typeface="Candara"/>
                <a:sym typeface="Candara"/>
              </a:rPr>
              <a:t>RED STAR LINE MÜZESİ, ANTVERPEN, FLANDER, BELÇİKA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68699"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118717" y="2219615"/>
            <a:ext cx="10632412" cy="8001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DERS 1: KÜLTÜREL MİRAS VE SÜRDÜRÜLEBİLİRLİK</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TANIMLAR VE TEMEL KAVRAMLAR I</a:t>
            </a:r>
            <a:endParaRPr sz="3600" b="0" i="0" u="none" strike="noStrike" cap="none">
              <a:solidFill>
                <a:schemeClr val="dk1"/>
              </a:solidFill>
              <a:latin typeface="Times New Roman"/>
              <a:ea typeface="Times New Roman"/>
              <a:cs typeface="Times New Roman"/>
              <a:sym typeface="Times New Roman"/>
            </a:endParaRPr>
          </a:p>
        </p:txBody>
      </p:sp>
      <p:sp>
        <p:nvSpPr>
          <p:cNvPr id="104" name="Google Shape;104;p3"/>
          <p:cNvSpPr txBox="1"/>
          <p:nvPr/>
        </p:nvSpPr>
        <p:spPr>
          <a:xfrm>
            <a:off x="360486" y="933275"/>
            <a:ext cx="609805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1.1. Kültürel Mirasın Tanımı</a:t>
            </a:r>
            <a:endParaRPr sz="2000" b="1" i="0" u="none" strike="noStrike" cap="none">
              <a:solidFill>
                <a:srgbClr val="A99374"/>
              </a:solidFill>
              <a:latin typeface="Candara"/>
              <a:ea typeface="Candara"/>
              <a:cs typeface="Candara"/>
              <a:sym typeface="Candara"/>
            </a:endParaRPr>
          </a:p>
        </p:txBody>
      </p:sp>
      <p:sp>
        <p:nvSpPr>
          <p:cNvPr id="105" name="Google Shape;105;p3"/>
          <p:cNvSpPr txBox="1"/>
          <p:nvPr/>
        </p:nvSpPr>
        <p:spPr>
          <a:xfrm>
            <a:off x="498450" y="1838517"/>
            <a:ext cx="11117655"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Kültürel ve doğal miras, insanlık tarihinin ve çevrenin kültürel, tarihi ve ekolojik öneme sahip somut ve soyut yönlerini kapsar.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 Tarihi yerler, anıtlar, yerli bilgi sistemleri, biyolojik çeşitlilik açısından önemli bölgeler, ekosistemler ve </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jeolojik oluşumlar kültürel mirasın örnekleridir.</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Kültürel ve doğal miras, insan uygarlığının ve doğal dünyanın zenginliğini ve çeşitliliğini yansıtır, sosyal uyum, kimlik oluşumu ve ekolojik dengeye katkıda bulunur.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1" name="Google Shape;111;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TANIMLAR VE TEMEL KAVRAMLAR II</a:t>
            </a:r>
            <a:endParaRPr sz="3600" b="0" i="0" u="none" strike="noStrike" cap="none">
              <a:solidFill>
                <a:schemeClr val="dk1"/>
              </a:solidFill>
              <a:latin typeface="Times New Roman"/>
              <a:ea typeface="Times New Roman"/>
              <a:cs typeface="Times New Roman"/>
              <a:sym typeface="Times New Roman"/>
            </a:endParaRPr>
          </a:p>
        </p:txBody>
      </p:sp>
      <p:sp>
        <p:nvSpPr>
          <p:cNvPr id="114" name="Google Shape;114;p4"/>
          <p:cNvSpPr txBox="1"/>
          <p:nvPr/>
        </p:nvSpPr>
        <p:spPr>
          <a:xfrm>
            <a:off x="360486" y="915183"/>
            <a:ext cx="609805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1.2. Somut olmayan kültürel miras </a:t>
            </a:r>
            <a:endParaRPr sz="2000" b="1" i="0" u="none" strike="noStrike" cap="none">
              <a:solidFill>
                <a:srgbClr val="A99374"/>
              </a:solidFill>
              <a:latin typeface="Candara"/>
              <a:ea typeface="Candara"/>
              <a:cs typeface="Candara"/>
              <a:sym typeface="Candara"/>
            </a:endParaRPr>
          </a:p>
        </p:txBody>
      </p:sp>
      <p:sp>
        <p:nvSpPr>
          <p:cNvPr id="115" name="Google Shape;115;p4"/>
          <p:cNvSpPr txBox="1"/>
          <p:nvPr/>
        </p:nvSpPr>
        <p:spPr>
          <a:xfrm>
            <a:off x="560570" y="2034793"/>
            <a:ext cx="9789900" cy="5525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Somut olmayan kültürel miras, toplulukların kültürel kimliklerinin </a:t>
            </a:r>
            <a:endParaRPr sz="1600" b="0" i="0" u="none" strike="noStrike" cap="none">
              <a:solidFill>
                <a:srgbClr val="595959"/>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bir parçası olarak kabul ettikleri uygulamaları, bilgileri ve ifadeleri ile</a:t>
            </a:r>
            <a:endParaRPr sz="1600" b="0" i="0" u="none" strike="noStrike" cap="none">
              <a:solidFill>
                <a:srgbClr val="595959"/>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 bunlarla ilişkili nesneleri ve mekanları içerir. Nesiller boyunca aktarılan </a:t>
            </a:r>
            <a:endParaRPr sz="1600" b="0" i="0" u="none" strike="noStrike" cap="none">
              <a:solidFill>
                <a:srgbClr val="595959"/>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bu miras, zamanla uyum sağlar ve kimliği ve kültürel çeşitliliğe saygıyı </a:t>
            </a:r>
            <a:endParaRPr sz="1600" b="0" i="0" u="none" strike="noStrike" cap="none">
              <a:solidFill>
                <a:srgbClr val="595959"/>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güçlendirir. </a:t>
            </a:r>
            <a:endParaRPr sz="1600" b="0" i="0" u="none" strike="noStrike" cap="none">
              <a:solidFill>
                <a:srgbClr val="595959"/>
              </a:solidFill>
              <a:latin typeface="Candara"/>
              <a:ea typeface="Candara"/>
              <a:cs typeface="Candara"/>
              <a:sym typeface="Candara"/>
            </a:endParaRPr>
          </a:p>
          <a:p>
            <a:pPr marL="5943600" lvl="0" indent="457200" algn="just" rtl="0">
              <a:spcBef>
                <a:spcPts val="600"/>
              </a:spcBef>
              <a:spcAft>
                <a:spcPts val="0"/>
              </a:spcAft>
              <a:buClr>
                <a:schemeClr val="dk1"/>
              </a:buClr>
              <a:buFont typeface="Arial"/>
              <a:buNone/>
            </a:pPr>
            <a:r>
              <a:rPr lang="tr-TR">
                <a:solidFill>
                  <a:srgbClr val="3F3F3F"/>
                </a:solidFill>
                <a:latin typeface="Candara"/>
                <a:ea typeface="Candara"/>
                <a:cs typeface="Candara"/>
                <a:sym typeface="Candara"/>
              </a:rPr>
              <a:t>         Kaynak: Freepick</a:t>
            </a:r>
            <a:endParaRPr sz="1600">
              <a:solidFill>
                <a:srgbClr val="595959"/>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a:solidFill>
                <a:srgbClr val="595959"/>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Miras, nesilden nesile aktarılan bir şeydir. Kültür, değerleri, gelenekleri ve kimlikleri ifade eder. Somut olmayan ise dokunulması imkansız anlamına gelir. Bu kelimeleri bir araya getirdiğimizde, somut olmayan miras, bir nesilden diğerine aktarılan gelenekleri ve yaşayan ifadeleri ifade eder. </a:t>
            </a:r>
            <a:endParaRPr sz="1600" b="0" i="0" u="none" strike="noStrike" cap="none">
              <a:solidFill>
                <a:srgbClr val="595959"/>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"Yaşayan miras" olarak düşünülebilir. Örnekler arasında topluluk toplantıları, sözlü tarihler, şarkılar, doğal alanlar hakkında bilgi, şifa gelenekleri, yiyecekler, bayramlar, inançlar, kültürel uygulamalar, zanaat becerileri, çiftçilik ve hayvancılık yöntemleri, geleneksel denizcilik, aşçılık ve şarapçılık becerileri vb. sayılabilir. Bu mirasın unsurları, hem kırsal hem de kentsel alanlarda ve yerli halk arasında yaşamın ayrılmaz bir parçasıdır. Somut olmayan kültürel miras "aynı anda geleneksel, çağdaş ve canlı"dır. Kapsayıcı, temsili ve topluluk temellidir.</a:t>
            </a:r>
            <a:endParaRPr sz="1600" b="0" i="0" u="none" strike="noStrike" cap="none">
              <a:solidFill>
                <a:srgbClr val="595959"/>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ndara"/>
              <a:ea typeface="Candara"/>
              <a:cs typeface="Candara"/>
              <a:sym typeface="Candara"/>
            </a:endParaRPr>
          </a:p>
        </p:txBody>
      </p:sp>
      <p:pic>
        <p:nvPicPr>
          <p:cNvPr id="116" name="Google Shape;116;p4"/>
          <p:cNvPicPr preferRelativeResize="0"/>
          <p:nvPr/>
        </p:nvPicPr>
        <p:blipFill>
          <a:blip r:embed="rId4">
            <a:alphaModFix/>
          </a:blip>
          <a:stretch>
            <a:fillRect/>
          </a:stretch>
        </p:blipFill>
        <p:spPr>
          <a:xfrm>
            <a:off x="7248300" y="735924"/>
            <a:ext cx="3811000" cy="2540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5"/>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TANIMLAR VE TEMEL KAVRAMLAR III</a:t>
            </a:r>
            <a:endParaRPr sz="3600" b="0" i="0" u="none" strike="noStrike" cap="none">
              <a:solidFill>
                <a:schemeClr val="dk1"/>
              </a:solidFill>
              <a:latin typeface="Times New Roman"/>
              <a:ea typeface="Times New Roman"/>
              <a:cs typeface="Times New Roman"/>
              <a:sym typeface="Times New Roman"/>
            </a:endParaRPr>
          </a:p>
        </p:txBody>
      </p:sp>
      <p:sp>
        <p:nvSpPr>
          <p:cNvPr id="125" name="Google Shape;125;p5"/>
          <p:cNvSpPr txBox="1"/>
          <p:nvPr/>
        </p:nvSpPr>
        <p:spPr>
          <a:xfrm>
            <a:off x="360486" y="513643"/>
            <a:ext cx="6098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1.2. Somut olmayan kültürel miras </a:t>
            </a:r>
            <a:endParaRPr sz="2000" b="1" i="0" u="none" strike="noStrike" cap="none">
              <a:solidFill>
                <a:srgbClr val="A99374"/>
              </a:solidFill>
              <a:latin typeface="Candara"/>
              <a:ea typeface="Candara"/>
              <a:cs typeface="Candara"/>
              <a:sym typeface="Candara"/>
            </a:endParaRPr>
          </a:p>
        </p:txBody>
      </p:sp>
      <p:sp>
        <p:nvSpPr>
          <p:cNvPr id="126" name="Google Shape;126;p5"/>
          <p:cNvSpPr txBox="1"/>
          <p:nvPr/>
        </p:nvSpPr>
        <p:spPr>
          <a:xfrm>
            <a:off x="269350" y="1180100"/>
            <a:ext cx="7344900" cy="3786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2003 UNESCO Sözleşmesi, gelecek nesiller için bu kültürel ifadelerin korunması gerektiğini vurgulamaktadır.  Somut Olmayan Miras Türleri, insanların somut olmayan kültürel mirası anlamalarına yardımcı olmak için, UNESCO Sözleşmesi bunu geniş kategoriler halinde açıklamaktadır.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Sözlü gelenekler ve ifadeler: Bunlar atasözleri, bilmeceler, hikayeler, efsaneler, mitler, destansı şarkılar ve şiirler, büyüler, ilahiler, şarkılar ve daha fazlasını içerebilir.</a:t>
            </a: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Gösteri sanatları: Müzik, dans ve tiyatro, pandomim, şarkılar ve nesilden nesile aktarılan diğer sanatsal ifade biçimleri bu kategoriye girebilir. Sosyal uygulamalar, ritüeller ve festivaller. Bunlar, toplulukların yaşamını yapılandıran ve üyeler tarafından paylaşılan faaliyetlerdir - örneğin, inisiyasyon törenleri, cenaze törenleri, mevsimsel karnavallar ve hasat kutlamaları.</a:t>
            </a: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ndara"/>
              <a:ea typeface="Candara"/>
              <a:cs typeface="Candara"/>
              <a:sym typeface="Candara"/>
            </a:endParaRPr>
          </a:p>
        </p:txBody>
      </p:sp>
      <p:pic>
        <p:nvPicPr>
          <p:cNvPr id="127" name="Google Shape;127;p5"/>
          <p:cNvPicPr preferRelativeResize="0"/>
          <p:nvPr/>
        </p:nvPicPr>
        <p:blipFill>
          <a:blip r:embed="rId4">
            <a:alphaModFix/>
          </a:blip>
          <a:stretch>
            <a:fillRect/>
          </a:stretch>
        </p:blipFill>
        <p:spPr>
          <a:xfrm>
            <a:off x="8026997" y="1501218"/>
            <a:ext cx="3644652" cy="2432805"/>
          </a:xfrm>
          <a:prstGeom prst="rect">
            <a:avLst/>
          </a:prstGeom>
          <a:noFill/>
          <a:ln>
            <a:noFill/>
          </a:ln>
        </p:spPr>
      </p:pic>
      <p:sp>
        <p:nvSpPr>
          <p:cNvPr id="128" name="Google Shape;128;p5"/>
          <p:cNvSpPr txBox="1"/>
          <p:nvPr/>
        </p:nvSpPr>
        <p:spPr>
          <a:xfrm>
            <a:off x="294750" y="4610000"/>
            <a:ext cx="11602500" cy="1908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tr-TR" sz="1600">
                <a:solidFill>
                  <a:srgbClr val="595959"/>
                </a:solidFill>
                <a:latin typeface="Candara"/>
                <a:ea typeface="Candara"/>
                <a:cs typeface="Candara"/>
                <a:sym typeface="Candara"/>
              </a:rPr>
              <a:t>Doğa ve evrenle ilgili bilgi ve uygulamalar: Bunlar, toplulukların doğal çevreleriyle etkileşim yoluyla geliştirdikleri bilgi birikimi ve becerileri ifade eder ve dil, hafıza, maneviyat veya dünya görüşleri yoluyla ifade edilebilir. Geleneksel mimari, tarım, hayvancılık ve mutfak yöntemleri ilgili unsurlar arasındadır. </a:t>
            </a:r>
            <a:endParaRPr>
              <a:solidFill>
                <a:schemeClr val="dk1"/>
              </a:solidFill>
            </a:endParaRPr>
          </a:p>
          <a:p>
            <a:pPr marL="0" lvl="0" indent="0" algn="l" rtl="0">
              <a:spcBef>
                <a:spcPts val="0"/>
              </a:spcBef>
              <a:spcAft>
                <a:spcPts val="0"/>
              </a:spcAft>
              <a:buNone/>
            </a:pPr>
            <a:endParaRPr sz="1600">
              <a:solidFill>
                <a:srgbClr val="595959"/>
              </a:solidFill>
              <a:latin typeface="Candara"/>
              <a:ea typeface="Candara"/>
              <a:cs typeface="Candara"/>
              <a:sym typeface="Candara"/>
            </a:endParaRPr>
          </a:p>
          <a:p>
            <a:pPr marL="0" lvl="0" indent="0" algn="just" rtl="0">
              <a:spcBef>
                <a:spcPts val="0"/>
              </a:spcBef>
              <a:spcAft>
                <a:spcPts val="0"/>
              </a:spcAft>
              <a:buNone/>
            </a:pPr>
            <a:r>
              <a:rPr lang="tr-TR" sz="1600">
                <a:solidFill>
                  <a:srgbClr val="595959"/>
                </a:solidFill>
                <a:latin typeface="Candara"/>
                <a:ea typeface="Candara"/>
                <a:cs typeface="Candara"/>
                <a:sym typeface="Candara"/>
              </a:rPr>
              <a:t>Geleneksel zanaatkarlık: Bu 'somut' gibi gelebilir, ancak aslında ürünlerin kendisinden ziyade zanaatla ilgili beceri ve bilgileri ifade eder. Örnekler arasında çömlekçilik, ahşap işçiliği, mücevher ve değerli taşlar, nakış, kilim dokuma, müzik aletleri, dokuma ve kumaş yapımı sayılabilir.</a:t>
            </a:r>
            <a:endParaRPr/>
          </a:p>
        </p:txBody>
      </p:sp>
      <p:sp>
        <p:nvSpPr>
          <p:cNvPr id="129" name="Google Shape;129;p5"/>
          <p:cNvSpPr txBox="1"/>
          <p:nvPr/>
        </p:nvSpPr>
        <p:spPr>
          <a:xfrm>
            <a:off x="8027000" y="4002613"/>
            <a:ext cx="3000000" cy="3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sz="1150">
                <a:solidFill>
                  <a:schemeClr val="dk1"/>
                </a:solidFill>
                <a:latin typeface="Verdana"/>
                <a:ea typeface="Verdana"/>
                <a:cs typeface="Verdana"/>
                <a:sym typeface="Verdana"/>
              </a:rPr>
              <a:t>UNESCO Türk Ulusal Komisyonu</a:t>
            </a:r>
            <a:endParaRPr sz="1600">
              <a:solidFill>
                <a:srgbClr val="3F3F3F"/>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5" name="Google Shape;135;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TANIMLAR VE ANAHTAR KAVRAMLAR IV</a:t>
            </a:r>
            <a:endParaRPr sz="3600" b="0" i="0" u="none" strike="noStrike" cap="none">
              <a:solidFill>
                <a:srgbClr val="000000"/>
              </a:solidFill>
              <a:latin typeface="Times New Roman"/>
              <a:ea typeface="Times New Roman"/>
              <a:cs typeface="Times New Roman"/>
              <a:sym typeface="Times New Roman"/>
            </a:endParaRPr>
          </a:p>
        </p:txBody>
      </p:sp>
      <p:sp>
        <p:nvSpPr>
          <p:cNvPr id="138" name="Google Shape;138;p6"/>
          <p:cNvSpPr txBox="1"/>
          <p:nvPr/>
        </p:nvSpPr>
        <p:spPr>
          <a:xfrm>
            <a:off x="351275" y="1626725"/>
            <a:ext cx="6363600" cy="398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800"/>
              <a:buFont typeface="Arial"/>
              <a:buNone/>
            </a:pPr>
            <a:r>
              <a:rPr lang="tr-TR" sz="1700" i="0" u="none" strike="noStrike" cap="none">
                <a:solidFill>
                  <a:srgbClr val="3F3F3F"/>
                </a:solidFill>
                <a:latin typeface="Candara"/>
                <a:ea typeface="Candara"/>
                <a:cs typeface="Candara"/>
                <a:sym typeface="Candara"/>
              </a:rPr>
              <a:t>Sürdürülebilir kalkınma, şimdiki ve gelecek nesillerin refahını sağlamak için ekonomik büyüme, çevre koruma ve sosyal eşitlik arasında denge kurmayı amaçlamaktadır.</a:t>
            </a:r>
            <a:endParaRPr sz="130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800"/>
              <a:buFont typeface="Arial"/>
              <a:buNone/>
            </a:pPr>
            <a:endParaRPr sz="1700" i="0" u="none" strike="noStrike" cap="none">
              <a:solidFill>
                <a:srgbClr val="3F3F3F"/>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800"/>
              <a:buFont typeface="Arial"/>
              <a:buNone/>
            </a:pPr>
            <a:r>
              <a:rPr lang="tr-TR" sz="1700" i="0" u="none" strike="noStrike" cap="none">
                <a:solidFill>
                  <a:srgbClr val="3F3F3F"/>
                </a:solidFill>
                <a:latin typeface="Candara"/>
                <a:ea typeface="Candara"/>
                <a:cs typeface="Candara"/>
                <a:sym typeface="Candara"/>
              </a:rPr>
              <a:t>Çevre koruma, sosyal içerme, ekonomik refah, nesiller arası eşitlik ve kültürel mirasın korunması sürdürülebilirliğin ilkeleridir.</a:t>
            </a:r>
            <a:endParaRPr sz="1700" i="0" u="none" strike="noStrike" cap="none">
              <a:solidFill>
                <a:srgbClr val="3F3F3F"/>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800"/>
              <a:buFont typeface="Arial"/>
              <a:buNone/>
            </a:pPr>
            <a:endParaRPr sz="1700" i="0" u="none" strike="noStrike" cap="none">
              <a:solidFill>
                <a:srgbClr val="3F3F3F"/>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800"/>
              <a:buFont typeface="Arial"/>
              <a:buNone/>
            </a:pPr>
            <a:r>
              <a:rPr lang="tr-TR" sz="1700" i="0" u="none" strike="noStrike" cap="none">
                <a:solidFill>
                  <a:srgbClr val="3F3F3F"/>
                </a:solidFill>
                <a:latin typeface="Candara"/>
                <a:ea typeface="Candara"/>
                <a:cs typeface="Candara"/>
                <a:sym typeface="Candara"/>
              </a:rPr>
              <a:t>Sürdürülebilir kalkınma, iklim değişikliği, biyolojik çeşitlilik kaybı, yoksulluk ve eşitsizlik gibi küresel sorunları ele alarak insan faaliyetleri ile doğal çevre arasında uyumu teşvik ettiği için önemlidir.</a:t>
            </a:r>
            <a:endParaRPr sz="130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p:txBody>
      </p:sp>
      <p:sp>
        <p:nvSpPr>
          <p:cNvPr id="139" name="Google Shape;139;p6"/>
          <p:cNvSpPr txBox="1"/>
          <p:nvPr/>
        </p:nvSpPr>
        <p:spPr>
          <a:xfrm>
            <a:off x="484053" y="918849"/>
            <a:ext cx="609805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1.2. Sürdürülebilir Kalkınma </a:t>
            </a:r>
            <a:endParaRPr sz="2000" b="1" i="0" u="none" strike="noStrike" cap="none">
              <a:solidFill>
                <a:srgbClr val="A99374"/>
              </a:solidFill>
              <a:latin typeface="Candara"/>
              <a:ea typeface="Candara"/>
              <a:cs typeface="Candara"/>
              <a:sym typeface="Candara"/>
            </a:endParaRPr>
          </a:p>
        </p:txBody>
      </p:sp>
      <p:pic>
        <p:nvPicPr>
          <p:cNvPr id="140" name="Google Shape;140;p6"/>
          <p:cNvPicPr preferRelativeResize="0"/>
          <p:nvPr/>
        </p:nvPicPr>
        <p:blipFill>
          <a:blip r:embed="rId4">
            <a:alphaModFix/>
          </a:blip>
          <a:stretch>
            <a:fillRect/>
          </a:stretch>
        </p:blipFill>
        <p:spPr>
          <a:xfrm>
            <a:off x="6992900" y="1401650"/>
            <a:ext cx="4967799" cy="2897524"/>
          </a:xfrm>
          <a:prstGeom prst="rect">
            <a:avLst/>
          </a:prstGeom>
          <a:noFill/>
          <a:ln>
            <a:noFill/>
          </a:ln>
        </p:spPr>
      </p:pic>
      <p:sp>
        <p:nvSpPr>
          <p:cNvPr id="141" name="Google Shape;141;p6"/>
          <p:cNvSpPr txBox="1"/>
          <p:nvPr/>
        </p:nvSpPr>
        <p:spPr>
          <a:xfrm>
            <a:off x="6896450" y="43687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a:solidFill>
                  <a:srgbClr val="3F3F3F"/>
                </a:solidFill>
                <a:latin typeface="Candara"/>
                <a:ea typeface="Candara"/>
                <a:cs typeface="Candara"/>
                <a:sym typeface="Candara"/>
              </a:rPr>
              <a:t>Kaynak: Freepick</a:t>
            </a:r>
            <a:endParaRPr>
              <a:solidFill>
                <a:srgbClr val="3F3F3F"/>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7" name="Google Shape;147;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7"/>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TANIMLAR VE TEMEL KAVRAMLAR V</a:t>
            </a:r>
            <a:endParaRPr sz="3600" b="0" i="0" u="none" strike="noStrike" cap="none">
              <a:solidFill>
                <a:srgbClr val="000000"/>
              </a:solidFill>
              <a:latin typeface="Times New Roman"/>
              <a:ea typeface="Times New Roman"/>
              <a:cs typeface="Times New Roman"/>
              <a:sym typeface="Times New Roman"/>
            </a:endParaRPr>
          </a:p>
        </p:txBody>
      </p:sp>
      <p:sp>
        <p:nvSpPr>
          <p:cNvPr id="150" name="Google Shape;150;p7"/>
          <p:cNvSpPr txBox="1"/>
          <p:nvPr/>
        </p:nvSpPr>
        <p:spPr>
          <a:xfrm>
            <a:off x="163650" y="1399125"/>
            <a:ext cx="7469100" cy="2185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Küresel Hedefler olarak da bilinen Sürdürülebilir Kalkınma Hedefleri (SKH), yoksulluğu sona erdirmek, gezegeni korumak ve 2030 yılına kadar tüm insanların barış ve refah içinde yaşamalarını sağlamak için evrensel bir eylem çağrısı olarak 2015 yılında Birleşmiş Milletler tarafından kabul edilmiştir. SKH'ler, aşağıdakiler gibi çeşitli amaçlara sahip 17 hedeften oluşmaktadır:</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p:txBody>
      </p:sp>
      <p:sp>
        <p:nvSpPr>
          <p:cNvPr id="151" name="Google Shape;151;p7"/>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Sürdürülebilir Kalkınma Hedefleri (SKH)</a:t>
            </a:r>
            <a:endParaRPr sz="2000" b="1" i="0" u="none" strike="noStrike" cap="none">
              <a:solidFill>
                <a:srgbClr val="A99374"/>
              </a:solidFill>
              <a:latin typeface="Candara"/>
              <a:ea typeface="Candara"/>
              <a:cs typeface="Candara"/>
              <a:sym typeface="Candara"/>
            </a:endParaRPr>
          </a:p>
        </p:txBody>
      </p:sp>
      <p:pic>
        <p:nvPicPr>
          <p:cNvPr id="152" name="Google Shape;152;p7"/>
          <p:cNvPicPr preferRelativeResize="0"/>
          <p:nvPr/>
        </p:nvPicPr>
        <p:blipFill>
          <a:blip r:embed="rId4">
            <a:alphaModFix/>
          </a:blip>
          <a:stretch>
            <a:fillRect/>
          </a:stretch>
        </p:blipFill>
        <p:spPr>
          <a:xfrm>
            <a:off x="7839925" y="1905050"/>
            <a:ext cx="3898450" cy="2598349"/>
          </a:xfrm>
          <a:prstGeom prst="rect">
            <a:avLst/>
          </a:prstGeom>
          <a:noFill/>
          <a:ln>
            <a:noFill/>
          </a:ln>
        </p:spPr>
      </p:pic>
      <p:sp>
        <p:nvSpPr>
          <p:cNvPr id="153" name="Google Shape;153;p7"/>
          <p:cNvSpPr txBox="1"/>
          <p:nvPr/>
        </p:nvSpPr>
        <p:spPr>
          <a:xfrm>
            <a:off x="163650" y="2610625"/>
            <a:ext cx="7469100" cy="38634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endParaRPr sz="1800" i="1">
              <a:solidFill>
                <a:srgbClr val="3F3F3F"/>
              </a:solidFill>
              <a:latin typeface="Candara"/>
              <a:ea typeface="Candara"/>
              <a:cs typeface="Candara"/>
              <a:sym typeface="Candara"/>
            </a:endParaRPr>
          </a:p>
          <a:p>
            <a:pPr marL="457200" lvl="0" indent="-342900" algn="just" rtl="0">
              <a:spcBef>
                <a:spcPts val="600"/>
              </a:spcBef>
              <a:spcAft>
                <a:spcPts val="0"/>
              </a:spcAft>
              <a:buClr>
                <a:srgbClr val="3F3F3F"/>
              </a:buClr>
              <a:buSzPts val="1800"/>
              <a:buFont typeface="Candara"/>
              <a:buChar char="-"/>
            </a:pPr>
            <a:r>
              <a:rPr lang="tr-TR" sz="1800" b="1" i="1">
                <a:solidFill>
                  <a:srgbClr val="3F3F3F"/>
                </a:solidFill>
                <a:latin typeface="Candara"/>
                <a:ea typeface="Candara"/>
                <a:cs typeface="Candara"/>
                <a:sym typeface="Candara"/>
              </a:rPr>
              <a:t>Hedef 9 Sanayi, inovasyon ve altyapı: </a:t>
            </a:r>
            <a:r>
              <a:rPr lang="tr-TR" sz="1800">
                <a:solidFill>
                  <a:srgbClr val="3F3F3F"/>
                </a:solidFill>
                <a:latin typeface="Candara"/>
                <a:ea typeface="Candara"/>
                <a:cs typeface="Candara"/>
                <a:sym typeface="Candara"/>
              </a:rPr>
              <a:t>Atıkları azaltmak ve çevreyi koruyacak şekilde ürünler üretmek ve kullanmak.</a:t>
            </a:r>
            <a:endParaRPr sz="1800">
              <a:solidFill>
                <a:srgbClr val="3F3F3F"/>
              </a:solidFill>
              <a:latin typeface="Candara"/>
              <a:ea typeface="Candara"/>
              <a:cs typeface="Candara"/>
              <a:sym typeface="Candara"/>
            </a:endParaRPr>
          </a:p>
          <a:p>
            <a:pPr marL="457200" lvl="0" indent="-342900" algn="just" rtl="0">
              <a:spcBef>
                <a:spcPts val="0"/>
              </a:spcBef>
              <a:spcAft>
                <a:spcPts val="0"/>
              </a:spcAft>
              <a:buClr>
                <a:srgbClr val="3F3F3F"/>
              </a:buClr>
              <a:buSzPts val="1800"/>
              <a:buFont typeface="Candara"/>
              <a:buChar char="-"/>
            </a:pPr>
            <a:r>
              <a:rPr lang="tr-TR" sz="1800" b="1" i="1">
                <a:solidFill>
                  <a:srgbClr val="3F3F3F"/>
                </a:solidFill>
                <a:latin typeface="Candara"/>
                <a:ea typeface="Candara"/>
                <a:cs typeface="Candara"/>
                <a:sym typeface="Candara"/>
              </a:rPr>
              <a:t>Hedef 10 Eşitsizliklerin Azaltılması: </a:t>
            </a:r>
            <a:r>
              <a:rPr lang="tr-TR" sz="1800">
                <a:solidFill>
                  <a:srgbClr val="3F3F3F"/>
                </a:solidFill>
                <a:latin typeface="Candara"/>
                <a:ea typeface="Candara"/>
                <a:cs typeface="Candara"/>
                <a:sym typeface="Candara"/>
              </a:rPr>
              <a:t>Ülkeler içinde ve ülkeler arasında eşitsizliği azaltmak</a:t>
            </a:r>
            <a:endParaRPr sz="1800">
              <a:solidFill>
                <a:srgbClr val="3F3F3F"/>
              </a:solidFill>
              <a:latin typeface="Candara"/>
              <a:ea typeface="Candara"/>
              <a:cs typeface="Candara"/>
              <a:sym typeface="Candara"/>
            </a:endParaRPr>
          </a:p>
          <a:p>
            <a:pPr marL="457200" lvl="0" indent="-342900" algn="just" rtl="0">
              <a:spcBef>
                <a:spcPts val="0"/>
              </a:spcBef>
              <a:spcAft>
                <a:spcPts val="0"/>
              </a:spcAft>
              <a:buClr>
                <a:srgbClr val="3F3F3F"/>
              </a:buClr>
              <a:buSzPts val="1800"/>
              <a:buFont typeface="Candara"/>
              <a:buChar char="-"/>
            </a:pPr>
            <a:r>
              <a:rPr lang="tr-TR" sz="1800" b="1" i="1">
                <a:solidFill>
                  <a:srgbClr val="3F3F3F"/>
                </a:solidFill>
                <a:latin typeface="Candara"/>
                <a:ea typeface="Candara"/>
                <a:cs typeface="Candara"/>
                <a:sym typeface="Candara"/>
              </a:rPr>
              <a:t>Hedef 11 Sürdürülebilir şehirler ve topluluklar: </a:t>
            </a:r>
            <a:r>
              <a:rPr lang="tr-TR" sz="1800">
                <a:solidFill>
                  <a:srgbClr val="3F3F3F"/>
                </a:solidFill>
                <a:latin typeface="Candara"/>
                <a:ea typeface="Candara"/>
                <a:cs typeface="Candara"/>
                <a:sym typeface="Candara"/>
              </a:rPr>
              <a:t>Herkesin temiz ve güvenli bir yaşam alanına sahip olmasını sağlamak ve şehirlerin, kasabaların ve köylerin çevreyi koruyacak şekilde iyileştirilmesini sağlamak</a:t>
            </a:r>
            <a:endParaRPr sz="1800">
              <a:solidFill>
                <a:srgbClr val="3F3F3F"/>
              </a:solidFill>
              <a:latin typeface="Candara"/>
              <a:ea typeface="Candara"/>
              <a:cs typeface="Candara"/>
              <a:sym typeface="Candara"/>
            </a:endParaRPr>
          </a:p>
          <a:p>
            <a:pPr marL="457200" lvl="0" indent="-342900" algn="just" rtl="0">
              <a:spcBef>
                <a:spcPts val="0"/>
              </a:spcBef>
              <a:spcAft>
                <a:spcPts val="0"/>
              </a:spcAft>
              <a:buClr>
                <a:srgbClr val="3F3F3F"/>
              </a:buClr>
              <a:buSzPts val="1800"/>
              <a:buFont typeface="Candara"/>
              <a:buChar char="-"/>
            </a:pPr>
            <a:r>
              <a:rPr lang="tr-TR" sz="1800" b="1" i="1">
                <a:solidFill>
                  <a:srgbClr val="3F3F3F"/>
                </a:solidFill>
                <a:latin typeface="Candara"/>
                <a:ea typeface="Candara"/>
                <a:cs typeface="Candara"/>
                <a:sym typeface="Candara"/>
              </a:rPr>
              <a:t>Hedef 13 İklim Eylemi: </a:t>
            </a:r>
            <a:r>
              <a:rPr lang="tr-TR" sz="1800">
                <a:solidFill>
                  <a:srgbClr val="3F3F3F"/>
                </a:solidFill>
                <a:latin typeface="Candara"/>
                <a:ea typeface="Candara"/>
                <a:cs typeface="Candara"/>
                <a:sym typeface="Candara"/>
              </a:rPr>
              <a:t>İklim değişikliği ve etkilerine karşı mücadele etmek için acil önlemler almak</a:t>
            </a:r>
            <a:endParaRPr sz="1800">
              <a:solidFill>
                <a:srgbClr val="3F3F3F"/>
              </a:solidFill>
              <a:latin typeface="Candara"/>
              <a:ea typeface="Candara"/>
              <a:cs typeface="Candara"/>
              <a:sym typeface="Candara"/>
            </a:endParaRPr>
          </a:p>
          <a:p>
            <a:pPr marL="457200" lvl="0" indent="-342900" algn="just" rtl="0">
              <a:spcBef>
                <a:spcPts val="0"/>
              </a:spcBef>
              <a:spcAft>
                <a:spcPts val="0"/>
              </a:spcAft>
              <a:buClr>
                <a:srgbClr val="3F3F3F"/>
              </a:buClr>
              <a:buSzPts val="1800"/>
              <a:buFont typeface="Candara"/>
              <a:buChar char="-"/>
            </a:pPr>
            <a:r>
              <a:rPr lang="tr-TR" sz="1800" b="1" i="1">
                <a:solidFill>
                  <a:srgbClr val="3F3F3F"/>
                </a:solidFill>
                <a:latin typeface="Candara"/>
                <a:ea typeface="Candara"/>
                <a:cs typeface="Candara"/>
                <a:sym typeface="Candara"/>
              </a:rPr>
              <a:t>Hedef 15 Karada Yaşam: </a:t>
            </a:r>
            <a:r>
              <a:rPr lang="tr-TR" sz="1800">
                <a:solidFill>
                  <a:srgbClr val="3F3F3F"/>
                </a:solidFill>
                <a:latin typeface="Candara"/>
                <a:ea typeface="Candara"/>
                <a:cs typeface="Candara"/>
                <a:sym typeface="Candara"/>
              </a:rPr>
              <a:t>Tüm farklı kara ortamlarını ve hayvanları korumak</a:t>
            </a:r>
            <a:endParaRPr sz="1800">
              <a:solidFill>
                <a:srgbClr val="3F3F3F"/>
              </a:solidFill>
              <a:latin typeface="Candara"/>
              <a:ea typeface="Candara"/>
              <a:cs typeface="Candara"/>
              <a:sym typeface="Candara"/>
            </a:endParaRPr>
          </a:p>
        </p:txBody>
      </p:sp>
      <p:sp>
        <p:nvSpPr>
          <p:cNvPr id="154" name="Google Shape;154;p7"/>
          <p:cNvSpPr txBox="1"/>
          <p:nvPr/>
        </p:nvSpPr>
        <p:spPr>
          <a:xfrm>
            <a:off x="7911025" y="45034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a:solidFill>
                  <a:srgbClr val="3F3F3F"/>
                </a:solidFill>
                <a:latin typeface="Candara"/>
                <a:ea typeface="Candara"/>
                <a:cs typeface="Candara"/>
                <a:sym typeface="Candara"/>
              </a:rPr>
              <a:t>Kaynak: Freepick</a:t>
            </a:r>
            <a:endParaRPr>
              <a:solidFill>
                <a:srgbClr val="3F3F3F"/>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0" name="Google Shape;160;p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8"/>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TANIMLAR VE TEMEL KAVRAMLAR VI</a:t>
            </a:r>
            <a:endParaRPr sz="3600" b="0" i="0" u="none" strike="noStrike" cap="none">
              <a:solidFill>
                <a:srgbClr val="000000"/>
              </a:solidFill>
              <a:latin typeface="Times New Roman"/>
              <a:ea typeface="Times New Roman"/>
              <a:cs typeface="Times New Roman"/>
              <a:sym typeface="Times New Roman"/>
            </a:endParaRPr>
          </a:p>
        </p:txBody>
      </p:sp>
      <p:sp>
        <p:nvSpPr>
          <p:cNvPr id="163" name="Google Shape;163;p8"/>
          <p:cNvSpPr txBox="1"/>
          <p:nvPr/>
        </p:nvSpPr>
        <p:spPr>
          <a:xfrm>
            <a:off x="529320" y="1681081"/>
            <a:ext cx="10206600" cy="415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Kültürel ve doğal mirasın korunması ile sürdürülebilir kalkınma hedefleri arasındaki karşılıklı bağlantıyı anlamak.</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Kültürel mirasın korunmasının toplumsal dayanıklılık, kimlik korunması ve sosyal uyuma nasıl katkıda bulunduğunu, doğal mirasın korunmasının ise ekosistem hizmetlerini, biyolojik çeşitliliğin korunmasını ve iklim dayanıklılığını nasıl desteklediğini anlayın.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Kaynak Olarak Miras: Kültürel ve doğal mirası sürdürülebilir kalkınma için değerli kaynaklar olarak görmek.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Kültürel miras turizmi, geleneksel ekolojik bilgi, sürdürülebilir tarım ve eko-kültürel girişimlerin, kültürel ve doğal varlıkları korurken nasıl ekonomik fırsatlar yaratabileceğini, yerel geçim kaynaklarını nasıl teşvik edebileceğini ve topluluk gelişimini nasıl destekleyebileceğini keşfedin.</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p:txBody>
      </p:sp>
      <p:sp>
        <p:nvSpPr>
          <p:cNvPr id="164" name="Google Shape;164;p8"/>
          <p:cNvSpPr txBox="1"/>
          <p:nvPr/>
        </p:nvSpPr>
        <p:spPr>
          <a:xfrm>
            <a:off x="647016" y="972230"/>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1.3. Karşılıklı İlişki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0" name="Google Shape;170;p9"/>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9"/>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9"/>
          <p:cNvSpPr txBox="1"/>
          <p:nvPr/>
        </p:nvSpPr>
        <p:spPr>
          <a:xfrm>
            <a:off x="-148281" y="89587"/>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En iyi uygulama - Beni Köyüne Al 1/2</a:t>
            </a:r>
            <a:endParaRPr sz="3600" b="1" i="0" u="none" strike="noStrike" cap="none">
              <a:solidFill>
                <a:srgbClr val="FFFFFF"/>
              </a:solidFill>
              <a:latin typeface="Candara"/>
              <a:ea typeface="Candara"/>
              <a:cs typeface="Candara"/>
              <a:sym typeface="Candara"/>
            </a:endParaRPr>
          </a:p>
        </p:txBody>
      </p:sp>
      <p:sp>
        <p:nvSpPr>
          <p:cNvPr id="173" name="Google Shape;173;p9"/>
          <p:cNvSpPr txBox="1"/>
          <p:nvPr/>
        </p:nvSpPr>
        <p:spPr>
          <a:xfrm>
            <a:off x="704335" y="2197893"/>
            <a:ext cx="10206600" cy="372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Gabrovo'dan Veronica Yossifova'nın "Beni köyüne al" projesi özellikle popüler hale geldi. Projenin ana fikri, köylerde yaşayan yaşlıların şehirlerden gelen gençleri ağırlamasıdır. Bu hareketlilik, gençler ve yaşlılar arasındaki uçurumu daraltmayı ve gelenek, değer ve geleneklerin devamını sağlamayı amaçlamaktadır. </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Gabrovo belediyesi, bu fikri ulusal kompozisyon yarışmasından almıştır. Kompozisyonun adı "Bulgaristan için Fikirlerim 2013" idi. 70'den fazla kişi bu projeye katılmak için teşvik edildi ve 15 ile 29 yaşları arasındaki sadece 30 kişi yaz aylarında bir köyde beş gün geçirme şansı yakaladı. </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Gençler ayrıca Bulgar folklorunun zenginliğini tanıyacak, şarkı söylemeyi ve dans etmeyi öğrenecek ve çeşitli kırsal gelenek ve ritüellerin canlandırılmasına katılacaklar. Geçen yıl en popüler etkinliklerden biri bölgesel yemek gelenekleriydi.</a:t>
            </a:r>
            <a:endParaRPr sz="1400" b="0" i="0" u="none" strike="noStrike" cap="none">
              <a:solidFill>
                <a:srgbClr val="000000"/>
              </a:solidFill>
              <a:latin typeface="Arial"/>
              <a:ea typeface="Arial"/>
              <a:cs typeface="Arial"/>
              <a:sym typeface="Arial"/>
            </a:endParaRPr>
          </a:p>
        </p:txBody>
      </p:sp>
      <p:sp>
        <p:nvSpPr>
          <p:cNvPr id="174" name="Google Shape;174;p9"/>
          <p:cNvSpPr txBox="1"/>
          <p:nvPr/>
        </p:nvSpPr>
        <p:spPr>
          <a:xfrm>
            <a:off x="704335" y="1318726"/>
            <a:ext cx="60980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rgbClr val="A99374"/>
                </a:solidFill>
                <a:latin typeface="Candara"/>
                <a:ea typeface="Candara"/>
                <a:cs typeface="Candara"/>
                <a:sym typeface="Candara"/>
              </a:rPr>
              <a:t>Beni Köyüne Al</a:t>
            </a:r>
            <a:endParaRPr sz="1800" b="1" i="0" u="none" strike="noStrike" cap="none">
              <a:solidFill>
                <a:srgbClr val="A99374"/>
              </a:solidFill>
              <a:latin typeface="Candara"/>
              <a:ea typeface="Candara"/>
              <a:cs typeface="Candara"/>
              <a:sym typeface="Candar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1478</Words>
  <Application>Microsoft Office PowerPoint</Application>
  <PresentationFormat>Προσαρμογή</PresentationFormat>
  <Paragraphs>105</Paragraphs>
  <Slides>13</Slides>
  <Notes>13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Candara</vt:lpstr>
      <vt:lpstr>Calibri</vt:lpstr>
      <vt:lpstr>Times New Roman</vt:lpstr>
      <vt:lpstr>Verdana</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2026-04-25T08:34:15Z</dcterms:modified>
</cp:coreProperties>
</file>