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ndara" pitchFamily="34" charset="0"/>
      <p:regular r:id="rId11"/>
      <p:bold r:id="rId12"/>
      <p:italic r:id="rId13"/>
      <p:boldItalic r:id="rId14"/>
    </p:embeddedFont>
    <p:embeddedFont>
      <p:font typeface="Calibri" pitchFamily="34" charset="0"/>
      <p:regular r:id="rId15"/>
      <p:bold r:id="rId16"/>
      <p:italic r:id="rId17"/>
      <p:boldItalic r:id="rId18"/>
    </p:embeddedFont>
    <p:embeddedFont>
      <p:font typeface="Inter"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leq6MxFcxwl08lAzydVc1TiuSD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8"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openxmlformats.org/officeDocument/2006/relationships/notesSlide" Target="../notesSlides/notesSlide8.xml"/><Relationship Id="rId7" Type="http://schemas.openxmlformats.org/officeDocument/2006/relationships/image" Target="../media/image7.png"/><Relationship Id="rId12"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25"/>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EĞİTİM PROGRAMI</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ÖĞRENİM ÜNİTESİ 5: Sürdürülebilirlik </a:t>
            </a:r>
            <a:endParaRPr/>
          </a:p>
        </p:txBody>
      </p:sp>
      <p:sp>
        <p:nvSpPr>
          <p:cNvPr id="86" name="Google Shape;86;p2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tr-TR"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6 - Εικόνα" descr="TR Avrupa Birliği tarafından ortak finanse edilmektedir_POS.jpg"/>
          <p:cNvPicPr>
            <a:picLocks noChangeAspect="1"/>
          </p:cNvPicPr>
          <p:nvPr/>
        </p:nvPicPr>
        <p:blipFill>
          <a:blip r:embed="rId4"/>
          <a:stretch>
            <a:fillRect/>
          </a:stretch>
        </p:blipFill>
        <p:spPr>
          <a:xfrm>
            <a:off x="310680" y="6165304"/>
            <a:ext cx="2304256" cy="412001"/>
          </a:xfrm>
          <a:prstGeom prst="rect">
            <a:avLst/>
          </a:prstGeom>
        </p:spPr>
      </p:pic>
      <p:pic>
        <p:nvPicPr>
          <p:cNvPr id="9" name="7 - Εικόνα" descr="cc-brand-1.png"/>
          <p:cNvPicPr>
            <a:picLocks noChangeAspect="1"/>
          </p:cNvPicPr>
          <p:nvPr/>
        </p:nvPicPr>
        <p:blipFill>
          <a:blip r:embed="rId5"/>
          <a:stretch>
            <a:fillRect/>
          </a:stretch>
        </p:blipFill>
        <p:spPr>
          <a:xfrm>
            <a:off x="11039872" y="6067546"/>
            <a:ext cx="1152128" cy="5972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79131" y="2074783"/>
            <a:ext cx="121920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4400"/>
              <a:buFont typeface="Arial"/>
              <a:buNone/>
            </a:pPr>
            <a:endParaRPr sz="4400" b="1" i="0" u="none" strike="noStrike" cap="none">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3600"/>
              <a:buFont typeface="Arial"/>
              <a:buNone/>
            </a:pPr>
            <a:r>
              <a:rPr lang="tr-TR" sz="3600" b="1" i="0" u="none" strike="noStrike" cap="none">
                <a:solidFill>
                  <a:srgbClr val="FFFFFF"/>
                </a:solidFill>
                <a:latin typeface="Candara"/>
                <a:ea typeface="Candara"/>
                <a:cs typeface="Candara"/>
                <a:sym typeface="Candara"/>
              </a:rPr>
              <a:t>DERS 2: Doğal Miras ve </a:t>
            </a:r>
            <a:r>
              <a:rPr lang="tr-TR" sz="3600" b="1">
                <a:solidFill>
                  <a:srgbClr val="FFFFFF"/>
                </a:solidFill>
                <a:latin typeface="Candara"/>
                <a:ea typeface="Candara"/>
                <a:cs typeface="Candara"/>
                <a:sym typeface="Candara"/>
              </a:rPr>
              <a:t>Sürdürülebilirlik</a:t>
            </a:r>
            <a:endParaRPr sz="3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1" name="Google Shape;101;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3"/>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rgbClr val="FFFFFF"/>
                </a:solidFill>
                <a:latin typeface="Candara"/>
                <a:ea typeface="Candara"/>
                <a:cs typeface="Candara"/>
                <a:sym typeface="Candara"/>
              </a:rPr>
              <a:t>TANIMLAR VE TEMEL KAVRAMLAR I</a:t>
            </a:r>
            <a:endParaRPr sz="3600" b="0" i="0" u="none" strike="noStrike" cap="none">
              <a:solidFill>
                <a:schemeClr val="dk1"/>
              </a:solidFill>
              <a:latin typeface="Times New Roman"/>
              <a:ea typeface="Times New Roman"/>
              <a:cs typeface="Times New Roman"/>
              <a:sym typeface="Times New Roman"/>
            </a:endParaRPr>
          </a:p>
        </p:txBody>
      </p:sp>
      <p:sp>
        <p:nvSpPr>
          <p:cNvPr id="104" name="Google Shape;104;p3"/>
          <p:cNvSpPr txBox="1"/>
          <p:nvPr/>
        </p:nvSpPr>
        <p:spPr>
          <a:xfrm>
            <a:off x="360486" y="933275"/>
            <a:ext cx="609805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1.1. Doğal Miras Tanımı</a:t>
            </a:r>
            <a:endParaRPr sz="2000" b="1" i="0" u="none" strike="noStrike" cap="none">
              <a:solidFill>
                <a:srgbClr val="A99374"/>
              </a:solidFill>
              <a:latin typeface="Candara"/>
              <a:ea typeface="Candara"/>
              <a:cs typeface="Candara"/>
              <a:sym typeface="Candara"/>
            </a:endParaRPr>
          </a:p>
        </p:txBody>
      </p:sp>
      <p:sp>
        <p:nvSpPr>
          <p:cNvPr id="105" name="Google Shape;105;p3"/>
          <p:cNvSpPr txBox="1"/>
          <p:nvPr/>
        </p:nvSpPr>
        <p:spPr>
          <a:xfrm>
            <a:off x="843053" y="2073907"/>
            <a:ext cx="11117655" cy="289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Doğal miras, doğal özellikleri, jeolojik ve jeomorfolojik oluşumları ve nesli tükenmekte olan hayvan ve bitki türlerine ev sahipliği yapan belirli alanları ve bilimsel, koruma veya doğal güzellik değeri olan doğal alanları içerir. </a:t>
            </a: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Özel ve kamu tarafından korunan doğal alanlar, hayvanat bahçeleri, akvaryumlar ve botanik bahçeleri, doğal habitatlar, deniz ekosistemleri, koruma alanları, rezervuarlar vb. de buna dahildir.</a:t>
            </a:r>
            <a:endParaRPr sz="1800" b="0" i="0" u="none" strike="noStrike" cap="none">
              <a:solidFill>
                <a:srgbClr val="3F3F3F"/>
              </a:solidFill>
              <a:latin typeface="Candara"/>
              <a:ea typeface="Candara"/>
              <a:cs typeface="Candara"/>
              <a:sym typeface="Candara"/>
            </a:endParaRPr>
          </a:p>
          <a:p>
            <a:pPr marL="285750" marR="0" lvl="0" indent="-171450" algn="l" rtl="0">
              <a:lnSpc>
                <a:spcPct val="100000"/>
              </a:lnSpc>
              <a:spcBef>
                <a:spcPts val="600"/>
              </a:spcBef>
              <a:spcAft>
                <a:spcPts val="0"/>
              </a:spcAft>
              <a:buClr>
                <a:schemeClr val="dk1"/>
              </a:buClr>
              <a:buSzPts val="1800"/>
              <a:buFont typeface="Calibri"/>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Kültürel ve doğal miras, insan uygarlığının ve doğal dünyanın zenginliğini ve çeşitliliğini yansıtır, sosyal uyum, kimlik oluşumu ve ekolojik dengeye katkıda bulunur.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1" name="Google Shape;111;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4"/>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600"/>
              <a:buFont typeface="Candara"/>
              <a:buNone/>
            </a:pPr>
            <a:r>
              <a:rPr lang="tr-TR" sz="3600" b="1" i="0" u="none" strike="noStrike" cap="none">
                <a:solidFill>
                  <a:srgbClr val="FFFFFF"/>
                </a:solidFill>
                <a:latin typeface="Candara"/>
                <a:ea typeface="Candara"/>
                <a:cs typeface="Candara"/>
                <a:sym typeface="Candara"/>
              </a:rPr>
              <a:t>TANIMLAR VE TEMEL KAVRAMLAR II</a:t>
            </a:r>
            <a:endParaRPr sz="3600" b="0" i="0" u="none" strike="noStrike" cap="none">
              <a:solidFill>
                <a:srgbClr val="000000"/>
              </a:solidFill>
              <a:latin typeface="Times New Roman"/>
              <a:ea typeface="Times New Roman"/>
              <a:cs typeface="Times New Roman"/>
              <a:sym typeface="Times New Roman"/>
            </a:endParaRPr>
          </a:p>
        </p:txBody>
      </p:sp>
      <p:sp>
        <p:nvSpPr>
          <p:cNvPr id="114" name="Google Shape;114;p4"/>
          <p:cNvSpPr txBox="1"/>
          <p:nvPr/>
        </p:nvSpPr>
        <p:spPr>
          <a:xfrm>
            <a:off x="543176" y="899805"/>
            <a:ext cx="10206600" cy="5587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Biyoçeşitlilik</a:t>
            </a:r>
            <a:endParaRPr sz="2000" b="1" i="0" u="none" strike="noStrike" cap="none">
              <a:solidFill>
                <a:srgbClr val="A99374"/>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2000"/>
              <a:buFont typeface="Arial"/>
              <a:buNone/>
            </a:pPr>
            <a:endParaRPr sz="2000" b="1">
              <a:solidFill>
                <a:srgbClr val="A99374"/>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700"/>
              <a:buFont typeface="Arial"/>
              <a:buNone/>
            </a:pPr>
            <a:r>
              <a:rPr lang="tr-TR" sz="1700" b="0" i="0" u="none" strike="noStrike" cap="none">
                <a:solidFill>
                  <a:srgbClr val="3F3F3F"/>
                </a:solidFill>
                <a:latin typeface="Candara"/>
                <a:ea typeface="Candara"/>
                <a:cs typeface="Candara"/>
                <a:sym typeface="Candara"/>
              </a:rPr>
              <a:t>Biyoçeşitlilik, yani Dünya'daki yaşamın çeşitliliği, insan sağlığı, refahı ve ekonomiler için hayati önem taşıyan ekosistem hizmetlerini bize sağlar. Ancak, toplumlar ve ekonomiler, karasal, deniz ve tatlı su biyoçeşitliliğinin hızla kaybolması nedeniyle tehdit altındadır. </a:t>
            </a:r>
            <a:endParaRPr sz="1700" b="0" i="0" u="none" strike="noStrike" cap="none">
              <a:solidFill>
                <a:srgbClr val="3F3F3F"/>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700"/>
              <a:buFont typeface="Arial"/>
              <a:buNone/>
            </a:pPr>
            <a:r>
              <a:rPr lang="tr-TR" sz="1700" b="0" i="0" u="none" strike="noStrike" cap="none">
                <a:solidFill>
                  <a:srgbClr val="3F3F3F"/>
                </a:solidFill>
                <a:latin typeface="Candara"/>
                <a:ea typeface="Candara"/>
                <a:cs typeface="Candara"/>
                <a:sym typeface="Candara"/>
              </a:rPr>
              <a:t>2030 yılına kadar biyolojik çeşitlilik kaybını durdurmak için iddialı politikalar ve artırılmış finansman gereklidir. Kunming-Montreal Küresel Biyolojik Çeşitlilik Çerçevesi'nde kararlaştırıldığı üzere, biyolojik çeşitlilik üzerindeki çok sayıda baskıyı ele almak için birçok cephede ortak eylem gereklidir. Küresel biyolojik çeşitlilik kaybının hızı eşi benzeri görülmemiş bir şekilde artmaktadır. Bu kaybın beş ana nedeni, kara ve deniz kullanımındaki değişiklikler, doğal kaynakların aşırı kullanımı, iklim değişikliği, kirlilik ve istilacı yabancı türlerdir.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700"/>
              <a:buFont typeface="Arial"/>
              <a:buNone/>
            </a:pPr>
            <a:endParaRPr sz="1700" b="0" i="0" u="none" strike="noStrike" cap="none">
              <a:solidFill>
                <a:srgbClr val="3F3F3F"/>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700"/>
              <a:buFont typeface="Arial"/>
              <a:buNone/>
            </a:pPr>
            <a:r>
              <a:rPr lang="tr-TR" sz="1700" b="0" i="0" u="none" strike="noStrike" cap="none">
                <a:solidFill>
                  <a:srgbClr val="3F3F3F"/>
                </a:solidFill>
                <a:latin typeface="Candara"/>
                <a:ea typeface="Candara"/>
                <a:cs typeface="Candara"/>
                <a:sym typeface="Candara"/>
              </a:rPr>
              <a:t>Biyoçeşitlilik, gıda, su, ilaç, istikrarlı iklim, ekonomik büyüme ve daha pek çok şey için bağımlı olduğumuz yaşam ağını oluşturur. Küresel GSYİH'nın yarısından fazlası doğaya bağlıdır. 1 milyardan fazla insan geçimini ormanlara bağlıdır. Kara ve denizler ise tüm karbon emisyonlarının yarısından fazlasını emer. Ancak doğa kriz içindedir. Bir milyona yakın tür, çoğu on yıllar içinde, yok olma tehlikesiyle karşı karşıyadır. Amazon yağmur ormanlarının bazı kısımları gibi yeri doldurulamaz ekosistemler, ormansızlaşma nedeniyle karbon yutağından karbon kaynağına dönüşmektedir. Ve büyük miktarda karbonu emen tuz bataklıkları ve mangrov bataklıkları gibi sulak alanların yüzde 85'i yok olmuştur. </a:t>
            </a:r>
            <a:endParaRPr sz="1700" b="0" i="0" u="none" strike="noStrike" cap="none">
              <a:solidFill>
                <a:srgbClr val="3F3F3F"/>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0" name="Google Shape;120;p5"/>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5"/>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5"/>
          <p:cNvSpPr txBox="1"/>
          <p:nvPr/>
        </p:nvSpPr>
        <p:spPr>
          <a:xfrm>
            <a:off x="-212205" y="112057"/>
            <a:ext cx="10911016" cy="58477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200"/>
              <a:buFont typeface="Candara"/>
              <a:buNone/>
            </a:pPr>
            <a:r>
              <a:rPr lang="tr-TR" sz="3200" b="1" i="0" u="none" strike="noStrike" cap="none">
                <a:solidFill>
                  <a:srgbClr val="FFFFFF"/>
                </a:solidFill>
                <a:latin typeface="Candara"/>
                <a:ea typeface="Candara"/>
                <a:cs typeface="Candara"/>
                <a:sym typeface="Candara"/>
              </a:rPr>
              <a:t>En İyi Uygulama - Wachau Kültürel Peyzajı, Avusturya</a:t>
            </a:r>
            <a:endParaRPr sz="1400" b="0" i="0" u="none" strike="noStrike" cap="none">
              <a:solidFill>
                <a:srgbClr val="000000"/>
              </a:solidFill>
              <a:latin typeface="Arial"/>
              <a:ea typeface="Arial"/>
              <a:cs typeface="Arial"/>
              <a:sym typeface="Arial"/>
            </a:endParaRPr>
          </a:p>
        </p:txBody>
      </p:sp>
      <p:sp>
        <p:nvSpPr>
          <p:cNvPr id="123" name="Google Shape;123;p5"/>
          <p:cNvSpPr txBox="1"/>
          <p:nvPr/>
        </p:nvSpPr>
        <p:spPr>
          <a:xfrm>
            <a:off x="704335" y="2197893"/>
            <a:ext cx="10206681" cy="2893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3F3F3F"/>
              </a:buClr>
              <a:buSzPts val="1800"/>
              <a:buFont typeface="Candara"/>
              <a:buChar char="-"/>
            </a:pPr>
            <a:r>
              <a:rPr lang="tr-TR" sz="1800" b="0" i="0" u="none" strike="noStrike" cap="none">
                <a:solidFill>
                  <a:srgbClr val="3F3F3F"/>
                </a:solidFill>
                <a:latin typeface="Candara"/>
                <a:ea typeface="Candara"/>
                <a:cs typeface="Candara"/>
                <a:sym typeface="Candara"/>
              </a:rPr>
              <a:t>Wachau, Melk ve Krems arasındaki Tuna vadisinin bir bölümüdür ve zaman içinde organik olarak gelişen, oldukça iyi korunmuş bir ortaçağ manzarasına sahiptir. </a:t>
            </a:r>
            <a:endParaRPr sz="1800" b="0" i="0" u="none" strike="noStrike" cap="none">
              <a:solidFill>
                <a:srgbClr val="3F3F3F"/>
              </a:solidFill>
              <a:latin typeface="Candara"/>
              <a:ea typeface="Candara"/>
              <a:cs typeface="Candara"/>
              <a:sym typeface="Candara"/>
            </a:endParaRPr>
          </a:p>
          <a:p>
            <a:pPr marL="285750" marR="0" lvl="0" indent="-171450" algn="l" rtl="0">
              <a:lnSpc>
                <a:spcPct val="100000"/>
              </a:lnSpc>
              <a:spcBef>
                <a:spcPts val="600"/>
              </a:spcBef>
              <a:spcAft>
                <a:spcPts val="0"/>
              </a:spcAft>
              <a:buClr>
                <a:schemeClr val="dk1"/>
              </a:buClr>
              <a:buSzPts val="1800"/>
              <a:buFont typeface="Calibri"/>
              <a:buNone/>
            </a:pPr>
            <a:endParaRPr sz="1800" b="0" i="0" u="none" strike="noStrike" cap="none">
              <a:solidFill>
                <a:srgbClr val="3F3F3F"/>
              </a:solidFill>
              <a:latin typeface="Candara"/>
              <a:ea typeface="Candara"/>
              <a:cs typeface="Candara"/>
              <a:sym typeface="Candara"/>
            </a:endParaRPr>
          </a:p>
          <a:p>
            <a:pPr marL="285750" marR="0" lvl="0" indent="-285750" algn="l" rtl="0">
              <a:lnSpc>
                <a:spcPct val="100000"/>
              </a:lnSpc>
              <a:spcBef>
                <a:spcPts val="600"/>
              </a:spcBef>
              <a:spcAft>
                <a:spcPts val="0"/>
              </a:spcAft>
              <a:buClr>
                <a:srgbClr val="3F3F3F"/>
              </a:buClr>
              <a:buSzPts val="1800"/>
              <a:buFont typeface="Candara"/>
              <a:buChar char="-"/>
            </a:pPr>
            <a:r>
              <a:rPr lang="tr-TR" sz="1800" b="0" i="0" u="none" strike="noStrike" cap="none">
                <a:solidFill>
                  <a:srgbClr val="3F3F3F"/>
                </a:solidFill>
                <a:latin typeface="Candara"/>
                <a:ea typeface="Candara"/>
                <a:cs typeface="Candara"/>
                <a:sym typeface="Candara"/>
              </a:rPr>
              <a:t>Kasaba ve köylerdeki mimari, bölgenin ve toplumun yüzyıllar boyunca geçirdiği gelişimi yansıtmaktadır. </a:t>
            </a:r>
            <a:endParaRPr sz="1800" b="0" i="0" u="none" strike="noStrike" cap="none">
              <a:solidFill>
                <a:srgbClr val="3F3F3F"/>
              </a:solidFill>
              <a:latin typeface="Candara"/>
              <a:ea typeface="Candara"/>
              <a:cs typeface="Candara"/>
              <a:sym typeface="Candara"/>
            </a:endParaRPr>
          </a:p>
          <a:p>
            <a:pPr marL="285750" marR="0" lvl="0" indent="-171450" algn="l" rtl="0">
              <a:lnSpc>
                <a:spcPct val="100000"/>
              </a:lnSpc>
              <a:spcBef>
                <a:spcPts val="600"/>
              </a:spcBef>
              <a:spcAft>
                <a:spcPts val="0"/>
              </a:spcAft>
              <a:buClr>
                <a:schemeClr val="dk1"/>
              </a:buClr>
              <a:buSzPts val="1800"/>
              <a:buFont typeface="Calibri"/>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    Wachau, yüzyıllardır romantik efsanelere ilham kaynağı olmuştur ve kaleler, özellikle Orta Çağ'dan kalma aşk ve     kalp kırıklığı hikayeleriyle doludur. Nehir kenarındaki köyleri aracılığıyla Wachau'nun doğal cennetini keşfedin ve kaleler, görkemli manastırlar ve nefes kesici şaraphanelerle dolu bir diyarı keşfedin.</a:t>
            </a:r>
            <a:endParaRPr sz="1400" b="0" i="0" u="none" strike="noStrike" cap="none">
              <a:solidFill>
                <a:srgbClr val="000000"/>
              </a:solidFill>
              <a:latin typeface="Arial"/>
              <a:ea typeface="Arial"/>
              <a:cs typeface="Arial"/>
              <a:sym typeface="Arial"/>
            </a:endParaRPr>
          </a:p>
        </p:txBody>
      </p:sp>
      <p:sp>
        <p:nvSpPr>
          <p:cNvPr id="124" name="Google Shape;124;p5"/>
          <p:cNvSpPr txBox="1"/>
          <p:nvPr/>
        </p:nvSpPr>
        <p:spPr>
          <a:xfrm>
            <a:off x="704335" y="1318726"/>
            <a:ext cx="609805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Wachau Kültürel Peyzajı, Avusturya</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0" name="Google Shape;130;p6"/>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6"/>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6"/>
          <p:cNvSpPr txBox="1"/>
          <p:nvPr/>
        </p:nvSpPr>
        <p:spPr>
          <a:xfrm>
            <a:off x="-148281" y="89587"/>
            <a:ext cx="10911016" cy="52322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BAZI TANIMLAR VE KAVRAMLAR 1/2</a:t>
            </a:r>
            <a:endParaRPr sz="2800" b="0" i="0" u="none" strike="noStrike" cap="none">
              <a:solidFill>
                <a:schemeClr val="dk1"/>
              </a:solidFill>
              <a:latin typeface="Times New Roman"/>
              <a:ea typeface="Times New Roman"/>
              <a:cs typeface="Times New Roman"/>
              <a:sym typeface="Times New Roman"/>
            </a:endParaRPr>
          </a:p>
        </p:txBody>
      </p:sp>
      <p:sp>
        <p:nvSpPr>
          <p:cNvPr id="133" name="Google Shape;133;p6"/>
          <p:cNvSpPr txBox="1"/>
          <p:nvPr/>
        </p:nvSpPr>
        <p:spPr>
          <a:xfrm>
            <a:off x="631907" y="1328424"/>
            <a:ext cx="10279109" cy="473975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tr-TR" sz="1600" b="0" i="0" u="none" strike="noStrike" cap="none">
                <a:solidFill>
                  <a:srgbClr val="3A3838"/>
                </a:solidFill>
                <a:latin typeface="Candara"/>
                <a:ea typeface="Candara"/>
                <a:cs typeface="Candara"/>
                <a:sym typeface="Candara"/>
              </a:rPr>
              <a:t>Yunanistan'daki Megali ve Mikri Prespa'yı içeren Prespes Gölleri bölgesi, insan ve doğanın uyumlu bir şekilde bir arada yaşamasının örnek bir örneğidir. PNP, olağanüstü öneme sahip bir ekosistem olarak sınıflandırılan, küresel öneme sahip bir koruma alanıdır. Avrupa'nın en önemli sınır ötesi 'ekolojik tuğla siteleri'nden biri olarak tanımlanmıştır. Prespa Milli Parkı'nın, sınırlı bir coğrafi alan olmasına rağmen, çok sayıda nadir, nesli tükenmekte olan ve endemik türler de dahil olmak üzere çok çeşitli yaşam formlarına ev sahipliği yaptığı dikkat çekicidir. Prespa Milli Parkı (PNP), Yunanistan'ın kuzeybatısında, Batı Makedonya Bölgesi'nde yer almaktadır. 327 km²'lik bir alanı kapsayan park, Sınır Ötesi Prespa Parkı'nın bir parçasını oluşturmaktadır.</a:t>
            </a:r>
            <a:endParaRPr sz="1600" b="0" i="0" u="none" strike="noStrike" cap="none">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tr-TR" sz="1600" b="0" i="0" u="none" strike="noStrike" cap="none">
                <a:solidFill>
                  <a:srgbClr val="3A3838"/>
                </a:solidFill>
                <a:latin typeface="Candara"/>
                <a:ea typeface="Candara"/>
                <a:cs typeface="Candara"/>
                <a:sym typeface="Candara"/>
              </a:rPr>
              <a:t>Göreme Vadisi ve çevresindeki manzara, tamamen erozyon tarafından şekillendirilmiştir ve bu erozyon, ikonoklazm sonrası dönemde üretilen Bizans sanatının etkileyici kanıtlarını içeren benzersiz kaya oyma kutsal alanlar yaratmıştır. Ayrıca, bölge konutlar, mağara köyleri ve yeraltı şehirleri dahil olmak üzere çeşitli yeraltı yerleşimlerine sahiptir. 4. yüzyıla kadar uzanan bu yapılar, bölgenin geleneksel insan yaşam alanları hakkında fikir vermektedir.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3A3838"/>
              </a:solidFill>
              <a:latin typeface="Candara"/>
              <a:ea typeface="Candara"/>
              <a:cs typeface="Candara"/>
              <a:sym typeface="Candara"/>
            </a:endParaRPr>
          </a:p>
        </p:txBody>
      </p:sp>
      <p:sp>
        <p:nvSpPr>
          <p:cNvPr id="134" name="Google Shape;134;p6"/>
          <p:cNvSpPr txBox="1"/>
          <p:nvPr/>
        </p:nvSpPr>
        <p:spPr>
          <a:xfrm>
            <a:off x="360486" y="959437"/>
            <a:ext cx="1117223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3. Sürdürülebilirlikte Doğal Mirasın Rolü – bazı örnekler</a:t>
            </a:r>
            <a:endParaRPr sz="2000" b="1" i="0" u="none" strike="noStrike" cap="none">
              <a:solidFill>
                <a:srgbClr val="A99374"/>
              </a:solidFill>
              <a:latin typeface="Candara"/>
              <a:ea typeface="Candara"/>
              <a:cs typeface="Candara"/>
              <a:sym typeface="Candara"/>
            </a:endParaRPr>
          </a:p>
        </p:txBody>
      </p:sp>
      <p:sp>
        <p:nvSpPr>
          <p:cNvPr id="135" name="Google Shape;135;p6"/>
          <p:cNvSpPr txBox="1"/>
          <p:nvPr/>
        </p:nvSpPr>
        <p:spPr>
          <a:xfrm>
            <a:off x="695282" y="1177878"/>
            <a:ext cx="7804119" cy="7232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Calibri"/>
              <a:buNone/>
            </a:pPr>
            <a:endParaRPr sz="1800" b="1" i="0" u="none" strike="noStrike" cap="none">
              <a:solidFill>
                <a:srgbClr val="A99374"/>
              </a:solidFill>
              <a:latin typeface="Candara"/>
              <a:ea typeface="Candara"/>
              <a:cs typeface="Candara"/>
              <a:sym typeface="Candara"/>
            </a:endParaRPr>
          </a:p>
          <a:p>
            <a:pPr marL="0" marR="0" lvl="0" indent="0" algn="just" rtl="0">
              <a:lnSpc>
                <a:spcPct val="100000"/>
              </a:lnSpc>
              <a:spcBef>
                <a:spcPts val="600"/>
              </a:spcBef>
              <a:spcAft>
                <a:spcPts val="0"/>
              </a:spcAft>
              <a:buClr>
                <a:srgbClr val="A99374"/>
              </a:buClr>
              <a:buSzPts val="1800"/>
              <a:buFont typeface="Candara"/>
              <a:buNone/>
            </a:pPr>
            <a:r>
              <a:rPr lang="tr-TR" sz="1800" b="1" i="0" u="none" strike="noStrike" cap="none">
                <a:solidFill>
                  <a:srgbClr val="A99374"/>
                </a:solidFill>
                <a:latin typeface="Candara"/>
                <a:ea typeface="Candara"/>
                <a:cs typeface="Candara"/>
                <a:sym typeface="Candara"/>
              </a:rPr>
              <a:t>PRESPES GÖLLERİ BÖLGESİ: MEGALI VE MIKRI PRESPA, YUNANİSTAN</a:t>
            </a:r>
            <a:endParaRPr sz="1400" b="0" i="0" u="none" strike="noStrike" cap="none">
              <a:solidFill>
                <a:srgbClr val="000000"/>
              </a:solidFill>
              <a:latin typeface="Arial"/>
              <a:ea typeface="Arial"/>
              <a:cs typeface="Arial"/>
              <a:sym typeface="Arial"/>
            </a:endParaRPr>
          </a:p>
        </p:txBody>
      </p:sp>
      <p:pic>
        <p:nvPicPr>
          <p:cNvPr id="136" name="Google Shape;136;p6"/>
          <p:cNvPicPr preferRelativeResize="0"/>
          <p:nvPr/>
        </p:nvPicPr>
        <p:blipFill rotWithShape="1">
          <a:blip r:embed="rId4">
            <a:alphaModFix/>
          </a:blip>
          <a:srcRect/>
          <a:stretch/>
        </p:blipFill>
        <p:spPr>
          <a:xfrm>
            <a:off x="601015" y="3906367"/>
            <a:ext cx="8230313" cy="4938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2" name="Google Shape;142;p7"/>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7"/>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7"/>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tr-TR" sz="2400" b="1" i="0" u="none" strike="noStrike" cap="none">
                <a:solidFill>
                  <a:srgbClr val="FFFFFF"/>
                </a:solidFill>
                <a:latin typeface="Candara"/>
                <a:ea typeface="Candara"/>
                <a:cs typeface="Candara"/>
                <a:sym typeface="Candara"/>
              </a:rPr>
              <a:t>BAZI TANIMLAR VE KAVRAMLAR 2/2</a:t>
            </a:r>
            <a:endParaRPr sz="2400" b="0" i="0" u="none" strike="noStrike" cap="none">
              <a:solidFill>
                <a:schemeClr val="dk1"/>
              </a:solidFill>
              <a:latin typeface="Times New Roman"/>
              <a:ea typeface="Times New Roman"/>
              <a:cs typeface="Times New Roman"/>
              <a:sym typeface="Times New Roman"/>
            </a:endParaRPr>
          </a:p>
        </p:txBody>
      </p:sp>
      <p:sp>
        <p:nvSpPr>
          <p:cNvPr id="145" name="Google Shape;145;p7"/>
          <p:cNvSpPr txBox="1"/>
          <p:nvPr/>
        </p:nvSpPr>
        <p:spPr>
          <a:xfrm>
            <a:off x="453452" y="1220665"/>
            <a:ext cx="10004112" cy="47859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tr-TR" sz="1600" b="1" i="0" u="none" strike="noStrike" cap="none">
                <a:solidFill>
                  <a:srgbClr val="A99374"/>
                </a:solidFill>
                <a:latin typeface="Candara"/>
                <a:ea typeface="Candara"/>
                <a:cs typeface="Candara"/>
                <a:sym typeface="Candara"/>
              </a:rPr>
              <a:t>TRAKAI TARİHİ ULUSAL PARK, LİTVANYA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r>
              <a:rPr lang="tr-TR" sz="1600" b="0" i="0" u="none" strike="noStrike" cap="none">
                <a:solidFill>
                  <a:srgbClr val="212121"/>
                </a:solidFill>
                <a:latin typeface="Candara"/>
                <a:ea typeface="Candara"/>
                <a:cs typeface="Candara"/>
                <a:sym typeface="Candara"/>
              </a:rPr>
              <a:t>Trakai Parkı, Litvanya Cumhuriyeti'nin doğu bölgesinde, başkent Vilnius'un yaklaşık 25 km batısında yer almaktadır. Bu kendine özgü ve yoğun doğal ve kültürel varlıklar, Litvanya ve Doğu Avrupa'nın ortak tarihindeki önemli dönemleri ve olayları özetlemektedir. Park, bir göl manzarasının ortasında yer alan tarihi bir kasaba ve kale kompleksleri etrafında özenle korunmuş bir kültürel manzara içermektedir.</a:t>
            </a:r>
            <a:endParaRPr sz="1600" b="0" i="0" u="none" strike="noStrike" cap="none">
              <a:solidFill>
                <a:srgbClr val="21212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21212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tr-TR" sz="1600" b="1" i="0" u="none" strike="noStrike" cap="none">
                <a:solidFill>
                  <a:srgbClr val="A99374"/>
                </a:solidFill>
                <a:latin typeface="Candara"/>
                <a:ea typeface="Candara"/>
                <a:cs typeface="Candara"/>
                <a:sym typeface="Candara"/>
              </a:rPr>
              <a:t>BAHÇE VE ORMAN PARKI İLE RUNDALE SARAYI KOMPLEKSİ, LETONYA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r>
              <a:rPr lang="tr-TR" sz="1600" b="0" i="0" u="none" strike="noStrike" cap="none">
                <a:solidFill>
                  <a:srgbClr val="212121"/>
                </a:solidFill>
                <a:latin typeface="Candara"/>
                <a:ea typeface="Candara"/>
                <a:cs typeface="Candara"/>
                <a:sym typeface="Candara"/>
              </a:rPr>
              <a:t>Bahçe ve orman parkından oluşan Rundāle Saray Kompleksi, Letonya-Litvanya sınırına yakın Zemgale ovasında yer almaktadır. En yakın kasaba 12 km uzaklıktaki Bauska, 43 km uzaklıktaki Jelgava ve 79 km uzaklıktaki Riga'dır. Saray arazisi 85 hektarlık bir alanı kaplar ve bir bina kompleksi, eski bir ortaçağ kalesi ve bir gölet gibi çeşitli özelliklere sahiptir. Ayrıca, doğu, batı ve kuzey taraflarında meyve bahçeleri, bir Fransız bahçesi, bir orman parkı, bir bitki fidanlığı, bir bahçe alanı ve doğu ve batı taraflarında otoparklar bulunmaktadır.</a:t>
            </a:r>
            <a:endParaRPr sz="1600" b="0" i="0" u="none" strike="noStrike" cap="none">
              <a:solidFill>
                <a:srgbClr val="21212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400"/>
              <a:buFont typeface="Arial"/>
              <a:buNone/>
            </a:pPr>
            <a:endParaRPr sz="1400" b="0" i="0" u="none" strike="noStrike" cap="none">
              <a:solidFill>
                <a:srgbClr val="21212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400"/>
              <a:buFont typeface="Arial"/>
              <a:buNone/>
            </a:pPr>
            <a:endParaRPr sz="1400" b="0" i="0" u="none" strike="noStrike" cap="none">
              <a:solidFill>
                <a:srgbClr val="212121"/>
              </a:solidFill>
              <a:latin typeface="Inter"/>
              <a:ea typeface="Inter"/>
              <a:cs typeface="Inter"/>
              <a:sym typeface="Inter"/>
            </a:endParaRPr>
          </a:p>
          <a:p>
            <a:pPr marL="0" marR="0" lvl="0" indent="0" algn="just" rtl="0">
              <a:lnSpc>
                <a:spcPct val="100000"/>
              </a:lnSpc>
              <a:spcBef>
                <a:spcPts val="600"/>
              </a:spcBef>
              <a:spcAft>
                <a:spcPts val="0"/>
              </a:spcAft>
              <a:buClr>
                <a:srgbClr val="000000"/>
              </a:buClr>
              <a:buSzPts val="1300"/>
              <a:buFont typeface="Arial"/>
              <a:buNone/>
            </a:pPr>
            <a:endParaRPr sz="1300" b="0" i="0" u="none" strike="noStrike" cap="none">
              <a:solidFill>
                <a:schemeClr val="dk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800" b="1" dirty="0" err="1" smtClean="0">
                <a:solidFill>
                  <a:schemeClr val="bg1"/>
                </a:solidFill>
                <a:latin typeface="Candara" pitchFamily="34" charset="0"/>
              </a:rPr>
              <a:t>İlginiz</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için</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teşekkür</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ederiz</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Proje</a:t>
            </a:r>
            <a:r>
              <a:rPr lang="en-US" sz="2800" b="1" dirty="0" smtClean="0">
                <a:solidFill>
                  <a:schemeClr val="bg1">
                    <a:lumMod val="50000"/>
                  </a:schemeClr>
                </a:solidFill>
                <a:latin typeface="Candara" pitchFamily="34" charset="0"/>
              </a:rPr>
              <a:t> </a:t>
            </a:r>
            <a:r>
              <a:rPr lang="en-US" sz="2800" b="1" dirty="0" err="1" smtClean="0">
                <a:solidFill>
                  <a:schemeClr val="bg1">
                    <a:lumMod val="50000"/>
                  </a:schemeClr>
                </a:solidFill>
                <a:latin typeface="Candara" pitchFamily="34" charset="0"/>
              </a:rPr>
              <a:t>ortakları</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19" name="6 - Εικόνα" descr="TR Avrupa Birliği tarafından ortak finanse edilmektedir_POS.jpg"/>
          <p:cNvPicPr>
            <a:picLocks noChangeAspect="1"/>
          </p:cNvPicPr>
          <p:nvPr/>
        </p:nvPicPr>
        <p:blipFill>
          <a:blip r:embed="rId12"/>
          <a:stretch>
            <a:fillRect/>
          </a:stretch>
        </p:blipFill>
        <p:spPr>
          <a:xfrm>
            <a:off x="310680" y="6165304"/>
            <a:ext cx="2304256" cy="412001"/>
          </a:xfrm>
          <a:prstGeom prst="rect">
            <a:avLst/>
          </a:prstGeom>
        </p:spPr>
      </p:pic>
      <p:pic>
        <p:nvPicPr>
          <p:cNvPr id="20" name="7 - Εικόνα" descr="cc-brand-1.png"/>
          <p:cNvPicPr>
            <a:picLocks noChangeAspect="1"/>
          </p:cNvPicPr>
          <p:nvPr/>
        </p:nvPicPr>
        <p:blipFill>
          <a:blip r:embed="rId13"/>
          <a:stretch>
            <a:fillRect/>
          </a:stretch>
        </p:blipFill>
        <p:spPr>
          <a:xfrm>
            <a:off x="11039872" y="6067546"/>
            <a:ext cx="1152128" cy="597226"/>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890</Words>
  <Application>Microsoft Office PowerPoint</Application>
  <PresentationFormat>Προσαρμογή</PresentationFormat>
  <Paragraphs>52</Paragraphs>
  <Slides>8</Slides>
  <Notes>8</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8</vt:i4>
      </vt:variant>
    </vt:vector>
  </HeadingPairs>
  <TitlesOfParts>
    <vt:vector size="14" baseType="lpstr">
      <vt:lpstr>Arial</vt:lpstr>
      <vt:lpstr>Candara</vt:lpstr>
      <vt:lpstr>Calibri</vt:lpstr>
      <vt:lpstr>Times New Roman</vt:lpstr>
      <vt:lpstr>Inter</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2026-04-25T08:36:19Z</dcterms:modified>
</cp:coreProperties>
</file>