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6" r:id="rId4"/>
    <p:sldId id="267" r:id="rId5"/>
    <p:sldId id="268"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kGlKgso1YkqQiONYffyfTkuV7+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customschemas.google.com/relationships/presentationmetadata" Target="metadata"/><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5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ÜNİTE 6: Ağ Oluşturma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DERS 1: AĞ KURMA NEDİR?</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6" name="Google Shape;186;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9"/>
          <p:cNvSpPr txBox="1"/>
          <p:nvPr/>
        </p:nvSpPr>
        <p:spPr>
          <a:xfrm>
            <a:off x="-25725" y="89587"/>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Etkileşimli Etkinlik:  “Çember Yöntemi”</a:t>
            </a:r>
            <a:endParaRPr sz="3600" b="0" i="0" u="none" strike="noStrike" cap="none">
              <a:solidFill>
                <a:schemeClr val="lt1"/>
              </a:solidFill>
              <a:latin typeface="Candara"/>
              <a:ea typeface="Candara"/>
              <a:cs typeface="Candara"/>
              <a:sym typeface="Candara"/>
            </a:endParaRPr>
          </a:p>
        </p:txBody>
      </p:sp>
      <p:sp>
        <p:nvSpPr>
          <p:cNvPr id="189" name="Google Shape;189;p9"/>
          <p:cNvSpPr txBox="1"/>
          <p:nvPr/>
        </p:nvSpPr>
        <p:spPr>
          <a:xfrm>
            <a:off x="3431703" y="1196752"/>
            <a:ext cx="7627500" cy="598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just"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Amaç: “Çember Yöntemi” yaklaşımı, ırk, etnik köken, cinsiyet, engellilik, ekonomi ve çevre adaletini desteklemek için birbirimize yönelmemizin temel önemini kesin bir şekilde vurgular.</a:t>
            </a:r>
            <a:endParaRPr sz="1600" b="0" i="0" u="none" strike="noStrike" cap="none">
              <a:solidFill>
                <a:srgbClr val="000000"/>
              </a:solidFill>
              <a:latin typeface="Candara"/>
              <a:ea typeface="Candara"/>
              <a:cs typeface="Candara"/>
              <a:sym typeface="Candara"/>
            </a:endParaRPr>
          </a:p>
          <a:p>
            <a:pPr marL="285750" marR="0" lvl="0" indent="-285750" algn="just"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Gerekli Malzemeler: El broşürleri, internet erişimi, projektör ve ekran, kağıt, gerekirse teorik içerik</a:t>
            </a:r>
            <a:endParaRPr sz="1600" b="0" i="0" u="none" strike="noStrike" cap="none">
              <a:solidFill>
                <a:srgbClr val="000000"/>
              </a:solidFill>
              <a:latin typeface="Candara"/>
              <a:ea typeface="Candara"/>
              <a:cs typeface="Candara"/>
              <a:sym typeface="Candara"/>
            </a:endParaRPr>
          </a:p>
          <a:p>
            <a:pPr marL="285750" marR="0" lvl="0" indent="-285750" algn="just"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Yöntemin açıklaması: Modern dünyada anlamlı diyaloğu sürdürmek amacıyla bir dizi daire temelli metodoloji tasarlanmıştır. “The Circle Way”, dünya çapında çok çeşitli gruplar tarafından, aynı çeşitlilikteki niyet ve amaçlarla başarıyla kullanılmaktadır. Dairenin en büyük avantajı, bir fikir etrafında toplanmamızı, her birimizin bilgeliğini paylaşmamızı ve iyi düşünülmüş bir ortak eylem planı belirlememizi sağlamasıdır. "Çember Yolu", diyaloğu güçlendiren ve düzenleyen bir tür iskelet yapı sağlar. Çember, insanlığın başlangıcından beri insanların işbirliğine dayalı diyalog ve eylemlerde bir araya gelmelerine yardımcı olan bir sosyal yapıdır. Günümüzde insanlar, sosyal olmak, diyalog kurmak için güvenli yollar keşfetmek, hikayelerini paylaşmak, topluluk oluşturmak ve işbirliğine dayalı bir şekilde bir araya gelmek için çemberlere katılmaktadır. Çemberler, kolektif bilgeliğimizi keşfetmemizi sağlar. Bu da, konuşmalarımıza ve görevlerimize katkıda bulunabilecek yerel kaynakları ve birbirimiz için gerçekte kim olduğumuzu keşfetmemize yardımcı olur.</a:t>
            </a:r>
            <a:endParaRPr sz="1600" b="0" i="0" u="none" strike="noStrike" cap="none">
              <a:solidFill>
                <a:srgbClr val="000000"/>
              </a:solidFill>
              <a:latin typeface="Candara"/>
              <a:ea typeface="Candara"/>
              <a:cs typeface="Candara"/>
              <a:sym typeface="Candara"/>
            </a:endParaRPr>
          </a:p>
          <a:p>
            <a:pPr marL="285750" marR="0" lvl="0" indent="-171450" algn="l" rtl="0">
              <a:lnSpc>
                <a:spcPct val="100000"/>
              </a:lnSpc>
              <a:spcBef>
                <a:spcPts val="6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p:txBody>
      </p:sp>
      <p:pic>
        <p:nvPicPr>
          <p:cNvPr id="190" name="Google Shape;190;p9"/>
          <p:cNvPicPr preferRelativeResize="0"/>
          <p:nvPr/>
        </p:nvPicPr>
        <p:blipFill rotWithShape="1">
          <a:blip r:embed="rId4">
            <a:alphaModFix/>
          </a:blip>
          <a:srcRect/>
          <a:stretch/>
        </p:blipFill>
        <p:spPr>
          <a:xfrm>
            <a:off x="551384" y="4077072"/>
            <a:ext cx="2585558" cy="18696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2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7" name="Google Shape;197;p2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8" name="Google Shape;198;p2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Etkileşimli Etkinlik: </a:t>
            </a:r>
            <a:r>
              <a:rPr lang="en-GB" sz="3600" b="1" i="0" u="none" strike="noStrike" cap="none">
                <a:solidFill>
                  <a:schemeClr val="lt1"/>
                </a:solidFill>
                <a:latin typeface="Candara"/>
                <a:ea typeface="Candara"/>
                <a:cs typeface="Candara"/>
                <a:sym typeface="Candara"/>
              </a:rPr>
              <a:t> :  “Çember Yöntemi”</a:t>
            </a:r>
            <a:endParaRPr sz="3600" b="0" i="0" u="none" strike="noStrike" cap="none">
              <a:solidFill>
                <a:schemeClr val="lt1"/>
              </a:solidFill>
              <a:latin typeface="Candara"/>
              <a:ea typeface="Candara"/>
              <a:cs typeface="Candara"/>
              <a:sym typeface="Candara"/>
            </a:endParaRPr>
          </a:p>
        </p:txBody>
      </p:sp>
      <p:sp>
        <p:nvSpPr>
          <p:cNvPr id="199" name="Google Shape;199;p29"/>
          <p:cNvSpPr txBox="1"/>
          <p:nvPr/>
        </p:nvSpPr>
        <p:spPr>
          <a:xfrm>
            <a:off x="4079777" y="1484784"/>
            <a:ext cx="6979500" cy="475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2000" b="1" i="0" u="none" strike="noStrike" cap="none">
                <a:solidFill>
                  <a:srgbClr val="C55A11"/>
                </a:solidFill>
                <a:latin typeface="Candara"/>
                <a:ea typeface="Candara"/>
                <a:cs typeface="Candara"/>
                <a:sym typeface="Candara"/>
              </a:rPr>
              <a:t>Prosedür:</a:t>
            </a:r>
            <a:endParaRPr/>
          </a:p>
          <a:p>
            <a:pPr marL="0" marR="0" lvl="0" indent="0" algn="just" rtl="0">
              <a:lnSpc>
                <a:spcPct val="150000"/>
              </a:lnSpc>
              <a:spcBef>
                <a:spcPts val="120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Gruplar halinde, insanlar bir daire içinde toplanır, geleceği planlar, krizleri yönetir ve birbirlerini dinler. Daire yöntemi uygulaması, katılımcıların aktif olarak katılmasını ve harekete geçmeye karar vererek kendi sorunlarını veya başkalarının sorunlarını kabul etmesini gerektiren kurallara sahiptir. Toplantıları daire şeklinde başlatır ve bitiririz. Başlangıçta katılımcılar neden katıldıklarını konuşurlar ve sonunda herkesin birlikte ve bireysel olarak başardıklarını değerlendirerek "kontrol ederler". Daire toplantıları, birbirini tanımak ve derinlemesine düşünmek veya karar vermek için özellikle yararlı olabilir. Bu yöntem, topluluk duygusu yaratır, yaratıcı güçleri ortaya çıkarır ve ortak sonucun tadını çıkarmanızı sağlar. </a:t>
            </a:r>
            <a:endParaRPr sz="1600" b="0" i="0" u="none" strike="noStrike" cap="none">
              <a:solidFill>
                <a:srgbClr val="000000"/>
              </a:solidFill>
              <a:latin typeface="Candara"/>
              <a:ea typeface="Candara"/>
              <a:cs typeface="Candara"/>
              <a:sym typeface="Candara"/>
            </a:endParaRPr>
          </a:p>
          <a:p>
            <a:pPr marL="285750" marR="0" lvl="0" indent="-171450" algn="l" rtl="0">
              <a:lnSpc>
                <a:spcPct val="150000"/>
              </a:lnSpc>
              <a:spcBef>
                <a:spcPts val="180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p:txBody>
      </p:sp>
      <p:pic>
        <p:nvPicPr>
          <p:cNvPr id="200" name="Google Shape;200;p29"/>
          <p:cNvPicPr preferRelativeResize="0"/>
          <p:nvPr/>
        </p:nvPicPr>
        <p:blipFill rotWithShape="1">
          <a:blip r:embed="rId4">
            <a:alphaModFix/>
          </a:blip>
          <a:srcRect/>
          <a:stretch/>
        </p:blipFill>
        <p:spPr>
          <a:xfrm>
            <a:off x="342090" y="2780928"/>
            <a:ext cx="3528392" cy="25514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6" name="Google Shape;206;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Tartışma ve Düşünme</a:t>
            </a:r>
            <a:endParaRPr sz="3600" b="0" i="0" u="none" strike="noStrike" cap="none">
              <a:solidFill>
                <a:schemeClr val="lt1"/>
              </a:solidFill>
              <a:latin typeface="Candara"/>
              <a:ea typeface="Candara"/>
              <a:cs typeface="Candara"/>
              <a:sym typeface="Candara"/>
            </a:endParaRPr>
          </a:p>
        </p:txBody>
      </p:sp>
      <p:sp>
        <p:nvSpPr>
          <p:cNvPr id="209" name="Google Shape;209;p11"/>
          <p:cNvSpPr txBox="1"/>
          <p:nvPr/>
        </p:nvSpPr>
        <p:spPr>
          <a:xfrm>
            <a:off x="4007768" y="973651"/>
            <a:ext cx="7387300" cy="5509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1600" b="0" i="0" u="none" strike="noStrike" cap="none">
                <a:solidFill>
                  <a:srgbClr val="833C0B"/>
                </a:solidFill>
                <a:latin typeface="Arial"/>
                <a:ea typeface="Arial"/>
                <a:cs typeface="Arial"/>
                <a:sym typeface="Arial"/>
              </a:rPr>
              <a:t> </a:t>
            </a:r>
            <a:endParaRPr sz="1600" b="0" i="0" u="none" strike="noStrike" cap="none">
              <a:solidFill>
                <a:srgbClr val="833C0B"/>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C55A11"/>
                </a:solidFill>
                <a:latin typeface="Candara"/>
                <a:ea typeface="Candara"/>
                <a:cs typeface="Candara"/>
                <a:sym typeface="Candara"/>
              </a:rPr>
              <a:t>Grup Tartışması için Sorular:</a:t>
            </a:r>
            <a:endParaRPr sz="2000" b="1" i="0" u="none" strike="noStrike" cap="none">
              <a:solidFill>
                <a:srgbClr val="C55A11"/>
              </a:solidFill>
              <a:latin typeface="Candara"/>
              <a:ea typeface="Candara"/>
              <a:cs typeface="Candara"/>
              <a:sym typeface="Candara"/>
            </a:endParaRPr>
          </a:p>
          <a:p>
            <a:pPr marL="0" marR="0" lvl="0" indent="0" algn="l" rtl="0">
              <a:lnSpc>
                <a:spcPct val="100000"/>
              </a:lnSpc>
              <a:spcBef>
                <a:spcPts val="600"/>
              </a:spcBef>
              <a:spcAft>
                <a:spcPts val="0"/>
              </a:spcAft>
              <a:buNone/>
            </a:pPr>
            <a:r>
              <a:rPr lang="en-GB" sz="1600" b="0" i="0" u="none" strike="noStrike" cap="none">
                <a:solidFill>
                  <a:schemeClr val="dk1"/>
                </a:solidFill>
                <a:latin typeface="Candara"/>
                <a:ea typeface="Candara"/>
                <a:cs typeface="Candara"/>
                <a:sym typeface="Candara"/>
              </a:rPr>
              <a:t>1. Ağ oluşturma nedir?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r>
              <a:rPr lang="en-GB" sz="1600" b="0" i="0" u="none" strike="noStrike" cap="none">
                <a:solidFill>
                  <a:schemeClr val="dk1"/>
                </a:solidFill>
                <a:latin typeface="Candara"/>
                <a:ea typeface="Candara"/>
                <a:cs typeface="Candara"/>
                <a:sym typeface="Candara"/>
              </a:rPr>
              <a:t>2. Ağ oluşturma neden bu kadar önemlidir?</a:t>
            </a:r>
            <a:endParaRPr/>
          </a:p>
          <a:p>
            <a:pPr marL="0" marR="0" lvl="0" indent="0" algn="l" rtl="0">
              <a:lnSpc>
                <a:spcPct val="100000"/>
              </a:lnSpc>
              <a:spcBef>
                <a:spcPts val="1200"/>
              </a:spcBef>
              <a:spcAft>
                <a:spcPts val="0"/>
              </a:spcAft>
              <a:buNone/>
            </a:pPr>
            <a:r>
              <a:rPr lang="en-GB" sz="1600" b="0" i="0" u="none" strike="noStrike" cap="none">
                <a:solidFill>
                  <a:schemeClr val="dk1"/>
                </a:solidFill>
                <a:latin typeface="Candara"/>
                <a:ea typeface="Candara"/>
                <a:cs typeface="Candara"/>
                <a:sym typeface="Candara"/>
              </a:rPr>
              <a:t>3. Ağ oluşturmanın kişi ve kuruluşlar için faydaları nelerdir?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r>
              <a:rPr lang="en-GB" sz="1600" b="0" i="0" u="none" strike="noStrike" cap="none">
                <a:solidFill>
                  <a:schemeClr val="dk1"/>
                </a:solidFill>
                <a:latin typeface="Candara"/>
                <a:ea typeface="Candara"/>
                <a:cs typeface="Candara"/>
                <a:sym typeface="Candara"/>
              </a:rPr>
              <a:t>4. Miras ve miras faaliyetleri, insan topluluklarını, manzaramızı ve kimliğimizi değiştirmekte nasıl bir rol oynar?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C55A11"/>
                </a:solidFill>
                <a:latin typeface="Candara"/>
                <a:ea typeface="Candara"/>
                <a:cs typeface="Candara"/>
                <a:sym typeface="Candara"/>
              </a:rPr>
              <a:t>Sonuç: </a:t>
            </a:r>
            <a:endParaRPr sz="2000" b="1" i="0" u="none" strike="noStrike" cap="none">
              <a:solidFill>
                <a:srgbClr val="C55A11"/>
              </a:solidFill>
              <a:latin typeface="Candara"/>
              <a:ea typeface="Candara"/>
              <a:cs typeface="Candara"/>
              <a:sym typeface="Candara"/>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GB" sz="1600" b="0" i="0" u="none" strike="noStrike" cap="none">
                <a:solidFill>
                  <a:schemeClr val="dk1"/>
                </a:solidFill>
                <a:latin typeface="Candara"/>
                <a:ea typeface="Candara"/>
                <a:cs typeface="Candara"/>
                <a:sym typeface="Candara"/>
              </a:rPr>
              <a:t>Ders boyunca ele alınan faaliyetleri ve anahtar noktaları özetleyin.</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GB" sz="1600" b="0" i="0" u="none" strike="noStrike" cap="none">
                <a:solidFill>
                  <a:schemeClr val="dk1"/>
                </a:solidFill>
                <a:latin typeface="Candara"/>
                <a:ea typeface="Candara"/>
                <a:cs typeface="Candara"/>
                <a:sym typeface="Candara"/>
              </a:rPr>
              <a:t>Topluluklar, dostluk ve kişisel gelişim arayışında, ağ oluşturmaya yönelik aktif bir yaklaşım geliştirmeli ve sürdürmelidir.</a:t>
            </a:r>
            <a:endParaRPr/>
          </a:p>
          <a:p>
            <a:pPr marL="342900" marR="0" lvl="0" indent="-24130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342900" marR="0" lvl="0" indent="-24130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0" name="Google Shape;210;p11"/>
          <p:cNvPicPr preferRelativeResize="0"/>
          <p:nvPr/>
        </p:nvPicPr>
        <p:blipFill rotWithShape="1">
          <a:blip r:embed="rId4">
            <a:alphaModFix/>
          </a:blip>
          <a:srcRect/>
          <a:stretch/>
        </p:blipFill>
        <p:spPr>
          <a:xfrm>
            <a:off x="1130506" y="1628800"/>
            <a:ext cx="1567742" cy="2257442"/>
          </a:xfrm>
          <a:prstGeom prst="rect">
            <a:avLst/>
          </a:prstGeom>
          <a:noFill/>
          <a:ln>
            <a:noFill/>
          </a:ln>
        </p:spPr>
      </p:pic>
      <p:pic>
        <p:nvPicPr>
          <p:cNvPr id="211" name="Google Shape;211;p11"/>
          <p:cNvPicPr preferRelativeResize="0"/>
          <p:nvPr/>
        </p:nvPicPr>
        <p:blipFill rotWithShape="1">
          <a:blip r:embed="rId5">
            <a:alphaModFix/>
          </a:blip>
          <a:srcRect/>
          <a:stretch/>
        </p:blipFill>
        <p:spPr>
          <a:xfrm>
            <a:off x="2257622" y="3284984"/>
            <a:ext cx="881252" cy="22322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Προσαρμογή</PresentationFormat>
  <Paragraphs>32</Paragraphs>
  <Slides>6</Slides>
  <Notes>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vt:i4>
      </vt:variant>
    </vt:vector>
  </HeadingPairs>
  <TitlesOfParts>
    <vt:vector size="12"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2026-04-25T08:39:08Z</dcterms:modified>
</cp:coreProperties>
</file>