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67" r:id="rId4"/>
    <p:sldId id="268" r:id="rId5"/>
    <p:sldId id="269" r:id="rId6"/>
    <p:sldId id="270" r:id="rId7"/>
    <p:sldId id="271" r:id="rId8"/>
  </p:sldIdLst>
  <p:sldSz cx="12192000" cy="6858000"/>
  <p:notesSz cx="6858000" cy="9144000"/>
  <p:embeddedFontLst>
    <p:embeddedFont>
      <p:font typeface="Candara" pitchFamily="34" charset="0"/>
      <p:regular r:id="rId10"/>
      <p:bold r:id="rId11"/>
      <p:italic r:id="rId12"/>
      <p:boldItalic r:id="rId13"/>
    </p:embeddedFont>
    <p:embeddedFont>
      <p:font typeface="Calibri"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gEFnpNehjKeZH7hl02LqdSXDoKdg=="/>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7" name="Google Shape;19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7" name="Google Shape;20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7" name="Google Shape;22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png"/><Relationship Id="rId3" Type="http://schemas.openxmlformats.org/officeDocument/2006/relationships/notesSlide" Target="../notesSlides/notesSlide7.xml"/><Relationship Id="rId7" Type="http://schemas.openxmlformats.org/officeDocument/2006/relationships/image" Target="../media/image9.png"/><Relationship Id="rId12"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3"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3"/>
          <p:cNvSpPr txBox="1"/>
          <p:nvPr/>
        </p:nvSpPr>
        <p:spPr>
          <a:xfrm>
            <a:off x="-3" y="2724029"/>
            <a:ext cx="12192000" cy="1385400"/>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FFFFFF"/>
                </a:solidFill>
                <a:latin typeface="Candara"/>
                <a:ea typeface="Candara"/>
                <a:cs typeface="Candara"/>
                <a:sym typeface="Candara"/>
              </a:rPr>
              <a:t>EĞİTİM PROGRAMI</a:t>
            </a:r>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FFFFFF"/>
                </a:solidFill>
                <a:latin typeface="Candara"/>
                <a:ea typeface="Candara"/>
                <a:cs typeface="Candara"/>
                <a:sym typeface="Candara"/>
              </a:rPr>
              <a:t>ÜNİTE 6: Ağ Oluşturma </a:t>
            </a:r>
            <a:endParaRPr/>
          </a:p>
        </p:txBody>
      </p:sp>
      <p:sp>
        <p:nvSpPr>
          <p:cNvPr id="86" name="Google Shape;86;p3"/>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7" name="Google Shape;87;p1"/>
          <p:cNvSpPr txBox="1"/>
          <p:nvPr/>
        </p:nvSpPr>
        <p:spPr>
          <a:xfrm>
            <a:off x="2623052" y="6143156"/>
            <a:ext cx="8128788"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050"/>
              <a:buFont typeface="Arial"/>
              <a:buNone/>
            </a:pPr>
            <a:r>
              <a:rPr lang="en-US" sz="1050" b="0" i="1" u="none" strike="noStrike" cap="none" dirty="0">
                <a:solidFill>
                  <a:schemeClr val="dk1"/>
                </a:solidFill>
                <a:latin typeface="Arial"/>
                <a:ea typeface="Arial"/>
                <a:cs typeface="Arial"/>
                <a:sym typeface="Arial"/>
              </a:rPr>
              <a:t>Bu </a:t>
            </a:r>
            <a:r>
              <a:rPr lang="en-US" sz="1050" b="0" i="1" u="none" strike="noStrike" cap="none" dirty="0" err="1">
                <a:solidFill>
                  <a:schemeClr val="dk1"/>
                </a:solidFill>
                <a:latin typeface="Arial"/>
                <a:ea typeface="Arial"/>
                <a:cs typeface="Arial"/>
                <a:sym typeface="Arial"/>
              </a:rPr>
              <a:t>proje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Avrupa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Komisyonu'nun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desteği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ile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finanse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edilmiştir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İçerik</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sadece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yazarın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görüşlerini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yansıtmaktadır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ve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burada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yer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alan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bilgilerin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herhangi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şekilde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kullanılmasından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sorumlu</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tutulamaz</a:t>
            </a:r>
            <a:r>
              <a:rPr lang="en-US" sz="1050" b="0" i="1"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Times New Roman"/>
              <a:ea typeface="Times New Roman"/>
              <a:cs typeface="Times New Roman"/>
              <a:sym typeface="Times New Roman"/>
            </a:endParaRPr>
          </a:p>
        </p:txBody>
      </p:sp>
      <p:pic>
        <p:nvPicPr>
          <p:cNvPr id="8" name="6 - Εικόνα" descr="TR Avrupa Birliği tarafından ortak finanse edilmektedir_POS.jpg"/>
          <p:cNvPicPr>
            <a:picLocks noChangeAspect="1"/>
          </p:cNvPicPr>
          <p:nvPr/>
        </p:nvPicPr>
        <p:blipFill>
          <a:blip r:embed="rId4"/>
          <a:stretch>
            <a:fillRect/>
          </a:stretch>
        </p:blipFill>
        <p:spPr>
          <a:xfrm>
            <a:off x="310680" y="6165304"/>
            <a:ext cx="2304256" cy="412001"/>
          </a:xfrm>
          <a:prstGeom prst="rect">
            <a:avLst/>
          </a:prstGeom>
        </p:spPr>
      </p:pic>
      <p:pic>
        <p:nvPicPr>
          <p:cNvPr id="9" name="7 - Εικόνα" descr="cc-brand-1.png"/>
          <p:cNvPicPr>
            <a:picLocks noChangeAspect="1"/>
          </p:cNvPicPr>
          <p:nvPr/>
        </p:nvPicPr>
        <p:blipFill>
          <a:blip r:embed="rId5"/>
          <a:stretch>
            <a:fillRect/>
          </a:stretch>
        </p:blipFill>
        <p:spPr>
          <a:xfrm>
            <a:off x="11039872" y="6067546"/>
            <a:ext cx="1152128" cy="59722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79131" y="2074783"/>
            <a:ext cx="121920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3200"/>
              <a:buFont typeface="Arial"/>
              <a:buNone/>
            </a:pPr>
            <a:r>
              <a:rPr lang="en-GB" sz="3200" b="1" i="0" u="none" strike="noStrike" cap="none">
                <a:solidFill>
                  <a:srgbClr val="FFFFFF"/>
                </a:solidFill>
                <a:latin typeface="Candara"/>
                <a:ea typeface="Candara"/>
                <a:cs typeface="Candara"/>
                <a:sym typeface="Candara"/>
              </a:rPr>
              <a:t>DERS 2: Toplumsal Fayda Olarak </a:t>
            </a:r>
            <a:r>
              <a:rPr lang="en-GB" sz="3200" b="1" i="0" u="none" strike="noStrike" cap="none">
                <a:solidFill>
                  <a:schemeClr val="lt1"/>
                </a:solidFill>
                <a:latin typeface="Candara"/>
                <a:ea typeface="Candara"/>
                <a:cs typeface="Candara"/>
                <a:sym typeface="Candara"/>
              </a:rPr>
              <a:t>Miras ve </a:t>
            </a:r>
            <a:r>
              <a:rPr lang="en-GB" sz="3200" b="1">
                <a:solidFill>
                  <a:schemeClr val="lt1"/>
                </a:solidFill>
                <a:latin typeface="Candara"/>
                <a:ea typeface="Candara"/>
                <a:cs typeface="Candara"/>
                <a:sym typeface="Candara"/>
              </a:rPr>
              <a:t>A</a:t>
            </a:r>
            <a:r>
              <a:rPr lang="en-GB" sz="3200" b="1" i="0" u="none" strike="noStrike" cap="none">
                <a:solidFill>
                  <a:schemeClr val="lt1"/>
                </a:solidFill>
                <a:latin typeface="Candara"/>
                <a:ea typeface="Candara"/>
                <a:cs typeface="Candara"/>
                <a:sym typeface="Candara"/>
              </a:rPr>
              <a:t>ğ oluşturma</a:t>
            </a:r>
            <a:r>
              <a:rPr lang="en-GB" sz="3200" b="1">
                <a:solidFill>
                  <a:schemeClr val="lt1"/>
                </a:solidFill>
                <a:latin typeface="Candara"/>
                <a:ea typeface="Candara"/>
                <a:cs typeface="Candara"/>
                <a:sym typeface="Candara"/>
              </a:rPr>
              <a:t> </a:t>
            </a:r>
            <a:endParaRPr sz="3200" b="1" i="0" u="none" strike="noStrike" cap="none">
              <a:solidFill>
                <a:schemeClr val="lt1"/>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00" name="Google Shape;200;p9"/>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1" name="Google Shape;201;p9"/>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2" name="Google Shape;202;p9"/>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chemeClr val="lt1"/>
                </a:solidFill>
                <a:latin typeface="Candara"/>
                <a:ea typeface="Candara"/>
                <a:cs typeface="Candara"/>
                <a:sym typeface="Candara"/>
              </a:rPr>
              <a:t>Etkinlik: "SOSYAL KAFE" YÖNTEMİ</a:t>
            </a:r>
            <a:endParaRPr sz="3600" b="0" i="0" u="none" strike="noStrike" cap="none">
              <a:solidFill>
                <a:schemeClr val="lt1"/>
              </a:solidFill>
              <a:latin typeface="Candara"/>
              <a:ea typeface="Candara"/>
              <a:cs typeface="Candara"/>
              <a:sym typeface="Candara"/>
            </a:endParaRPr>
          </a:p>
        </p:txBody>
      </p:sp>
      <p:sp>
        <p:nvSpPr>
          <p:cNvPr id="203" name="Google Shape;203;p9"/>
          <p:cNvSpPr txBox="1"/>
          <p:nvPr/>
        </p:nvSpPr>
        <p:spPr>
          <a:xfrm>
            <a:off x="4151784" y="1556792"/>
            <a:ext cx="6907514" cy="465251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Noto Sans Symbols"/>
              <a:buChar char="⮚"/>
            </a:pPr>
            <a:r>
              <a:rPr lang="en-GB" sz="1800" b="0" i="0" u="none" strike="noStrike" cap="none">
                <a:solidFill>
                  <a:srgbClr val="000000"/>
                </a:solidFill>
                <a:latin typeface="Candara"/>
                <a:ea typeface="Candara"/>
                <a:cs typeface="Candara"/>
                <a:sym typeface="Candara"/>
              </a:rPr>
              <a:t>Amaç</a:t>
            </a:r>
            <a:r>
              <a:rPr lang="en-GB" sz="1800" b="1" i="0" u="none" strike="noStrike" cap="none">
                <a:solidFill>
                  <a:srgbClr val="000000"/>
                </a:solidFill>
                <a:latin typeface="Candara"/>
                <a:ea typeface="Candara"/>
                <a:cs typeface="Candara"/>
                <a:sym typeface="Candara"/>
              </a:rPr>
              <a:t>: </a:t>
            </a:r>
            <a:r>
              <a:rPr lang="en-GB" sz="1600" b="0" i="0" u="none" strike="noStrike" cap="none">
                <a:solidFill>
                  <a:srgbClr val="040C28"/>
                </a:solidFill>
                <a:latin typeface="Candara"/>
                <a:ea typeface="Candara"/>
                <a:cs typeface="Candara"/>
                <a:sym typeface="Candara"/>
              </a:rPr>
              <a:t>Katılımcıların küçük masa gruplarında tartışarak bir konuyu keşfetmeleri için gayri resmi bir kafe ortamını kullanan bir yöntem. </a:t>
            </a:r>
            <a:endParaRPr sz="1600" b="0" i="0" u="none" strike="noStrike" cap="none">
              <a:solidFill>
                <a:srgbClr val="040C28"/>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40C28"/>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chemeClr val="dk1"/>
                </a:solidFill>
                <a:latin typeface="Candara"/>
                <a:ea typeface="Candara"/>
                <a:cs typeface="Candara"/>
                <a:sym typeface="Candara"/>
              </a:rPr>
              <a:t>"Sosyal Kafe" felsefesi, farklı toplulukların yerel sakinler tarafından belirlenen temalarla ilgili inançları hakkında bilgi paylaşmaları için güvenli ve tarafsız bir alan sağlamıştır.</a:t>
            </a: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600"/>
              </a:spcBef>
              <a:spcAft>
                <a:spcPts val="0"/>
              </a:spcAft>
              <a:buClr>
                <a:srgbClr val="000000"/>
              </a:buClr>
              <a:buSzPts val="1800"/>
              <a:buFont typeface="Noto Sans Symbols"/>
              <a:buChar char="⮚"/>
            </a:pPr>
            <a:r>
              <a:rPr lang="en-GB" sz="1800" b="0" i="0" u="none" strike="noStrike" cap="none">
                <a:solidFill>
                  <a:srgbClr val="000000"/>
                </a:solidFill>
                <a:latin typeface="Candara"/>
                <a:ea typeface="Candara"/>
                <a:cs typeface="Candara"/>
                <a:sym typeface="Candara"/>
              </a:rPr>
              <a:t>Gerekli Malzemeler: </a:t>
            </a:r>
            <a:r>
              <a:rPr lang="en-GB" sz="1600" b="0" i="0" u="none" strike="noStrike" cap="none">
                <a:solidFill>
                  <a:srgbClr val="000000"/>
                </a:solidFill>
                <a:latin typeface="Candara"/>
                <a:ea typeface="Candara"/>
                <a:cs typeface="Candara"/>
                <a:sym typeface="Candara"/>
              </a:rPr>
              <a:t>El broşürleri, internet erişimi, projektör ve ekran, kağıt, gerekirse teorik içerik</a:t>
            </a: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800"/>
              </a:spcBef>
              <a:spcAft>
                <a:spcPts val="800"/>
              </a:spcAft>
              <a:buClr>
                <a:srgbClr val="000000"/>
              </a:buClr>
              <a:buSzPts val="1800"/>
              <a:buFont typeface="Noto Sans Symbols"/>
              <a:buChar char="⮚"/>
            </a:pPr>
            <a:r>
              <a:rPr lang="en-GB" sz="1800" b="0" i="0" u="none" strike="noStrike" cap="none">
                <a:solidFill>
                  <a:srgbClr val="000000"/>
                </a:solidFill>
                <a:latin typeface="Candara"/>
                <a:ea typeface="Candara"/>
                <a:cs typeface="Candara"/>
                <a:sym typeface="Candara"/>
              </a:rPr>
              <a:t>Yöntemin açıklaması</a:t>
            </a:r>
            <a:r>
              <a:rPr lang="en-GB" sz="1600" b="0" i="0" u="none" strike="noStrike" cap="none">
                <a:solidFill>
                  <a:srgbClr val="000000"/>
                </a:solidFill>
                <a:latin typeface="Candara"/>
                <a:ea typeface="Candara"/>
                <a:cs typeface="Candara"/>
                <a:sym typeface="Candara"/>
              </a:rPr>
              <a:t>: "Sosyal Kafe", bilgi paylaşımı için yapılandırılmış bir konuşma sürecidir ve bu süreçte, bir grup insan bir kafedeki gibi birkaç küçük masada bir konuyu tartışır. Herkesin konuşma şansı bulabilmesi için bir dereceye kadar resmiyet korunabilir. Önceden belirlenmiş soruların başlangıçta kararlaştırılması gerekse de, sonuçlar veya çözümler önceden belirlenmez. Varsayım, toplu tartışmanın insanların kavramlarını değiştirebileceği ve toplu eylemi teşvik edebileceğidir. Etkinliklere en az on iki katılımcı katılmalıdır, ancak üst sınır yoktur. </a:t>
            </a:r>
            <a:endParaRPr sz="1600" b="0" i="0" u="none" strike="noStrike" cap="none">
              <a:solidFill>
                <a:srgbClr val="000000"/>
              </a:solidFill>
              <a:latin typeface="Candara"/>
              <a:ea typeface="Candara"/>
              <a:cs typeface="Candara"/>
              <a:sym typeface="Candara"/>
            </a:endParaRPr>
          </a:p>
        </p:txBody>
      </p:sp>
      <p:pic>
        <p:nvPicPr>
          <p:cNvPr id="204" name="Google Shape;204;p9"/>
          <p:cNvPicPr preferRelativeResize="0"/>
          <p:nvPr/>
        </p:nvPicPr>
        <p:blipFill rotWithShape="1">
          <a:blip r:embed="rId4">
            <a:alphaModFix/>
          </a:blip>
          <a:srcRect/>
          <a:stretch/>
        </p:blipFill>
        <p:spPr>
          <a:xfrm>
            <a:off x="695400" y="3717032"/>
            <a:ext cx="2880320" cy="208283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1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10" name="Google Shape;210;p10"/>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1" name="Google Shape;211;p10"/>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2" name="Google Shape;212;p10"/>
          <p:cNvSpPr txBox="1"/>
          <p:nvPr/>
        </p:nvSpPr>
        <p:spPr>
          <a:xfrm>
            <a:off x="0" y="89588"/>
            <a:ext cx="10911016" cy="64629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chemeClr val="lt1"/>
                </a:solidFill>
                <a:latin typeface="Candara"/>
                <a:ea typeface="Candara"/>
                <a:cs typeface="Candara"/>
                <a:sym typeface="Candara"/>
              </a:rPr>
              <a:t>Etkinlik: "SOSYAL KAFE" YÖNTEMİ</a:t>
            </a:r>
            <a:endParaRPr sz="3600" b="0" i="0" u="none" strike="noStrike" cap="none">
              <a:solidFill>
                <a:schemeClr val="lt1"/>
              </a:solidFill>
              <a:latin typeface="Candara"/>
              <a:ea typeface="Candara"/>
              <a:cs typeface="Candara"/>
              <a:sym typeface="Candara"/>
            </a:endParaRPr>
          </a:p>
        </p:txBody>
      </p:sp>
      <p:sp>
        <p:nvSpPr>
          <p:cNvPr id="213" name="Google Shape;213;p10"/>
          <p:cNvSpPr txBox="1"/>
          <p:nvPr/>
        </p:nvSpPr>
        <p:spPr>
          <a:xfrm>
            <a:off x="6528048" y="1556792"/>
            <a:ext cx="4531249" cy="378561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Sosyal Kafe'yi oynamak için, tüm oyuncuları üç veya dört kişilik daha küçük gruplara ayırın. Ardından, her gruba tartışacakları belirli bir konu veya çözecekleri bir problem atayın. Bu, ağ oluşturma ile ilgili bir kavram, varsayımsal bir senaryo veya kişisel deneyimlerle ilgili bir soru olabilir. Her gruba bir konuşma konusu verdikten sonra, grup tartışmaları için 20 dakika süre tanıyın.</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Süre bittiğinde, oyunculara gruplarını karıştırıp farklı kişilerle oturmalarını söyleyin, ardından oyuncuların tüm katılımcıları tanıyabilmeleri için bu işlemi istediğiniz kadar tekrarlayın.</a:t>
            </a:r>
            <a:endParaRPr sz="1600" b="0" i="0" u="none" strike="noStrike" cap="none">
              <a:solidFill>
                <a:srgbClr val="000000"/>
              </a:solidFill>
              <a:latin typeface="Candara"/>
              <a:ea typeface="Candara"/>
              <a:cs typeface="Candara"/>
              <a:sym typeface="Candara"/>
            </a:endParaRPr>
          </a:p>
        </p:txBody>
      </p:sp>
      <p:pic>
        <p:nvPicPr>
          <p:cNvPr id="214" name="Google Shape;214;p10"/>
          <p:cNvPicPr preferRelativeResize="0"/>
          <p:nvPr/>
        </p:nvPicPr>
        <p:blipFill rotWithShape="1">
          <a:blip r:embed="rId4">
            <a:alphaModFix/>
          </a:blip>
          <a:srcRect/>
          <a:stretch/>
        </p:blipFill>
        <p:spPr>
          <a:xfrm>
            <a:off x="839416" y="2060848"/>
            <a:ext cx="4968552" cy="359288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20" name="Google Shape;220;p11"/>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1" name="Google Shape;221;p11"/>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2" name="Google Shape;222;p11"/>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chemeClr val="lt1"/>
                </a:solidFill>
                <a:latin typeface="Candara"/>
                <a:ea typeface="Candara"/>
                <a:cs typeface="Candara"/>
                <a:sym typeface="Candara"/>
              </a:rPr>
              <a:t>Tartışma ve Düşünme</a:t>
            </a:r>
            <a:endParaRPr sz="3600" b="0" i="0" u="none" strike="noStrike" cap="none">
              <a:solidFill>
                <a:schemeClr val="lt1"/>
              </a:solidFill>
              <a:latin typeface="Candara"/>
              <a:ea typeface="Candara"/>
              <a:cs typeface="Candara"/>
              <a:sym typeface="Candara"/>
            </a:endParaRPr>
          </a:p>
        </p:txBody>
      </p:sp>
      <p:sp>
        <p:nvSpPr>
          <p:cNvPr id="223" name="Google Shape;223;p11"/>
          <p:cNvSpPr txBox="1"/>
          <p:nvPr/>
        </p:nvSpPr>
        <p:spPr>
          <a:xfrm>
            <a:off x="4511824" y="1628800"/>
            <a:ext cx="6547473" cy="46781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1800"/>
              <a:buFont typeface="Arial"/>
              <a:buNone/>
            </a:pPr>
            <a:r>
              <a:rPr lang="en-GB" sz="1800" b="1" i="0" u="none" strike="noStrike" cap="none">
                <a:solidFill>
                  <a:srgbClr val="C55A11"/>
                </a:solidFill>
                <a:latin typeface="Candara"/>
                <a:ea typeface="Candara"/>
                <a:cs typeface="Candara"/>
                <a:sym typeface="Candara"/>
              </a:rPr>
              <a:t>Grup Tartışması için Sorular:</a:t>
            </a:r>
            <a:endParaRPr sz="1800" b="1" i="0" u="none" strike="noStrike" cap="none">
              <a:solidFill>
                <a:srgbClr val="C55A11"/>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342900" marR="0" lvl="0" indent="-342900" algn="just" rtl="0">
              <a:lnSpc>
                <a:spcPct val="100000"/>
              </a:lnSpc>
              <a:spcBef>
                <a:spcPts val="600"/>
              </a:spcBef>
              <a:spcAft>
                <a:spcPts val="0"/>
              </a:spcAft>
              <a:buClr>
                <a:srgbClr val="000000"/>
              </a:buClr>
              <a:buSzPts val="1600"/>
              <a:buFont typeface="Arial"/>
              <a:buAutoNum type="arabicPeriod"/>
            </a:pPr>
            <a:r>
              <a:rPr lang="en-GB" sz="1600" b="0" i="0" u="none" strike="noStrike" cap="none">
                <a:solidFill>
                  <a:srgbClr val="000000"/>
                </a:solidFill>
                <a:latin typeface="Candara"/>
                <a:ea typeface="Candara"/>
                <a:cs typeface="Candara"/>
                <a:sym typeface="Candara"/>
              </a:rPr>
              <a:t>Miras alanlarının sürdürülebilirliğini garanti altına almak için birey, toplum veya hükümet düzeyinde ne gibi önlemler alınabilir? </a:t>
            </a: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2. Mirasın korunması ve muhafaza edilmesi için teknolojilerden yararlanmak üzere hangi yöntemler kullanılabilir?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en-GB" sz="1600" b="0" i="0" u="none" strike="noStrike" cap="none">
                <a:solidFill>
                  <a:schemeClr val="dk1"/>
                </a:solidFill>
                <a:latin typeface="Candara"/>
                <a:ea typeface="Candara"/>
                <a:cs typeface="Candara"/>
                <a:sym typeface="Candara"/>
              </a:rPr>
              <a:t>3. </a:t>
            </a:r>
            <a:r>
              <a:rPr lang="en-GB" sz="1600" b="0" i="0" u="none" strike="noStrike" cap="none">
                <a:solidFill>
                  <a:srgbClr val="1F1F1F"/>
                </a:solidFill>
                <a:latin typeface="Candara"/>
                <a:ea typeface="Candara"/>
                <a:cs typeface="Candara"/>
                <a:sym typeface="Candara"/>
              </a:rPr>
              <a:t>Miras değerinin yaratılması ve tanıtılmasında topluluklar ve devlet kurumları arasındaki ilişki nasıl olmalıdır?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rgbClr val="1F1F1F"/>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en-GB" sz="1600" b="0" i="0" u="none" strike="noStrike" cap="none">
                <a:solidFill>
                  <a:srgbClr val="1F1F1F"/>
                </a:solidFill>
                <a:latin typeface="Candara"/>
                <a:ea typeface="Candara"/>
                <a:cs typeface="Candara"/>
                <a:sym typeface="Candara"/>
              </a:rPr>
              <a:t>Bu dersin ana noktalarını özetleyiniz.</a:t>
            </a:r>
            <a:endParaRPr sz="1600" b="0" i="0" u="none" strike="noStrike" cap="none">
              <a:solidFill>
                <a:schemeClr val="dk1"/>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a:p>
            <a:pPr marL="0" marR="0" lvl="0" indent="0" algn="just" rtl="0">
              <a:lnSpc>
                <a:spcPct val="100000"/>
              </a:lnSpc>
              <a:spcBef>
                <a:spcPts val="600"/>
              </a:spcBef>
              <a:spcAft>
                <a:spcPts val="600"/>
              </a:spcAft>
              <a:buClr>
                <a:srgbClr val="000000"/>
              </a:buClr>
              <a:buSzPts val="1600"/>
              <a:buFont typeface="Arial"/>
              <a:buNone/>
            </a:pPr>
            <a:endParaRPr sz="1600" b="0" i="0" u="none" strike="noStrike" cap="none">
              <a:solidFill>
                <a:srgbClr val="C00000"/>
              </a:solidFill>
              <a:latin typeface="Candara"/>
              <a:ea typeface="Candara"/>
              <a:cs typeface="Candara"/>
              <a:sym typeface="Candara"/>
            </a:endParaRPr>
          </a:p>
        </p:txBody>
      </p:sp>
      <p:pic>
        <p:nvPicPr>
          <p:cNvPr id="224" name="Google Shape;224;p11"/>
          <p:cNvPicPr preferRelativeResize="0"/>
          <p:nvPr/>
        </p:nvPicPr>
        <p:blipFill rotWithShape="1">
          <a:blip r:embed="rId4">
            <a:alphaModFix/>
          </a:blip>
          <a:srcRect/>
          <a:stretch/>
        </p:blipFill>
        <p:spPr>
          <a:xfrm>
            <a:off x="983432" y="3068960"/>
            <a:ext cx="1801372" cy="259385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3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30" name="Google Shape;230;p31"/>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1" name="Google Shape;231;p31"/>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2" name="Google Shape;232;p31"/>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chemeClr val="lt1"/>
                </a:solidFill>
                <a:latin typeface="Candara"/>
                <a:ea typeface="Candara"/>
                <a:cs typeface="Candara"/>
                <a:sym typeface="Candara"/>
              </a:rPr>
              <a:t>Tartışma ve Düşünceler</a:t>
            </a:r>
            <a:endParaRPr sz="3600" b="0" i="0" u="none" strike="noStrike" cap="none">
              <a:solidFill>
                <a:schemeClr val="lt1"/>
              </a:solidFill>
              <a:latin typeface="Candara"/>
              <a:ea typeface="Candara"/>
              <a:cs typeface="Candara"/>
              <a:sym typeface="Candara"/>
            </a:endParaRPr>
          </a:p>
        </p:txBody>
      </p:sp>
      <p:sp>
        <p:nvSpPr>
          <p:cNvPr id="233" name="Google Shape;233;p31"/>
          <p:cNvSpPr txBox="1"/>
          <p:nvPr/>
        </p:nvSpPr>
        <p:spPr>
          <a:xfrm>
            <a:off x="4583832" y="973651"/>
            <a:ext cx="6475464" cy="55861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2000"/>
              <a:buFont typeface="Arial"/>
              <a:buNone/>
            </a:pPr>
            <a:r>
              <a:rPr lang="en-GB" sz="2000" b="1" i="0" u="none" strike="noStrike" cap="none">
                <a:solidFill>
                  <a:srgbClr val="833C0B"/>
                </a:solidFill>
                <a:latin typeface="Candara"/>
                <a:ea typeface="Candara"/>
                <a:cs typeface="Candara"/>
                <a:sym typeface="Candara"/>
              </a:rPr>
              <a:t>Sonuçlar:</a:t>
            </a:r>
            <a:endParaRPr sz="2000" b="0" i="0" u="none" strike="noStrike" cap="none">
              <a:solidFill>
                <a:srgbClr val="833C0B"/>
              </a:solidFill>
              <a:latin typeface="Candara"/>
              <a:ea typeface="Candara"/>
              <a:cs typeface="Candara"/>
              <a:sym typeface="Candara"/>
            </a:endParaRPr>
          </a:p>
          <a:p>
            <a:pPr marL="285750" marR="0" lvl="0" indent="-285750" algn="l" rtl="0">
              <a:lnSpc>
                <a:spcPct val="100000"/>
              </a:lnSpc>
              <a:spcBef>
                <a:spcPts val="60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Bu sunumun amacı, miras kavramını tanıtmak, etno-kültürel ve doğal mirasın önemini keşfetmek, bölgelerin kolektif kimliğini şekillendirmedeki ve tarihi ve çevresel bağlamı koruma konusundaki rollerini vurgulamaktır.</a:t>
            </a: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60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Öğrenciler, değerli miras alanlarının ve geleneklerin gelecek nesiller için korunmasının, topluluk üyeleri arasında ve diğer topluluklarla bağlantılar kurmak için sürdürülebilir uygulamaların hayata geçirilmesine bağlı olduğunu anladılar.</a:t>
            </a: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60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Öğrenciler, seçtikleri miras alanlarının karşılaştığı sorunları vurgulayan yaratıcı çalışmalar sundular ve düşünceli ve gerçekçi çözümler önerdiler. Topluluk üyeleri arasındaki iletişim eksikliği, farklı nesiller, farklı sosyal sınıflar ve etnik topluluklar arasındaki bağlantı eksikliği ve farkındalık eksikliği gibi zorlukların mirasın korunmasını nasıl etkileyebileceğini anladıklarını gösterdiler.</a:t>
            </a: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60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 Sürdürülebilir uygulamalar olmadan, miras alanlarının daha fazla gelişmemesi, bozulması ve hatta ortadan kalkması riski yüksektir.</a:t>
            </a:r>
            <a:endParaRPr sz="1400" b="0" i="0" u="none" strike="noStrike" cap="none">
              <a:solidFill>
                <a:srgbClr val="000000"/>
              </a:solidFill>
              <a:latin typeface="Arial"/>
              <a:ea typeface="Arial"/>
              <a:cs typeface="Arial"/>
              <a:sym typeface="Arial"/>
            </a:endParaRPr>
          </a:p>
          <a:p>
            <a:pPr marL="285750" marR="0" lvl="0" indent="-184150" algn="l" rtl="0">
              <a:lnSpc>
                <a:spcPct val="100000"/>
              </a:lnSpc>
              <a:spcBef>
                <a:spcPts val="600"/>
              </a:spcBef>
              <a:spcAft>
                <a:spcPts val="0"/>
              </a:spcAft>
              <a:buClr>
                <a:srgbClr val="000000"/>
              </a:buClr>
              <a:buSzPts val="1600"/>
              <a:buFont typeface="Noto Sans Symbols"/>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4" name="Google Shape;234;p31"/>
          <p:cNvPicPr preferRelativeResize="0"/>
          <p:nvPr/>
        </p:nvPicPr>
        <p:blipFill rotWithShape="1">
          <a:blip r:embed="rId4">
            <a:alphaModFix/>
          </a:blip>
          <a:srcRect/>
          <a:stretch/>
        </p:blipFill>
        <p:spPr>
          <a:xfrm>
            <a:off x="1631504" y="1916832"/>
            <a:ext cx="1303107" cy="330082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buSzPts val="2800"/>
            </a:pPr>
            <a:r>
              <a:rPr lang="en-US" sz="2800" b="1" dirty="0" err="1" smtClean="0">
                <a:solidFill>
                  <a:schemeClr val="bg1"/>
                </a:solidFill>
                <a:latin typeface="Candara" pitchFamily="34" charset="0"/>
              </a:rPr>
              <a:t>İlginiz</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için</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teşekkür</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ederiz</a:t>
            </a:r>
            <a:endParaRPr lang="en-US" sz="2800" b="1" dirty="0" smtClean="0">
              <a:solidFill>
                <a:schemeClr val="bg1"/>
              </a:solidFill>
              <a:latin typeface="Candara" pitchFamily="34" charset="0"/>
            </a:endParaRP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algn="ctr">
              <a:buSzPts val="1600"/>
            </a:pPr>
            <a:r>
              <a:rPr lang="en-US" sz="2800" b="1" dirty="0" err="1" smtClean="0">
                <a:solidFill>
                  <a:schemeClr val="bg1">
                    <a:lumMod val="50000"/>
                  </a:schemeClr>
                </a:solidFill>
                <a:latin typeface="Candara" pitchFamily="34" charset="0"/>
              </a:rPr>
              <a:t>Proje</a:t>
            </a:r>
            <a:r>
              <a:rPr lang="en-US" sz="2800" b="1" dirty="0" smtClean="0">
                <a:solidFill>
                  <a:schemeClr val="bg1">
                    <a:lumMod val="50000"/>
                  </a:schemeClr>
                </a:solidFill>
                <a:latin typeface="Candara" pitchFamily="34" charset="0"/>
              </a:rPr>
              <a:t> </a:t>
            </a:r>
            <a:r>
              <a:rPr lang="en-US" sz="2800" b="1" dirty="0" err="1" smtClean="0">
                <a:solidFill>
                  <a:schemeClr val="bg1">
                    <a:lumMod val="50000"/>
                  </a:schemeClr>
                </a:solidFill>
                <a:latin typeface="Candara" pitchFamily="34" charset="0"/>
              </a:rPr>
              <a:t>ortakları</a:t>
            </a:r>
            <a:r>
              <a:rPr lang="en-GB" sz="2800" b="1" i="0" u="none" strike="noStrike" cap="none" dirty="0" smtClean="0">
                <a:solidFill>
                  <a:schemeClr val="bg1">
                    <a:lumMod val="50000"/>
                  </a:schemeClr>
                </a:solidFill>
                <a:latin typeface="Candara" pitchFamily="34" charset="0"/>
                <a:ea typeface="Calibri"/>
                <a:cs typeface="Calibri"/>
                <a:sym typeface="Calibri"/>
              </a:rPr>
              <a:t> </a:t>
            </a:r>
            <a:endParaRPr sz="2800" b="0" i="0" u="none" strike="noStrike" cap="none" dirty="0">
              <a:solidFill>
                <a:schemeClr val="bg1">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Google Shape;87;p1"/>
          <p:cNvSpPr txBox="1"/>
          <p:nvPr/>
        </p:nvSpPr>
        <p:spPr>
          <a:xfrm>
            <a:off x="2623052" y="6143156"/>
            <a:ext cx="8128788"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050"/>
              <a:buFont typeface="Arial"/>
              <a:buNone/>
            </a:pPr>
            <a:r>
              <a:rPr lang="en-US" sz="1050" b="0" i="1" u="none" strike="noStrike" cap="none" dirty="0">
                <a:solidFill>
                  <a:schemeClr val="dk1"/>
                </a:solidFill>
                <a:latin typeface="Arial"/>
                <a:ea typeface="Arial"/>
                <a:cs typeface="Arial"/>
                <a:sym typeface="Arial"/>
              </a:rPr>
              <a:t>Bu </a:t>
            </a:r>
            <a:r>
              <a:rPr lang="en-US" sz="1050" b="0" i="1" u="none" strike="noStrike" cap="none" dirty="0" err="1">
                <a:solidFill>
                  <a:schemeClr val="dk1"/>
                </a:solidFill>
                <a:latin typeface="Arial"/>
                <a:ea typeface="Arial"/>
                <a:cs typeface="Arial"/>
                <a:sym typeface="Arial"/>
              </a:rPr>
              <a:t>proje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Avrupa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Komisyonu'nun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desteği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ile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finanse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edilmiştir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İçerik</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sadece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yazarın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görüşlerini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yansıtmaktadır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ve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burada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yer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alan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bilgilerin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herhangi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şekilde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kullanılmasından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sorumlu</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tutulamaz</a:t>
            </a:r>
            <a:r>
              <a:rPr lang="en-US" sz="1050" b="0" i="1"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Times New Roman"/>
              <a:ea typeface="Times New Roman"/>
              <a:cs typeface="Times New Roman"/>
              <a:sym typeface="Times New Roman"/>
            </a:endParaRPr>
          </a:p>
        </p:txBody>
      </p:sp>
      <p:pic>
        <p:nvPicPr>
          <p:cNvPr id="19" name="6 - Εικόνα" descr="TR Avrupa Birliği tarafından ortak finanse edilmektedir_POS.jpg"/>
          <p:cNvPicPr>
            <a:picLocks noChangeAspect="1"/>
          </p:cNvPicPr>
          <p:nvPr/>
        </p:nvPicPr>
        <p:blipFill>
          <a:blip r:embed="rId12"/>
          <a:stretch>
            <a:fillRect/>
          </a:stretch>
        </p:blipFill>
        <p:spPr>
          <a:xfrm>
            <a:off x="310680" y="6165304"/>
            <a:ext cx="2304256" cy="412001"/>
          </a:xfrm>
          <a:prstGeom prst="rect">
            <a:avLst/>
          </a:prstGeom>
        </p:spPr>
      </p:pic>
      <p:pic>
        <p:nvPicPr>
          <p:cNvPr id="20" name="7 - Εικόνα" descr="cc-brand-1.png"/>
          <p:cNvPicPr>
            <a:picLocks noChangeAspect="1"/>
          </p:cNvPicPr>
          <p:nvPr/>
        </p:nvPicPr>
        <p:blipFill>
          <a:blip r:embed="rId13"/>
          <a:stretch>
            <a:fillRect/>
          </a:stretch>
        </p:blipFill>
        <p:spPr>
          <a:xfrm>
            <a:off x="11039872" y="6067546"/>
            <a:ext cx="1152128" cy="597226"/>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521</Words>
  <Application>Microsoft Office PowerPoint</Application>
  <PresentationFormat>Προσαρμογή</PresentationFormat>
  <Paragraphs>37</Paragraphs>
  <Slides>7</Slides>
  <Notes>7</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7</vt:i4>
      </vt:variant>
    </vt:vector>
  </HeadingPairs>
  <TitlesOfParts>
    <vt:vector size="13" baseType="lpstr">
      <vt:lpstr>Arial</vt:lpstr>
      <vt:lpstr>Candara</vt:lpstr>
      <vt:lpstr>Calibri</vt:lpstr>
      <vt:lpstr>Times New Roman</vt:lpstr>
      <vt:lpstr>Noto Sans Symbols</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cp:revision>
  <dcterms:created xsi:type="dcterms:W3CDTF">2024-06-10T15:48:53Z</dcterms:created>
  <dcterms:modified xsi:type="dcterms:W3CDTF">2026-04-25T08:41:15Z</dcterms:modified>
</cp:coreProperties>
</file>