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Candara" pitchFamily="34" charset="0"/>
      <p:regular r:id="rId15"/>
      <p:bold r:id="rId16"/>
      <p:italic r:id="rId17"/>
      <p:boldItalic r:id="rId18"/>
    </p:embeddedFont>
    <p:embeddedFont>
      <p:font typeface="Calibri"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EFnpNehjKeZH7hl02LqdSXDoKd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png"/><Relationship Id="rId3" Type="http://schemas.openxmlformats.org/officeDocument/2006/relationships/notesSlide" Target="../notesSlides/notesSlide12.xml"/><Relationship Id="rId7" Type="http://schemas.openxmlformats.org/officeDocument/2006/relationships/image" Target="../media/image12.png"/><Relationship Id="rId12"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3"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3"/>
          <p:cNvSpPr txBox="1"/>
          <p:nvPr/>
        </p:nvSpPr>
        <p:spPr>
          <a:xfrm>
            <a:off x="-3" y="2724029"/>
            <a:ext cx="12192000" cy="1385400"/>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EĞİTİM PROGRAMI</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ÜNİTE 6: Ağ Oluşturma </a:t>
            </a:r>
            <a:endParaRPr/>
          </a:p>
        </p:txBody>
      </p:sp>
      <p:sp>
        <p:nvSpPr>
          <p:cNvPr id="86" name="Google Shape;86;p3"/>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6 - Εικόνα" descr="TR Avrupa Birliği tarafından ortak finanse edilmektedir_POS.jpg"/>
          <p:cNvPicPr>
            <a:picLocks noChangeAspect="1"/>
          </p:cNvPicPr>
          <p:nvPr/>
        </p:nvPicPr>
        <p:blipFill>
          <a:blip r:embed="rId4"/>
          <a:stretch>
            <a:fillRect/>
          </a:stretch>
        </p:blipFill>
        <p:spPr>
          <a:xfrm>
            <a:off x="310680" y="6165304"/>
            <a:ext cx="2304256" cy="412001"/>
          </a:xfrm>
          <a:prstGeom prst="rect">
            <a:avLst/>
          </a:prstGeom>
        </p:spPr>
      </p:pic>
      <p:pic>
        <p:nvPicPr>
          <p:cNvPr id="9" name="7 - Εικόνα" descr="cc-brand-1.png"/>
          <p:cNvPicPr>
            <a:picLocks noChangeAspect="1"/>
          </p:cNvPicPr>
          <p:nvPr/>
        </p:nvPicPr>
        <p:blipFill>
          <a:blip r:embed="rId5"/>
          <a:stretch>
            <a:fillRect/>
          </a:stretch>
        </p:blipFill>
        <p:spPr>
          <a:xfrm>
            <a:off x="11039872" y="6067546"/>
            <a:ext cx="1152128" cy="5972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8" name="Google Shape;178;p29"/>
          <p:cNvSpPr/>
          <p:nvPr/>
        </p:nvSpPr>
        <p:spPr>
          <a:xfrm>
            <a:off x="360486" y="-1"/>
            <a:ext cx="10698811" cy="119675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29"/>
          <p:cNvSpPr/>
          <p:nvPr/>
        </p:nvSpPr>
        <p:spPr>
          <a:xfrm>
            <a:off x="0" y="0"/>
            <a:ext cx="10911016" cy="119675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29"/>
          <p:cNvSpPr txBox="1"/>
          <p:nvPr/>
        </p:nvSpPr>
        <p:spPr>
          <a:xfrm>
            <a:off x="0" y="89588"/>
            <a:ext cx="11280576" cy="1077178"/>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chemeClr val="lt1"/>
                </a:solidFill>
                <a:latin typeface="Candara"/>
                <a:ea typeface="Candara"/>
                <a:cs typeface="Candara"/>
                <a:sym typeface="Candara"/>
              </a:rPr>
              <a:t>MİRAS KATKISI </a:t>
            </a:r>
            <a:endParaRPr sz="32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chemeClr val="lt1"/>
                </a:solidFill>
                <a:latin typeface="Candara"/>
                <a:ea typeface="Candara"/>
                <a:cs typeface="Candara"/>
                <a:sym typeface="Candara"/>
              </a:rPr>
              <a:t>YEREL KİMLİĞİ ŞEKİLLENDİRMEK</a:t>
            </a:r>
            <a:endParaRPr sz="3200" b="1" i="0" u="none" strike="noStrike" cap="none">
              <a:solidFill>
                <a:schemeClr val="lt1"/>
              </a:solidFill>
              <a:latin typeface="Candara"/>
              <a:ea typeface="Candara"/>
              <a:cs typeface="Candara"/>
              <a:sym typeface="Candara"/>
            </a:endParaRPr>
          </a:p>
        </p:txBody>
      </p:sp>
      <p:sp>
        <p:nvSpPr>
          <p:cNvPr id="181" name="Google Shape;181;p29"/>
          <p:cNvSpPr txBox="1"/>
          <p:nvPr/>
        </p:nvSpPr>
        <p:spPr>
          <a:xfrm>
            <a:off x="3431704" y="2204864"/>
            <a:ext cx="7627594" cy="403183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Ağ bağlantılı mirasın potansiyeli, ademi merkeziyetçilik bağlamında çok önemlidir. Ademi merkeziyetçilik, yerlerin kendi gelecekleri hakkında yerel bilgilere dayalı kararlar alabilmelerini ve daha güçlü bir yerel kimlik oluşturabilmelerini sağlamak için ağ bağlantılı bir miras gerektirir.</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Merkezi hükümetten yerel yönetime yetki devri ve yeni bağlantılı otoritelerin oluşturulması, şehir bölgeleri veya kırsal alanların vatandaşlarının yeni bir kimliğe, birçok yerel toplulukta yeni bir yönetişim coğrafyasına giriyor olması anlamına gelir.</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Miras kararlarından siyaseti çıkaramayacağınız için, topluluklar miras kararlarının alınmasında siyasetin aktif ve kapsayıcı olmasını sağlamalıdır. Miras grupları ve kuruluşları için bu, insanların yaşadığı yerlerden okullar ve topluluklara kadar her yerde siyasi aktivizmin gerçekleştirilmesi gerektiği anlamına gelir. İnsanlar ve yatırımlar için küresel rekabetin arttığı bir çağda, yerel farklılıkların önemi artmaktadır.</a:t>
            </a:r>
            <a:endParaRPr sz="1600" b="0" i="0" u="none" strike="noStrike" cap="none">
              <a:solidFill>
                <a:srgbClr val="000000"/>
              </a:solidFill>
              <a:latin typeface="Arial"/>
              <a:ea typeface="Arial"/>
              <a:cs typeface="Arial"/>
              <a:sym typeface="Arial"/>
            </a:endParaRPr>
          </a:p>
        </p:txBody>
      </p:sp>
      <p:sp>
        <p:nvSpPr>
          <p:cNvPr id="182" name="Google Shape;182;p29"/>
          <p:cNvSpPr txBox="1"/>
          <p:nvPr/>
        </p:nvSpPr>
        <p:spPr>
          <a:xfrm>
            <a:off x="2207568" y="1628800"/>
            <a:ext cx="8851728"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833C0B"/>
                </a:solidFill>
                <a:latin typeface="Candara"/>
                <a:ea typeface="Candara"/>
                <a:cs typeface="Candara"/>
                <a:sym typeface="Candara"/>
              </a:rPr>
              <a:t>Miras aktarımının potansiyeli</a:t>
            </a:r>
            <a:endParaRPr sz="1400" b="0" i="0" u="none" strike="noStrike" cap="none">
              <a:solidFill>
                <a:srgbClr val="000000"/>
              </a:solidFill>
              <a:latin typeface="Arial"/>
              <a:ea typeface="Arial"/>
              <a:cs typeface="Arial"/>
              <a:sym typeface="Arial"/>
            </a:endParaRPr>
          </a:p>
        </p:txBody>
      </p:sp>
      <p:pic>
        <p:nvPicPr>
          <p:cNvPr id="183" name="Google Shape;183;p29"/>
          <p:cNvPicPr preferRelativeResize="0"/>
          <p:nvPr/>
        </p:nvPicPr>
        <p:blipFill rotWithShape="1">
          <a:blip r:embed="rId4">
            <a:alphaModFix/>
          </a:blip>
          <a:srcRect/>
          <a:stretch/>
        </p:blipFill>
        <p:spPr>
          <a:xfrm>
            <a:off x="479376" y="3356992"/>
            <a:ext cx="2375537" cy="24979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9" name="Google Shape;189;p30"/>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30"/>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30"/>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a:solidFill>
                  <a:srgbClr val="FFFFFF"/>
                </a:solidFill>
                <a:latin typeface="Candara"/>
                <a:ea typeface="Candara"/>
                <a:cs typeface="Candara"/>
                <a:sym typeface="Candara"/>
              </a:rPr>
              <a:t>İ</a:t>
            </a:r>
            <a:r>
              <a:rPr lang="en-GB" sz="3600" b="1" i="0" u="none" strike="noStrike" cap="none">
                <a:solidFill>
                  <a:srgbClr val="FFFFFF"/>
                </a:solidFill>
                <a:latin typeface="Candara"/>
                <a:ea typeface="Candara"/>
                <a:cs typeface="Candara"/>
                <a:sym typeface="Candara"/>
              </a:rPr>
              <a:t>yi uygulamalar</a:t>
            </a:r>
            <a:endParaRPr sz="3600" b="0" i="0" u="none" strike="noStrike" cap="none">
              <a:solidFill>
                <a:schemeClr val="dk1"/>
              </a:solidFill>
              <a:latin typeface="Times New Roman"/>
              <a:ea typeface="Times New Roman"/>
              <a:cs typeface="Times New Roman"/>
              <a:sym typeface="Times New Roman"/>
            </a:endParaRPr>
          </a:p>
        </p:txBody>
      </p:sp>
      <p:sp>
        <p:nvSpPr>
          <p:cNvPr id="192" name="Google Shape;192;p30"/>
          <p:cNvSpPr txBox="1"/>
          <p:nvPr/>
        </p:nvSpPr>
        <p:spPr>
          <a:xfrm>
            <a:off x="2495600" y="1697098"/>
            <a:ext cx="8562599" cy="45242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Uluslararası Yaşlılar Günü'nü kutlamak için, Vilnius'taki Üçüncü Yaş Üniversitesi (U3A) ve Moletai yerel topluluğu, Vilnius Üniversitesi'nin genç öğrencilerini Yaşlılar Günü'nü birlikte kutlamak ve çok özel bir "beyin fırtınası oturumu"na katılmak üzere davet etti.</a:t>
            </a:r>
            <a:endParaRPr sz="1600" b="0" i="0" u="none" strike="noStrike" cap="none">
              <a:solidFill>
                <a:srgbClr val="000000"/>
              </a:solidFill>
              <a:latin typeface="Candara"/>
              <a:ea typeface="Candara"/>
              <a:cs typeface="Candara"/>
              <a:sym typeface="Candara"/>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Litvanya topraklarının beş etnografik bölgeye ayrıldığını belirtmek gerekir: Aukštaitija (Yüksek Dağlık Bölge), Žemaitija (Samogitia), Dzūkija, Suvalkija ve Küçük Litvanya. Bu bölgeler birbirinden biraz farklı lehçeler, kendine özgü yemekler, gelenekler, farklı ulusal kostüm unsurları, şarkılar, atasözleri vb. ile ayrılır.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Gençler ve yaşlılardan oluşan dört karma takım oluşturuldu. Sorular önceden hazırlanmış ve her iki takıma da soruldu. Gençlerin atasözlerinin veya eski lehçedeki kelimelerin anlamını tahmin edememeleri izlemek çok eğlenceliydi. Herkes eski etnografik Litvanya şarkılarını söyleyemiyordu. Öte yandan, yaşlılar da gençlerin kullandığı modern şarkıcıları, şarkıları ve kelime kısaltmalarını tahmin edemiyorlardı. Çok eğlenceli ve ilginçti. </a:t>
            </a:r>
            <a:endParaRPr sz="1600" b="0" i="0" u="none" strike="noStrike" cap="none">
              <a:solidFill>
                <a:srgbClr val="000000"/>
              </a:solidFill>
              <a:latin typeface="Candara"/>
              <a:ea typeface="Candara"/>
              <a:cs typeface="Candara"/>
              <a:sym typeface="Candara"/>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Tüm katılımcılar, nesillerin birbirlerini daha iyi anlamak, köklerini ve yerel miraslarını unutmamak ve halklarının kimliğini korumak için iletişim kurmaları ve işbirliği yapmaları gerektiği sonucuna vardılar.</a:t>
            </a:r>
            <a:endParaRPr sz="1600" b="0" i="0" u="none" strike="noStrike" cap="none">
              <a:solidFill>
                <a:srgbClr val="000000"/>
              </a:solidFill>
              <a:latin typeface="Candara"/>
              <a:ea typeface="Candara"/>
              <a:cs typeface="Candara"/>
              <a:sym typeface="Candara"/>
            </a:endParaRPr>
          </a:p>
        </p:txBody>
      </p:sp>
      <p:sp>
        <p:nvSpPr>
          <p:cNvPr id="193" name="Google Shape;193;p30"/>
          <p:cNvSpPr txBox="1"/>
          <p:nvPr/>
        </p:nvSpPr>
        <p:spPr>
          <a:xfrm>
            <a:off x="2279576" y="1052961"/>
            <a:ext cx="877972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Yaratıcı atölyeler</a:t>
            </a:r>
            <a:endParaRPr sz="2000" b="1" i="0" u="none" strike="noStrike" cap="none">
              <a:solidFill>
                <a:srgbClr val="A99374"/>
              </a:solidFill>
              <a:latin typeface="Candara"/>
              <a:ea typeface="Candara"/>
              <a:cs typeface="Candara"/>
              <a:sym typeface="Candara"/>
            </a:endParaRPr>
          </a:p>
        </p:txBody>
      </p:sp>
      <p:pic>
        <p:nvPicPr>
          <p:cNvPr id="194" name="Google Shape;194;p30"/>
          <p:cNvPicPr preferRelativeResize="0"/>
          <p:nvPr/>
        </p:nvPicPr>
        <p:blipFill rotWithShape="1">
          <a:blip r:embed="rId4">
            <a:alphaModFix/>
          </a:blip>
          <a:srcRect/>
          <a:stretch/>
        </p:blipFill>
        <p:spPr>
          <a:xfrm>
            <a:off x="119336" y="3949600"/>
            <a:ext cx="2268884" cy="15583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800" b="1" dirty="0" err="1" smtClean="0">
                <a:solidFill>
                  <a:schemeClr val="bg1"/>
                </a:solidFill>
                <a:latin typeface="Candara" pitchFamily="34" charset="0"/>
              </a:rPr>
              <a:t>İlginiz</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için</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teşekkür</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ederiz</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Proje</a:t>
            </a:r>
            <a:r>
              <a:rPr lang="en-US" sz="2800" b="1" dirty="0" smtClean="0">
                <a:solidFill>
                  <a:schemeClr val="bg1">
                    <a:lumMod val="50000"/>
                  </a:schemeClr>
                </a:solidFill>
                <a:latin typeface="Candara" pitchFamily="34" charset="0"/>
              </a:rPr>
              <a:t> </a:t>
            </a:r>
            <a:r>
              <a:rPr lang="en-US" sz="2800" b="1" dirty="0" err="1" smtClean="0">
                <a:solidFill>
                  <a:schemeClr val="bg1">
                    <a:lumMod val="50000"/>
                  </a:schemeClr>
                </a:solidFill>
                <a:latin typeface="Candara" pitchFamily="34" charset="0"/>
              </a:rPr>
              <a:t>ortakları</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19" name="6 - Εικόνα" descr="TR Avrupa Birliği tarafından ortak finanse edilmektedir_POS.jpg"/>
          <p:cNvPicPr>
            <a:picLocks noChangeAspect="1"/>
          </p:cNvPicPr>
          <p:nvPr/>
        </p:nvPicPr>
        <p:blipFill>
          <a:blip r:embed="rId12"/>
          <a:stretch>
            <a:fillRect/>
          </a:stretch>
        </p:blipFill>
        <p:spPr>
          <a:xfrm>
            <a:off x="310680" y="6165304"/>
            <a:ext cx="2304256" cy="412001"/>
          </a:xfrm>
          <a:prstGeom prst="rect">
            <a:avLst/>
          </a:prstGeom>
        </p:spPr>
      </p:pic>
      <p:pic>
        <p:nvPicPr>
          <p:cNvPr id="20" name="7 - Εικόνα" descr="cc-brand-1.png"/>
          <p:cNvPicPr>
            <a:picLocks noChangeAspect="1"/>
          </p:cNvPicPr>
          <p:nvPr/>
        </p:nvPicPr>
        <p:blipFill>
          <a:blip r:embed="rId13"/>
          <a:stretch>
            <a:fillRect/>
          </a:stretch>
        </p:blipFill>
        <p:spPr>
          <a:xfrm>
            <a:off x="11039872" y="6067546"/>
            <a:ext cx="1152128" cy="597226"/>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79131" y="2074783"/>
            <a:ext cx="121920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200"/>
              <a:buFont typeface="Arial"/>
              <a:buNone/>
            </a:pPr>
            <a:r>
              <a:rPr lang="en-GB" sz="3200" b="1" i="0" u="none" strike="noStrike" cap="none">
                <a:solidFill>
                  <a:srgbClr val="FFFFFF"/>
                </a:solidFill>
                <a:latin typeface="Candara"/>
                <a:ea typeface="Candara"/>
                <a:cs typeface="Candara"/>
                <a:sym typeface="Candara"/>
              </a:rPr>
              <a:t>DERS 2: Toplumsal Fayda Olarak </a:t>
            </a:r>
            <a:r>
              <a:rPr lang="en-GB" sz="3200" b="1" i="0" u="none" strike="noStrike" cap="none">
                <a:solidFill>
                  <a:schemeClr val="lt1"/>
                </a:solidFill>
                <a:latin typeface="Candara"/>
                <a:ea typeface="Candara"/>
                <a:cs typeface="Candara"/>
                <a:sym typeface="Candara"/>
              </a:rPr>
              <a:t>Miras ve </a:t>
            </a:r>
            <a:r>
              <a:rPr lang="en-GB" sz="3200" b="1">
                <a:solidFill>
                  <a:schemeClr val="lt1"/>
                </a:solidFill>
                <a:latin typeface="Candara"/>
                <a:ea typeface="Candara"/>
                <a:cs typeface="Candara"/>
                <a:sym typeface="Candara"/>
              </a:rPr>
              <a:t>A</a:t>
            </a:r>
            <a:r>
              <a:rPr lang="en-GB" sz="3200" b="1" i="0" u="none" strike="noStrike" cap="none">
                <a:solidFill>
                  <a:schemeClr val="lt1"/>
                </a:solidFill>
                <a:latin typeface="Candara"/>
                <a:ea typeface="Candara"/>
                <a:cs typeface="Candara"/>
                <a:sym typeface="Candara"/>
              </a:rPr>
              <a:t>ğ oluşturma</a:t>
            </a:r>
            <a:r>
              <a:rPr lang="en-GB" sz="3200" b="1">
                <a:solidFill>
                  <a:schemeClr val="lt1"/>
                </a:solidFill>
                <a:latin typeface="Candara"/>
                <a:ea typeface="Candara"/>
                <a:cs typeface="Candara"/>
                <a:sym typeface="Candara"/>
              </a:rPr>
              <a:t> </a:t>
            </a:r>
            <a:endParaRPr sz="3200" b="1" i="0" u="none" strike="noStrike" cap="none">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1" name="Google Shape;101;p24"/>
          <p:cNvSpPr/>
          <p:nvPr/>
        </p:nvSpPr>
        <p:spPr>
          <a:xfrm>
            <a:off x="360486" y="-1"/>
            <a:ext cx="10698811" cy="1052737"/>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2" name="Google Shape;102;p24"/>
          <p:cNvSpPr/>
          <p:nvPr/>
        </p:nvSpPr>
        <p:spPr>
          <a:xfrm>
            <a:off x="0" y="0"/>
            <a:ext cx="10911016" cy="1052736"/>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3" name="Google Shape;103;p24"/>
          <p:cNvSpPr txBox="1"/>
          <p:nvPr/>
        </p:nvSpPr>
        <p:spPr>
          <a:xfrm>
            <a:off x="0" y="49325"/>
            <a:ext cx="13584900" cy="9543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TOPLUMLARIN VE VATANDAŞLARIN YARATICI POTANSİYELİ </a:t>
            </a:r>
            <a:endParaRPr sz="2800" b="1" i="0" u="none" strike="noStrike" cap="none">
              <a:solidFill>
                <a:srgbClr val="FFFFFF"/>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YEREL MİRASIN KULLANIMI</a:t>
            </a:r>
            <a:endParaRPr sz="2800" b="1" i="0" u="none" strike="noStrike" cap="none">
              <a:solidFill>
                <a:srgbClr val="FFFFFF"/>
              </a:solidFill>
              <a:latin typeface="Candara"/>
              <a:ea typeface="Candara"/>
              <a:cs typeface="Candara"/>
              <a:sym typeface="Candara"/>
            </a:endParaRPr>
          </a:p>
        </p:txBody>
      </p:sp>
      <p:sp>
        <p:nvSpPr>
          <p:cNvPr id="104" name="Google Shape;104;p24"/>
          <p:cNvSpPr txBox="1"/>
          <p:nvPr/>
        </p:nvSpPr>
        <p:spPr>
          <a:xfrm>
            <a:off x="4727847" y="1916832"/>
            <a:ext cx="6331500" cy="3078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ndara"/>
                <a:ea typeface="Candara"/>
                <a:cs typeface="Candara"/>
                <a:sym typeface="Candara"/>
              </a:rPr>
              <a:t>Miras - </a:t>
            </a:r>
            <a:r>
              <a:rPr lang="en-GB" sz="1800" b="0" i="0" u="none" strike="noStrike" cap="none">
                <a:solidFill>
                  <a:schemeClr val="dk1"/>
                </a:solidFill>
                <a:latin typeface="Candara"/>
                <a:ea typeface="Candara"/>
                <a:cs typeface="Candara"/>
                <a:sym typeface="Candara"/>
              </a:rPr>
              <a:t> geçmişte yaratılmış ve hala tarihi önemi olan gelenekler, diller, sanat veya binalar gibi belirli bir toplumun kültürüne ait</a:t>
            </a:r>
            <a:r>
              <a:rPr lang="en-GB" sz="1800" b="0" i="0" u="none" strike="noStrike" cap="none">
                <a:solidFill>
                  <a:srgbClr val="000000"/>
                </a:solidFill>
                <a:latin typeface="Candara"/>
                <a:ea typeface="Candara"/>
                <a:cs typeface="Candara"/>
                <a:sym typeface="Candara"/>
              </a:rPr>
              <a:t> özelliklerdir</a:t>
            </a:r>
            <a:r>
              <a:rPr lang="en-GB" sz="1800" b="0" i="0" u="none" strike="noStrike" cap="none">
                <a:solidFill>
                  <a:schemeClr val="dk1"/>
                </a:solidFill>
                <a:latin typeface="Candara"/>
                <a:ea typeface="Candara"/>
                <a:cs typeface="Candara"/>
                <a:sym typeface="Candara"/>
              </a:rPr>
              <a:t>.</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a:solidFill>
                <a:schemeClr val="dk1"/>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chemeClr val="dk1"/>
                </a:solidFill>
                <a:latin typeface="Candara"/>
                <a:ea typeface="Candara"/>
                <a:cs typeface="Candara"/>
                <a:sym typeface="Candara"/>
              </a:rPr>
              <a:t>Miras - </a:t>
            </a:r>
            <a:r>
              <a:rPr lang="en-GB" sz="1800" b="0" i="0" u="none" strike="noStrike" cap="none">
                <a:solidFill>
                  <a:srgbClr val="040C28"/>
                </a:solidFill>
                <a:latin typeface="Candara"/>
                <a:ea typeface="Candara"/>
                <a:cs typeface="Candara"/>
                <a:sym typeface="Candara"/>
              </a:rPr>
              <a:t> önceki nesillerden aktarılan gelenekler, değerler, kültürel uygulamalar ve eserler</a:t>
            </a:r>
            <a:r>
              <a:rPr lang="en-GB" sz="1800" b="0" i="0" u="none" strike="noStrike" cap="none">
                <a:solidFill>
                  <a:srgbClr val="474747"/>
                </a:solidFill>
                <a:latin typeface="Candara"/>
                <a:ea typeface="Candara"/>
                <a:cs typeface="Candara"/>
                <a:sym typeface="Candara"/>
              </a:rPr>
              <a:t>. </a:t>
            </a:r>
            <a:endParaRPr sz="1800" b="0" i="0" u="none" strike="noStrike" cap="none">
              <a:solidFill>
                <a:srgbClr val="474747"/>
              </a:solidFill>
              <a:latin typeface="Candara"/>
              <a:ea typeface="Candara"/>
              <a:cs typeface="Candara"/>
              <a:sym typeface="Candara"/>
            </a:endParaRPr>
          </a:p>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a:solidFill>
                <a:srgbClr val="474747"/>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800"/>
              <a:buFont typeface="Noto Sans Symbols"/>
              <a:buChar char="⮚"/>
            </a:pPr>
            <a:r>
              <a:rPr lang="en-GB" sz="1800" b="1" i="0" u="none" strike="noStrike" cap="none">
                <a:solidFill>
                  <a:srgbClr val="000000"/>
                </a:solidFill>
                <a:latin typeface="Candara"/>
                <a:ea typeface="Candara"/>
                <a:cs typeface="Candara"/>
                <a:sym typeface="Candara"/>
              </a:rPr>
              <a:t>Kültürel miras</a:t>
            </a:r>
            <a:r>
              <a:rPr lang="en-GB" sz="1800" b="0" i="0" u="none" strike="noStrike" cap="none">
                <a:solidFill>
                  <a:srgbClr val="000000"/>
                </a:solidFill>
                <a:latin typeface="Candara"/>
                <a:ea typeface="Candara"/>
                <a:cs typeface="Candara"/>
                <a:sym typeface="Candara"/>
              </a:rPr>
              <a:t>, geçmiş nesillerden miras kalan bir grup veya toplumun maddi ve manevi miras varlıklarıdır.</a:t>
            </a:r>
            <a:endParaRPr sz="1800" b="0" i="0" u="none" strike="noStrike" cap="none">
              <a:solidFill>
                <a:schemeClr val="dk1"/>
              </a:solidFill>
              <a:latin typeface="Candara"/>
              <a:ea typeface="Candara"/>
              <a:cs typeface="Candara"/>
              <a:sym typeface="Candara"/>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chemeClr val="dk1"/>
              </a:solidFill>
              <a:latin typeface="Candara"/>
              <a:ea typeface="Candara"/>
              <a:cs typeface="Candara"/>
              <a:sym typeface="Candara"/>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chemeClr val="dk1"/>
              </a:solidFill>
              <a:latin typeface="Candara"/>
              <a:ea typeface="Candara"/>
              <a:cs typeface="Candara"/>
              <a:sym typeface="Candara"/>
            </a:endParaRPr>
          </a:p>
        </p:txBody>
      </p:sp>
      <p:sp>
        <p:nvSpPr>
          <p:cNvPr id="105" name="Google Shape;105;p24"/>
          <p:cNvSpPr txBox="1"/>
          <p:nvPr/>
        </p:nvSpPr>
        <p:spPr>
          <a:xfrm>
            <a:off x="4727848" y="1340768"/>
            <a:ext cx="633144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833C0B"/>
                </a:solidFill>
                <a:latin typeface="Candara"/>
                <a:ea typeface="Candara"/>
                <a:cs typeface="Candara"/>
                <a:sym typeface="Candara"/>
              </a:rPr>
              <a:t>Miras tanımı</a:t>
            </a:r>
            <a:endParaRPr sz="2000" b="1" i="0" u="none" strike="noStrike" cap="none">
              <a:solidFill>
                <a:srgbClr val="833C0B"/>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p:txBody>
      </p:sp>
      <p:pic>
        <p:nvPicPr>
          <p:cNvPr id="106" name="Google Shape;106;p24"/>
          <p:cNvPicPr preferRelativeResize="0"/>
          <p:nvPr/>
        </p:nvPicPr>
        <p:blipFill rotWithShape="1">
          <a:blip r:embed="rId4">
            <a:alphaModFix/>
          </a:blip>
          <a:srcRect/>
          <a:stretch/>
        </p:blipFill>
        <p:spPr>
          <a:xfrm>
            <a:off x="695400" y="2780928"/>
            <a:ext cx="3619234" cy="26408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2" name="Google Shape;112;p25"/>
          <p:cNvSpPr/>
          <p:nvPr/>
        </p:nvSpPr>
        <p:spPr>
          <a:xfrm>
            <a:off x="360486" y="-1"/>
            <a:ext cx="10698811" cy="1052737"/>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3" name="Google Shape;113;p25"/>
          <p:cNvSpPr/>
          <p:nvPr/>
        </p:nvSpPr>
        <p:spPr>
          <a:xfrm>
            <a:off x="0" y="0"/>
            <a:ext cx="10911016" cy="1052736"/>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4" name="Google Shape;114;p25"/>
          <p:cNvSpPr txBox="1"/>
          <p:nvPr/>
        </p:nvSpPr>
        <p:spPr>
          <a:xfrm>
            <a:off x="0" y="0"/>
            <a:ext cx="13584832" cy="954067"/>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TOPLUMLARIN VE VATANDAŞLARIN YARATICI POTANSİYELİ </a:t>
            </a:r>
            <a:endParaRPr sz="2800" b="1" i="0" u="none" strike="noStrike" cap="none">
              <a:solidFill>
                <a:srgbClr val="FFFFFF"/>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YEREL MİRASIN KULLANIMI</a:t>
            </a:r>
            <a:endParaRPr sz="2800" b="1" i="0" u="none" strike="noStrike" cap="none">
              <a:solidFill>
                <a:srgbClr val="FFFFFF"/>
              </a:solidFill>
              <a:latin typeface="Candara"/>
              <a:ea typeface="Candara"/>
              <a:cs typeface="Candara"/>
              <a:sym typeface="Candara"/>
            </a:endParaRPr>
          </a:p>
        </p:txBody>
      </p:sp>
      <p:sp>
        <p:nvSpPr>
          <p:cNvPr id="115" name="Google Shape;115;p25"/>
          <p:cNvSpPr txBox="1"/>
          <p:nvPr/>
        </p:nvSpPr>
        <p:spPr>
          <a:xfrm>
            <a:off x="4799856" y="1916832"/>
            <a:ext cx="6259500" cy="4278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İnsanlarla başlayın.Çalışmalarınızı insanların günlük yaşamlarının olduğu yerlere yerleştirin.</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Miras, sizin onu neye dönüştürdüğünüze bağlıdır.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Varlıkları yeni şekillerde kullanın ve yeni varlıklar belirleyin.</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Dünün mücadelelerinin ötesine geçin.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Talep etmek yerine teklifte bulunun.</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Açık olun ve değişimi yönlendirin.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Güç ve liderlik hakkında eleştirel düşünün.</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Mirasınızı yerel USP'niz haline getirmeye yardımcı olun.</a:t>
            </a:r>
            <a:endParaRPr sz="1600">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     </a:t>
            </a:r>
            <a:r>
              <a:rPr lang="en-GB" sz="1600">
                <a:latin typeface="Candara"/>
                <a:ea typeface="Candara"/>
                <a:cs typeface="Candara"/>
                <a:sym typeface="Candara"/>
              </a:rPr>
              <a:t>Tek bir </a:t>
            </a:r>
            <a:r>
              <a:rPr lang="en-GB" sz="1600" b="0" i="0" u="none" strike="noStrike" cap="none">
                <a:solidFill>
                  <a:srgbClr val="000000"/>
                </a:solidFill>
                <a:latin typeface="Candara"/>
                <a:ea typeface="Candara"/>
                <a:cs typeface="Candara"/>
                <a:sym typeface="Candara"/>
              </a:rPr>
              <a:t>stratejiye güvenmeyin.</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GB" sz="1600">
                <a:latin typeface="Candara"/>
                <a:ea typeface="Candara"/>
                <a:cs typeface="Candara"/>
                <a:sym typeface="Candara"/>
              </a:rPr>
              <a:t>USP: </a:t>
            </a:r>
            <a:r>
              <a:rPr lang="en-GB" sz="1600">
                <a:solidFill>
                  <a:schemeClr val="dk1"/>
                </a:solidFill>
                <a:latin typeface="Candara"/>
                <a:ea typeface="Candara"/>
                <a:cs typeface="Candara"/>
                <a:sym typeface="Candara"/>
              </a:rPr>
              <a:t>Bir ürünün, hizmetin veya projenin rakiplerinden farkını ortaya koyan, yani neden tercih edilmesi gerektiğini anlatan temel özelliğidir.</a:t>
            </a:r>
            <a:endParaRPr sz="1600">
              <a:latin typeface="Candara"/>
              <a:ea typeface="Candara"/>
              <a:cs typeface="Candara"/>
              <a:sym typeface="Candara"/>
            </a:endParaRPr>
          </a:p>
        </p:txBody>
      </p:sp>
      <p:sp>
        <p:nvSpPr>
          <p:cNvPr id="116" name="Google Shape;116;p25"/>
          <p:cNvSpPr txBox="1"/>
          <p:nvPr/>
        </p:nvSpPr>
        <p:spPr>
          <a:xfrm>
            <a:off x="4799856" y="1340768"/>
            <a:ext cx="625944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833C0B"/>
                </a:solidFill>
                <a:latin typeface="Candara"/>
                <a:ea typeface="Candara"/>
                <a:cs typeface="Candara"/>
                <a:sym typeface="Candara"/>
              </a:rPr>
              <a:t>Ağ bağlantılı miras için ilkeler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p:txBody>
      </p:sp>
      <p:pic>
        <p:nvPicPr>
          <p:cNvPr id="117" name="Google Shape;117;p25"/>
          <p:cNvPicPr preferRelativeResize="0"/>
          <p:nvPr/>
        </p:nvPicPr>
        <p:blipFill rotWithShape="1">
          <a:blip r:embed="rId4">
            <a:alphaModFix/>
          </a:blip>
          <a:srcRect/>
          <a:stretch/>
        </p:blipFill>
        <p:spPr>
          <a:xfrm>
            <a:off x="1775520" y="3140968"/>
            <a:ext cx="1801372" cy="25938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3" name="Google Shape;123;p26"/>
          <p:cNvSpPr/>
          <p:nvPr/>
        </p:nvSpPr>
        <p:spPr>
          <a:xfrm>
            <a:off x="360486" y="-1"/>
            <a:ext cx="10698811" cy="1052737"/>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26"/>
          <p:cNvSpPr/>
          <p:nvPr/>
        </p:nvSpPr>
        <p:spPr>
          <a:xfrm>
            <a:off x="0" y="0"/>
            <a:ext cx="10911016" cy="1052736"/>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26"/>
          <p:cNvSpPr txBox="1"/>
          <p:nvPr/>
        </p:nvSpPr>
        <p:spPr>
          <a:xfrm>
            <a:off x="0" y="0"/>
            <a:ext cx="13584832" cy="954067"/>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Candara"/>
                <a:ea typeface="Candara"/>
                <a:cs typeface="Candara"/>
                <a:sym typeface="Candara"/>
              </a:rPr>
              <a:t>TOPLUMLARIN VE VATANDAŞLARIN YARATICI POTANSİYELİ </a:t>
            </a:r>
            <a:endParaRPr sz="28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Candara"/>
                <a:ea typeface="Candara"/>
                <a:cs typeface="Candara"/>
                <a:sym typeface="Candara"/>
              </a:rPr>
              <a:t>YEREL MİRASIN KULLANIMI</a:t>
            </a:r>
            <a:endParaRPr sz="2800" b="1" i="0" u="none" strike="noStrike" cap="none">
              <a:solidFill>
                <a:schemeClr val="lt1"/>
              </a:solidFill>
              <a:latin typeface="Candara"/>
              <a:ea typeface="Candara"/>
              <a:cs typeface="Candara"/>
              <a:sym typeface="Candara"/>
            </a:endParaRPr>
          </a:p>
        </p:txBody>
      </p:sp>
      <p:sp>
        <p:nvSpPr>
          <p:cNvPr id="126" name="Google Shape;126;p26"/>
          <p:cNvSpPr txBox="1"/>
          <p:nvPr/>
        </p:nvSpPr>
        <p:spPr>
          <a:xfrm>
            <a:off x="4643937" y="1916832"/>
            <a:ext cx="6415359" cy="280072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Ağ bağlantılı miras, kuruluşların bir yerin işleyişini belirleyen günlük yapılarla bağlantılı olduğu anlamına gelir; örneğin, planlama danışmanlığı, mahalle planlaması, yetişkin eğitimi, istihdam desteği, gençlik hizmetleri ve yerel medya faaliyetleri ile ilgili yapılar.</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Yerel düzeyde, derin, geniş ve işbirliğine dayalı ağlar, projelerin ve kuruluşların tek başlarına başarabileceklerinden daha fazlasını başarmalarına yardımcı olur. Bu tür ağlar, miras aktivistleri, gönüllüler ve topluluk liderlerinin profesyonel kurumların kararlarında söz sahibi ve etkili olduklarında güçlenir.</a:t>
            </a:r>
            <a:endParaRPr sz="1600" b="0" i="0" u="none" strike="noStrike" cap="none">
              <a:solidFill>
                <a:srgbClr val="000000"/>
              </a:solidFill>
              <a:latin typeface="Candara"/>
              <a:ea typeface="Candara"/>
              <a:cs typeface="Candara"/>
              <a:sym typeface="Candara"/>
            </a:endParaRPr>
          </a:p>
        </p:txBody>
      </p:sp>
      <p:sp>
        <p:nvSpPr>
          <p:cNvPr id="127" name="Google Shape;127;p26"/>
          <p:cNvSpPr txBox="1"/>
          <p:nvPr/>
        </p:nvSpPr>
        <p:spPr>
          <a:xfrm>
            <a:off x="4655840" y="1340768"/>
            <a:ext cx="640345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833C0B"/>
                </a:solidFill>
                <a:latin typeface="Candara"/>
                <a:ea typeface="Candara"/>
                <a:cs typeface="Candara"/>
                <a:sym typeface="Candara"/>
              </a:rPr>
              <a:t>Yerel düzeyde geniş ve iş birliğine dayalı ağlar</a:t>
            </a:r>
            <a:endParaRPr sz="2000" b="1" i="0" u="none" strike="noStrike" cap="none">
              <a:solidFill>
                <a:srgbClr val="A99374"/>
              </a:solidFill>
              <a:latin typeface="Candara"/>
              <a:ea typeface="Candara"/>
              <a:cs typeface="Candara"/>
              <a:sym typeface="Candara"/>
            </a:endParaRPr>
          </a:p>
        </p:txBody>
      </p:sp>
      <p:pic>
        <p:nvPicPr>
          <p:cNvPr id="128" name="Google Shape;128;p26"/>
          <p:cNvPicPr preferRelativeResize="0"/>
          <p:nvPr/>
        </p:nvPicPr>
        <p:blipFill rotWithShape="1">
          <a:blip r:embed="rId4">
            <a:alphaModFix/>
          </a:blip>
          <a:srcRect/>
          <a:stretch/>
        </p:blipFill>
        <p:spPr>
          <a:xfrm>
            <a:off x="911424" y="3143233"/>
            <a:ext cx="3234913" cy="31486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4" name="Google Shape;134;p27"/>
          <p:cNvSpPr/>
          <p:nvPr/>
        </p:nvSpPr>
        <p:spPr>
          <a:xfrm>
            <a:off x="360486" y="-1"/>
            <a:ext cx="10698811" cy="1052737"/>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27"/>
          <p:cNvSpPr/>
          <p:nvPr/>
        </p:nvSpPr>
        <p:spPr>
          <a:xfrm>
            <a:off x="0" y="0"/>
            <a:ext cx="10911016" cy="1052736"/>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27"/>
          <p:cNvSpPr txBox="1"/>
          <p:nvPr/>
        </p:nvSpPr>
        <p:spPr>
          <a:xfrm>
            <a:off x="0" y="0"/>
            <a:ext cx="13584832" cy="954067"/>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Candara"/>
                <a:ea typeface="Candara"/>
                <a:cs typeface="Candara"/>
                <a:sym typeface="Candara"/>
              </a:rPr>
              <a:t>TOPLUMLARIN VE VATANDAŞLARIN YARATICI POTANSİYELİ </a:t>
            </a:r>
            <a:endParaRPr sz="28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Candara"/>
                <a:ea typeface="Candara"/>
                <a:cs typeface="Candara"/>
                <a:sym typeface="Candara"/>
              </a:rPr>
              <a:t>YEREL MİRASIN KULLANIMI</a:t>
            </a:r>
            <a:endParaRPr sz="2800" b="1" i="0" u="none" strike="noStrike" cap="none">
              <a:solidFill>
                <a:schemeClr val="lt1"/>
              </a:solidFill>
              <a:latin typeface="Candara"/>
              <a:ea typeface="Candara"/>
              <a:cs typeface="Candara"/>
              <a:sym typeface="Candara"/>
            </a:endParaRPr>
          </a:p>
        </p:txBody>
      </p:sp>
      <p:sp>
        <p:nvSpPr>
          <p:cNvPr id="137" name="Google Shape;137;p27"/>
          <p:cNvSpPr txBox="1"/>
          <p:nvPr/>
        </p:nvSpPr>
        <p:spPr>
          <a:xfrm>
            <a:off x="4583832" y="1916832"/>
            <a:ext cx="6475500" cy="2555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Ağ bağlantılı miras kavramı, farklı ölçeklerde kişisel kimliklere sahip olduğumuz, ağlara ait olduğumuz ve farklı düzeylerde bağlar hissettiğimiz gerçeğine karşılık gelir.</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a:latin typeface="Candara"/>
                <a:ea typeface="Candara"/>
                <a:cs typeface="Candara"/>
                <a:sym typeface="Candara"/>
              </a:rPr>
              <a:t>Mahalleleri</a:t>
            </a:r>
            <a:r>
              <a:rPr lang="en-GB" sz="1600" b="0" i="0" u="none" strike="noStrike" cap="none">
                <a:solidFill>
                  <a:srgbClr val="000000"/>
                </a:solidFill>
                <a:latin typeface="Candara"/>
                <a:ea typeface="Candara"/>
                <a:cs typeface="Candara"/>
                <a:sym typeface="Candara"/>
              </a:rPr>
              <a:t>, bir şehri oluşturan yapı taşları, günlük kurumların ve kişisel tarihimizin yeridir. Yaşadığımız sokakta aynı anda hem "yerel" hem de daha geniş toplulukların vatandaşlarıyız. Ve kültürel deneyimleri, kamusal olanakları paylaştığımız ve yerlerin gelişimini domine eden yaşanmış bir ekonomik mantığı edindiğimiz yer, kentsel ve bölgesel ölçekte, dolayısıyla kırsal alanlardır.</a:t>
            </a:r>
            <a:endParaRPr sz="1600" b="0" i="0" u="none" strike="noStrike" cap="none">
              <a:solidFill>
                <a:srgbClr val="000000"/>
              </a:solidFill>
              <a:latin typeface="Candara"/>
              <a:ea typeface="Candara"/>
              <a:cs typeface="Candara"/>
              <a:sym typeface="Candara"/>
            </a:endParaRPr>
          </a:p>
        </p:txBody>
      </p:sp>
      <p:sp>
        <p:nvSpPr>
          <p:cNvPr id="138" name="Google Shape;138;p27"/>
          <p:cNvSpPr txBox="1"/>
          <p:nvPr/>
        </p:nvSpPr>
        <p:spPr>
          <a:xfrm>
            <a:off x="4583832" y="1340768"/>
            <a:ext cx="647546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Kültürel miras kuruluşları arasındaki ağlar</a:t>
            </a:r>
            <a:endParaRPr sz="2000" b="1" i="0" u="none" strike="noStrike" cap="none">
              <a:solidFill>
                <a:srgbClr val="A99374"/>
              </a:solidFill>
              <a:latin typeface="Candara"/>
              <a:ea typeface="Candara"/>
              <a:cs typeface="Candara"/>
              <a:sym typeface="Candara"/>
            </a:endParaRPr>
          </a:p>
        </p:txBody>
      </p:sp>
      <p:pic>
        <p:nvPicPr>
          <p:cNvPr id="139" name="Google Shape;139;p27"/>
          <p:cNvPicPr preferRelativeResize="0"/>
          <p:nvPr/>
        </p:nvPicPr>
        <p:blipFill rotWithShape="1">
          <a:blip r:embed="rId4">
            <a:alphaModFix/>
          </a:blip>
          <a:srcRect/>
          <a:stretch/>
        </p:blipFill>
        <p:spPr>
          <a:xfrm>
            <a:off x="479376" y="2924944"/>
            <a:ext cx="4054435" cy="28953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5" name="Google Shape;145;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5"/>
          <p:cNvSpPr txBox="1"/>
          <p:nvPr/>
        </p:nvSpPr>
        <p:spPr>
          <a:xfrm>
            <a:off x="0" y="89588"/>
            <a:ext cx="12192000" cy="58473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chemeClr val="lt1"/>
                </a:solidFill>
                <a:latin typeface="Candara"/>
                <a:ea typeface="Candara"/>
                <a:cs typeface="Candara"/>
                <a:sym typeface="Candara"/>
              </a:rPr>
              <a:t>YEREL KÜLTÜREL MİRAS - YER VE ÖZGÜNLÜK</a:t>
            </a:r>
            <a:endParaRPr sz="3200" b="1" i="0" u="none" strike="noStrike" cap="none">
              <a:solidFill>
                <a:schemeClr val="lt1"/>
              </a:solidFill>
              <a:latin typeface="Candara"/>
              <a:ea typeface="Candara"/>
              <a:cs typeface="Candara"/>
              <a:sym typeface="Candara"/>
            </a:endParaRPr>
          </a:p>
        </p:txBody>
      </p:sp>
      <p:sp>
        <p:nvSpPr>
          <p:cNvPr id="148" name="Google Shape;148;p5"/>
          <p:cNvSpPr txBox="1"/>
          <p:nvPr/>
        </p:nvSpPr>
        <p:spPr>
          <a:xfrm>
            <a:off x="4655840" y="1772816"/>
            <a:ext cx="6403457" cy="23082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3F3F3F"/>
                </a:solidFill>
                <a:latin typeface="Candara"/>
                <a:ea typeface="Candara"/>
                <a:cs typeface="Candara"/>
                <a:sym typeface="Candara"/>
              </a:rPr>
              <a:t>Daha geniş ve daha derin bir sivil katılım, ilgisiz toplulukları bir araya getirerek yerel bölgelerinin hafızasının nasıl aktarılacağı üzerinde etki sahibi olmalarını sağlamak; ve en iddialı haliyle, anlam, aidiyet ve sosyal bölünmeleri iyileştirme duygusu yaratmak.</a:t>
            </a:r>
            <a:endParaRPr sz="16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3F3F3F"/>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3F3F3F"/>
                </a:solidFill>
                <a:latin typeface="Candara"/>
                <a:ea typeface="Candara"/>
                <a:cs typeface="Candara"/>
                <a:sym typeface="Candara"/>
              </a:rPr>
              <a:t>Miras ortamlarında sosyal sonuçların elde edilmesi, örneğin okullarda öğrenme sonuçlarının iyileştirilmesi veya sosyal izolasyon veya zayıf ruh sağlığı için sosyal reçete olarak miras etkinliklerinin sunulması.</a:t>
            </a:r>
            <a:endParaRPr sz="1600" b="0" i="0" u="none" strike="noStrike" cap="none">
              <a:solidFill>
                <a:srgbClr val="000000"/>
              </a:solidFill>
              <a:latin typeface="Arial"/>
              <a:ea typeface="Arial"/>
              <a:cs typeface="Arial"/>
              <a:sym typeface="Arial"/>
            </a:endParaRPr>
          </a:p>
        </p:txBody>
      </p:sp>
      <p:sp>
        <p:nvSpPr>
          <p:cNvPr id="149" name="Google Shape;149;p5"/>
          <p:cNvSpPr txBox="1"/>
          <p:nvPr/>
        </p:nvSpPr>
        <p:spPr>
          <a:xfrm>
            <a:off x="4655840" y="1124744"/>
            <a:ext cx="640345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Daha geniş ve daha derin sivil katılım</a:t>
            </a:r>
            <a:endParaRPr sz="2000" b="1" i="0" u="none" strike="noStrike" cap="none">
              <a:solidFill>
                <a:srgbClr val="833C0B"/>
              </a:solidFill>
              <a:latin typeface="Candara"/>
              <a:ea typeface="Candara"/>
              <a:cs typeface="Candara"/>
              <a:sym typeface="Candara"/>
            </a:endParaRPr>
          </a:p>
        </p:txBody>
      </p:sp>
      <p:pic>
        <p:nvPicPr>
          <p:cNvPr id="150" name="Google Shape;150;p5"/>
          <p:cNvPicPr preferRelativeResize="0"/>
          <p:nvPr/>
        </p:nvPicPr>
        <p:blipFill rotWithShape="1">
          <a:blip r:embed="rId4">
            <a:alphaModFix/>
          </a:blip>
          <a:srcRect/>
          <a:stretch/>
        </p:blipFill>
        <p:spPr>
          <a:xfrm>
            <a:off x="767408" y="2132856"/>
            <a:ext cx="3539963" cy="37223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6" name="Google Shape;156;p28"/>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28"/>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28"/>
          <p:cNvSpPr txBox="1"/>
          <p:nvPr/>
        </p:nvSpPr>
        <p:spPr>
          <a:xfrm>
            <a:off x="0" y="89588"/>
            <a:ext cx="12192000" cy="58473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chemeClr val="lt1"/>
                </a:solidFill>
                <a:latin typeface="Candara"/>
                <a:ea typeface="Candara"/>
                <a:cs typeface="Candara"/>
                <a:sym typeface="Candara"/>
              </a:rPr>
              <a:t>YEREL KÜLTÜREL MİRAS - YER VE ÖZGÜNLÜK</a:t>
            </a:r>
            <a:endParaRPr sz="3200" b="1" i="0" u="none" strike="noStrike" cap="none">
              <a:solidFill>
                <a:schemeClr val="lt1"/>
              </a:solidFill>
              <a:latin typeface="Candara"/>
              <a:ea typeface="Candara"/>
              <a:cs typeface="Candara"/>
              <a:sym typeface="Candara"/>
            </a:endParaRPr>
          </a:p>
        </p:txBody>
      </p:sp>
      <p:sp>
        <p:nvSpPr>
          <p:cNvPr id="159" name="Google Shape;159;p28"/>
          <p:cNvSpPr txBox="1"/>
          <p:nvPr/>
        </p:nvSpPr>
        <p:spPr>
          <a:xfrm>
            <a:off x="3215750" y="1772825"/>
            <a:ext cx="7695300" cy="4032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3F3F3F"/>
                </a:solidFill>
                <a:latin typeface="Candara"/>
                <a:ea typeface="Candara"/>
                <a:cs typeface="Candara"/>
                <a:sym typeface="Candara"/>
              </a:rPr>
              <a:t>Ağ bağlantılı miras, mirasın ortak bir kamu kaynağı olarak anlaşılması ve ele alınması, vatandaşların ve kuruluşların tüm çeşitliliği tarafından desteklenmesi ve geliştirilmesi için yeterli bağlantılara sahip olmak anlamına gelir.</a:t>
            </a:r>
            <a:endParaRPr sz="16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3F3F3F"/>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3F3F3F"/>
                </a:solidFill>
                <a:latin typeface="Candara"/>
                <a:ea typeface="Candara"/>
                <a:cs typeface="Candara"/>
                <a:sym typeface="Candara"/>
              </a:rPr>
              <a:t> Miras sektörünün rolü, miras varlıklarına erişimi kolaylaştırmayı içerecektir, ancak ağ bağlantılı mirasın insanlar ve yerler üzerinde dönüştürücü bir etki yaratabilmesi ve toplulukların kendileri için miras yaratmasına yardımcı olabilmesi, başkalarının mirası düşünce ve eylemlerine entegre etmelerini sağlamak</a:t>
            </a:r>
            <a:r>
              <a:rPr lang="en-GB" sz="1600">
                <a:solidFill>
                  <a:srgbClr val="3F3F3F"/>
                </a:solidFill>
                <a:latin typeface="Candara"/>
                <a:ea typeface="Candara"/>
                <a:cs typeface="Candara"/>
                <a:sym typeface="Candara"/>
              </a:rPr>
              <a:t> ile</a:t>
            </a:r>
            <a:r>
              <a:rPr lang="en-GB" sz="1600" b="0" i="0" u="none" strike="noStrike" cap="none">
                <a:solidFill>
                  <a:srgbClr val="3F3F3F"/>
                </a:solidFill>
                <a:latin typeface="Candara"/>
                <a:ea typeface="Candara"/>
                <a:cs typeface="Candara"/>
                <a:sym typeface="Candara"/>
              </a:rPr>
              <a:t> mümkündür.</a:t>
            </a:r>
            <a:endParaRPr sz="16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3F3F3F"/>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3F3F3F"/>
                </a:solidFill>
                <a:latin typeface="Candara"/>
                <a:ea typeface="Candara"/>
                <a:cs typeface="Candara"/>
                <a:sym typeface="Candara"/>
              </a:rPr>
              <a:t>Miras sektörü, başarıya götüren faktörleri, yerel yetkililerin dikkatini çekmek için gerekli araçları ve ulusal kurumların desteğini net bir şekilde anlamalıdır. Ağ bağlantılı miras, bu zorlukların üstesinden gelmek için mükemmel bir araçtır.</a:t>
            </a:r>
            <a:endParaRPr sz="16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3F3F3F"/>
              </a:solidFill>
              <a:latin typeface="Candara"/>
              <a:ea typeface="Candara"/>
              <a:cs typeface="Candara"/>
              <a:sym typeface="Candara"/>
            </a:endParaRPr>
          </a:p>
          <a:p>
            <a:pPr marL="285750" marR="0" lvl="0" indent="-285750" algn="l" rtl="0">
              <a:lnSpc>
                <a:spcPct val="100000"/>
              </a:lnSpc>
              <a:spcBef>
                <a:spcPts val="0"/>
              </a:spcBef>
              <a:spcAft>
                <a:spcPts val="0"/>
              </a:spcAft>
              <a:buClr>
                <a:srgbClr val="434343"/>
              </a:buClr>
              <a:buSzPts val="1600"/>
              <a:buFont typeface="Noto Sans Symbols"/>
              <a:buChar char="⮚"/>
            </a:pPr>
            <a:r>
              <a:rPr lang="en-GB" sz="1600" b="0" i="0" u="none" strike="noStrike" cap="none">
                <a:solidFill>
                  <a:srgbClr val="434343"/>
                </a:solidFill>
                <a:latin typeface="Candara"/>
                <a:ea typeface="Candara"/>
                <a:cs typeface="Candara"/>
                <a:sym typeface="Candara"/>
              </a:rPr>
              <a:t>Ulusal düzeyde ağa bağlı mirastan da faydalanılabilir. Birçok ulusal miras kuruluşunun bölgesel ofisleri vardır, ancak bu şehir ve ilçelerdeki diğer ulusal kuruluşlarla yerel diyalog kurma kapasiteleri yoktur.</a:t>
            </a:r>
            <a:endParaRPr sz="1600" b="0" i="0" u="none" strike="noStrike" cap="none">
              <a:solidFill>
                <a:srgbClr val="434343"/>
              </a:solidFill>
              <a:latin typeface="Candara"/>
              <a:ea typeface="Candara"/>
              <a:cs typeface="Candara"/>
              <a:sym typeface="Candara"/>
            </a:endParaRPr>
          </a:p>
        </p:txBody>
      </p:sp>
      <p:sp>
        <p:nvSpPr>
          <p:cNvPr id="160" name="Google Shape;160;p28"/>
          <p:cNvSpPr txBox="1"/>
          <p:nvPr/>
        </p:nvSpPr>
        <p:spPr>
          <a:xfrm>
            <a:off x="3215680" y="1124744"/>
            <a:ext cx="7843617"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Ağ bağlantılı miras</a:t>
            </a:r>
            <a:endParaRPr sz="2000" b="1" i="0" u="none" strike="noStrike" cap="none">
              <a:solidFill>
                <a:srgbClr val="833C0B"/>
              </a:solidFill>
              <a:latin typeface="Candara"/>
              <a:ea typeface="Candara"/>
              <a:cs typeface="Candara"/>
              <a:sym typeface="Candara"/>
            </a:endParaRPr>
          </a:p>
        </p:txBody>
      </p:sp>
      <p:pic>
        <p:nvPicPr>
          <p:cNvPr id="161" name="Google Shape;161;p28"/>
          <p:cNvPicPr preferRelativeResize="0"/>
          <p:nvPr/>
        </p:nvPicPr>
        <p:blipFill rotWithShape="1">
          <a:blip r:embed="rId4">
            <a:alphaModFix/>
          </a:blip>
          <a:srcRect/>
          <a:stretch/>
        </p:blipFill>
        <p:spPr>
          <a:xfrm>
            <a:off x="479376" y="3356992"/>
            <a:ext cx="2375537" cy="24979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7" name="Google Shape;167;p6"/>
          <p:cNvSpPr/>
          <p:nvPr/>
        </p:nvSpPr>
        <p:spPr>
          <a:xfrm>
            <a:off x="360486" y="-1"/>
            <a:ext cx="10698811" cy="119675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6"/>
          <p:cNvSpPr/>
          <p:nvPr/>
        </p:nvSpPr>
        <p:spPr>
          <a:xfrm>
            <a:off x="0" y="0"/>
            <a:ext cx="10911016" cy="119675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6"/>
          <p:cNvSpPr txBox="1"/>
          <p:nvPr/>
        </p:nvSpPr>
        <p:spPr>
          <a:xfrm>
            <a:off x="0" y="89588"/>
            <a:ext cx="11280576" cy="1077178"/>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chemeClr val="lt1"/>
                </a:solidFill>
                <a:latin typeface="Candara"/>
                <a:ea typeface="Candara"/>
                <a:cs typeface="Candara"/>
                <a:sym typeface="Candara"/>
              </a:rPr>
              <a:t>MİRAS KATKISI </a:t>
            </a:r>
            <a:endParaRPr sz="32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chemeClr val="lt1"/>
                </a:solidFill>
                <a:latin typeface="Candara"/>
                <a:ea typeface="Candara"/>
                <a:cs typeface="Candara"/>
                <a:sym typeface="Candara"/>
              </a:rPr>
              <a:t>YEREL KİMLİĞİ ŞEKİLLENDİRME</a:t>
            </a:r>
            <a:endParaRPr sz="3200" b="1" i="0" u="none" strike="noStrike" cap="none">
              <a:solidFill>
                <a:schemeClr val="lt1"/>
              </a:solidFill>
              <a:latin typeface="Candara"/>
              <a:ea typeface="Candara"/>
              <a:cs typeface="Candara"/>
              <a:sym typeface="Candara"/>
            </a:endParaRPr>
          </a:p>
        </p:txBody>
      </p:sp>
      <p:sp>
        <p:nvSpPr>
          <p:cNvPr id="170" name="Google Shape;170;p6"/>
          <p:cNvSpPr txBox="1"/>
          <p:nvPr/>
        </p:nvSpPr>
        <p:spPr>
          <a:xfrm>
            <a:off x="3863752" y="2204864"/>
            <a:ext cx="7195500" cy="32940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434343"/>
              </a:buClr>
              <a:buSzPts val="1600"/>
              <a:buFont typeface="Noto Sans Symbols"/>
              <a:buChar char="⮚"/>
            </a:pPr>
            <a:r>
              <a:rPr lang="en-GB" sz="1600" b="0" i="0" u="none" strike="noStrike" cap="none">
                <a:solidFill>
                  <a:srgbClr val="434343"/>
                </a:solidFill>
                <a:latin typeface="Candara"/>
                <a:ea typeface="Candara"/>
                <a:cs typeface="Candara"/>
                <a:sym typeface="Candara"/>
              </a:rPr>
              <a:t>Yerel miras olmadan, yerel ürünler yalnızca paylaşılabilir, </a:t>
            </a:r>
            <a:r>
              <a:rPr lang="en-GB" sz="1600">
                <a:solidFill>
                  <a:srgbClr val="434343"/>
                </a:solidFill>
                <a:latin typeface="Candara"/>
                <a:ea typeface="Candara"/>
                <a:cs typeface="Candara"/>
                <a:sym typeface="Candara"/>
              </a:rPr>
              <a:t>bireyselleştirilmesi söz konusu değildir</a:t>
            </a:r>
            <a:r>
              <a:rPr lang="en-GB" sz="1600" b="0" i="0" u="none" strike="noStrike" cap="none">
                <a:solidFill>
                  <a:srgbClr val="434343"/>
                </a:solidFill>
                <a:latin typeface="Candara"/>
                <a:ea typeface="Candara"/>
                <a:cs typeface="Candara"/>
                <a:sym typeface="Candara"/>
              </a:rPr>
              <a:t>. Buna nesiller arası, ulusal gruplar arası, farklı dini gruplar arası farklılıklar vb. dahildir. Vatandaşların katma değer olarak bağlantılar kurarak yapabilecekleri katkı çok önemlidir.</a:t>
            </a:r>
            <a:endParaRPr sz="1600" b="0" i="0" u="none" strike="noStrike" cap="none">
              <a:solidFill>
                <a:srgbClr val="434343"/>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34343"/>
              </a:solidFill>
              <a:latin typeface="Candara"/>
              <a:ea typeface="Candara"/>
              <a:cs typeface="Candara"/>
              <a:sym typeface="Candara"/>
            </a:endParaRPr>
          </a:p>
          <a:p>
            <a:pPr marL="285750" marR="0" lvl="0" indent="-285750" algn="l" rtl="0">
              <a:lnSpc>
                <a:spcPct val="100000"/>
              </a:lnSpc>
              <a:spcBef>
                <a:spcPts val="0"/>
              </a:spcBef>
              <a:spcAft>
                <a:spcPts val="0"/>
              </a:spcAft>
              <a:buClr>
                <a:srgbClr val="434343"/>
              </a:buClr>
              <a:buSzPts val="1600"/>
              <a:buFont typeface="Noto Sans Symbols"/>
              <a:buChar char="⮚"/>
            </a:pPr>
            <a:r>
              <a:rPr lang="en-GB" sz="1600" b="0" i="0" u="none" strike="noStrike" cap="none">
                <a:solidFill>
                  <a:srgbClr val="434343"/>
                </a:solidFill>
                <a:latin typeface="Candara"/>
                <a:ea typeface="Candara"/>
                <a:cs typeface="Candara"/>
                <a:sym typeface="Candara"/>
              </a:rPr>
              <a:t>Resmi kurumların katkısı gereklidir. Ve gayri resmi ağların ve işbirliğinin teşvik edilmesi için gerçek destek sağlamak, toplumun çeşitli kesimlerinin katkısına dayanan dönüştürücü bir yerel kalkınma stratejisi olarak değerlendirilmelidir.</a:t>
            </a:r>
            <a:endParaRPr sz="1600" b="0" i="0" u="none" strike="noStrike" cap="none">
              <a:solidFill>
                <a:srgbClr val="434343"/>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34343"/>
              </a:solidFill>
              <a:latin typeface="Candara"/>
              <a:ea typeface="Candara"/>
              <a:cs typeface="Candara"/>
              <a:sym typeface="Candara"/>
            </a:endParaRPr>
          </a:p>
          <a:p>
            <a:pPr marL="285750" marR="0" lvl="0" indent="-285750" algn="l" rtl="0">
              <a:lnSpc>
                <a:spcPct val="100000"/>
              </a:lnSpc>
              <a:spcBef>
                <a:spcPts val="0"/>
              </a:spcBef>
              <a:spcAft>
                <a:spcPts val="0"/>
              </a:spcAft>
              <a:buClr>
                <a:srgbClr val="434343"/>
              </a:buClr>
              <a:buSzPts val="1600"/>
              <a:buFont typeface="Noto Sans Symbols"/>
              <a:buChar char="⮚"/>
            </a:pPr>
            <a:r>
              <a:rPr lang="en-GB" sz="1600" b="0" i="0" u="none" strike="noStrike" cap="none">
                <a:solidFill>
                  <a:srgbClr val="434343"/>
                </a:solidFill>
                <a:latin typeface="Candara"/>
                <a:ea typeface="Candara"/>
                <a:cs typeface="Candara"/>
                <a:sym typeface="Candara"/>
              </a:rPr>
              <a:t>Yaşadığımız yerlerdeki maddi gerçekliği deneyimlememiz ve daha önce orada yaşamış olanlarla olan bağımız, derin ve güçlü bir bağdır. Yeni oluşturulan topluluk bölgelerinde topluluk ve yer kimliğini güçlendirmek, ülkenin başarılı kalkınmasına hayati bir katkıdır.</a:t>
            </a:r>
            <a:endParaRPr sz="1600" b="0" i="0" u="none" strike="noStrike" cap="none">
              <a:solidFill>
                <a:srgbClr val="434343"/>
              </a:solidFill>
              <a:latin typeface="Arial"/>
              <a:ea typeface="Arial"/>
              <a:cs typeface="Arial"/>
              <a:sym typeface="Arial"/>
            </a:endParaRPr>
          </a:p>
        </p:txBody>
      </p:sp>
      <p:sp>
        <p:nvSpPr>
          <p:cNvPr id="171" name="Google Shape;171;p6"/>
          <p:cNvSpPr txBox="1"/>
          <p:nvPr/>
        </p:nvSpPr>
        <p:spPr>
          <a:xfrm>
            <a:off x="3863752" y="1628800"/>
            <a:ext cx="719554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Topluluk ve yerel kimliğin güçlendirilmesi</a:t>
            </a:r>
            <a:endParaRPr sz="2000" b="1" i="0" u="none" strike="noStrike" cap="none">
              <a:solidFill>
                <a:srgbClr val="A99374"/>
              </a:solidFill>
              <a:latin typeface="Candara"/>
              <a:ea typeface="Candara"/>
              <a:cs typeface="Candara"/>
              <a:sym typeface="Candara"/>
            </a:endParaRPr>
          </a:p>
        </p:txBody>
      </p:sp>
      <p:pic>
        <p:nvPicPr>
          <p:cNvPr id="172" name="Google Shape;172;p6"/>
          <p:cNvPicPr preferRelativeResize="0"/>
          <p:nvPr/>
        </p:nvPicPr>
        <p:blipFill rotWithShape="1">
          <a:blip r:embed="rId4">
            <a:alphaModFix/>
          </a:blip>
          <a:srcRect/>
          <a:stretch/>
        </p:blipFill>
        <p:spPr>
          <a:xfrm>
            <a:off x="767408" y="3356992"/>
            <a:ext cx="2375537" cy="2497918"/>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1112</Words>
  <Application>Microsoft Office PowerPoint</Application>
  <PresentationFormat>Προσαρμογή</PresentationFormat>
  <Paragraphs>87</Paragraphs>
  <Slides>12</Slides>
  <Notes>12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12</vt:i4>
      </vt:variant>
    </vt:vector>
  </HeadingPairs>
  <TitlesOfParts>
    <vt:vector size="18" baseType="lpstr">
      <vt:lpstr>Arial</vt:lpstr>
      <vt:lpstr>Candara</vt:lpstr>
      <vt:lpstr>Calibri</vt:lpstr>
      <vt:lpstr>Times New Roman</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2026-04-25T08:41:58Z</dcterms:modified>
</cp:coreProperties>
</file>