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metadata" ContentType="application/binary"/>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embeddedFontLst>
    <p:embeddedFont>
      <p:font typeface="Candara" pitchFamily="34" charset="0"/>
      <p:regular r:id="rId13"/>
      <p:bold r:id="rId14"/>
      <p:italic r:id="rId15"/>
      <p:boldItalic r:id="rId16"/>
    </p:embeddedFont>
    <p:embeddedFont>
      <p:font typeface="Calibri" pitchFamily="34" charset="0"/>
      <p:regular r:id="rId17"/>
      <p:bold r:id="rId18"/>
      <p:italic r:id="rId19"/>
      <p:boldItalic r:id="rId2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1" roundtripDataSignature="AMtx7mhw7hORK0lEa9nhfByBWSHVFatICQ=="/>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6" d="100"/>
          <a:sy n="106" d="100"/>
        </p:scale>
        <p:origin x="-96" y="-132"/>
      </p:cViewPr>
      <p:guideLst>
        <p:guide orient="horz" pos="2160"/>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customschemas.google.com/relationships/presentationmetadata" Target="meta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1" name="Google Shape;9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8" name="Google Shape;98;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8" name="Google Shape;108;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8" name="Google Shape;11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8" name="Google Shape;128;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8" name="Google Shape;13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2" name="Google Shape;152;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37a65b33795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5" name="Google Shape;165;g37a65b3379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a:extLst>
            <a:ext uri="{FF2B5EF4-FFF2-40B4-BE49-F238E27FC236}">
              <a16:creationId xmlns="" xmlns:a16="http://schemas.microsoft.com/office/drawing/2014/main" id="{7CE864AF-9100-B1E2-3CE1-A8F8264BAE83}"/>
            </a:ext>
          </a:extLst>
        </p:cNvPr>
        <p:cNvGrpSpPr/>
        <p:nvPr/>
      </p:nvGrpSpPr>
      <p:grpSpPr>
        <a:xfrm>
          <a:off x="0" y="0"/>
          <a:ext cx="0" cy="0"/>
          <a:chOff x="0" y="0"/>
          <a:chExt cx="0" cy="0"/>
        </a:xfrm>
      </p:grpSpPr>
      <p:sp>
        <p:nvSpPr>
          <p:cNvPr id="75" name="Google Shape;75;p5:notes">
            <a:extLst>
              <a:ext uri="{FF2B5EF4-FFF2-40B4-BE49-F238E27FC236}">
                <a16:creationId xmlns="" xmlns:a16="http://schemas.microsoft.com/office/drawing/2014/main" id="{E8E312FE-9819-45CA-287D-E609954F5821}"/>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6" name="Google Shape;76;p5:notes">
            <a:extLst>
              <a:ext uri="{FF2B5EF4-FFF2-40B4-BE49-F238E27FC236}">
                <a16:creationId xmlns="" xmlns:a16="http://schemas.microsoft.com/office/drawing/2014/main" id="{DDD2812F-56FD-D69C-07DB-C565E640668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 xmlns:p14="http://schemas.microsoft.com/office/powerpoint/2010/main" val="23527819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13"/>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13"/>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1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1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1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1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1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1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1"/>
          <p:cNvSpPr>
            <a:spLocks noGrp="1"/>
          </p:cNvSpPr>
          <p:nvPr>
            <p:ph type="pic" idx="2"/>
          </p:nvPr>
        </p:nvSpPr>
        <p:spPr>
          <a:xfrm>
            <a:off x="5183188" y="987425"/>
            <a:ext cx="6172200" cy="4873625"/>
          </a:xfrm>
          <a:prstGeom prst="rect">
            <a:avLst/>
          </a:prstGeom>
          <a:noFill/>
          <a:ln>
            <a:noFill/>
          </a:ln>
        </p:spPr>
      </p:sp>
      <p:sp>
        <p:nvSpPr>
          <p:cNvPr id="64" name="Google Shape;64;p2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2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hyperlink" Target="https://artsandculture.google.com/partner/the-british-museum" TargetMode="Externa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hyperlink" Target="https://www.nationaltrust.org.uk/" TargetMode="External"/></Relationships>
</file>

<file path=ppt/slides/_rels/slide10.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3.png"/><Relationship Id="rId3" Type="http://schemas.openxmlformats.org/officeDocument/2006/relationships/notesSlide" Target="../notesSlides/notesSlide10.xml"/><Relationship Id="rId7" Type="http://schemas.openxmlformats.org/officeDocument/2006/relationships/image" Target="../media/image14.png"/><Relationship Id="rId12" Type="http://schemas.openxmlformats.org/officeDocument/2006/relationships/image" Target="../media/image2.jpe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png"/><Relationship Id="rId9"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24" descr="A logo with a tree in the middle&#10;&#10;Description automatically generated"/>
          <p:cNvPicPr preferRelativeResize="0"/>
          <p:nvPr/>
        </p:nvPicPr>
        <p:blipFill rotWithShape="1">
          <a:blip r:embed="rId3">
            <a:alphaModFix/>
          </a:blip>
          <a:srcRect/>
          <a:stretch/>
        </p:blipFill>
        <p:spPr>
          <a:xfrm>
            <a:off x="5117361" y="401642"/>
            <a:ext cx="1614744" cy="1625941"/>
          </a:xfrm>
          <a:prstGeom prst="rect">
            <a:avLst/>
          </a:prstGeom>
          <a:noFill/>
          <a:ln>
            <a:noFill/>
          </a:ln>
        </p:spPr>
      </p:pic>
      <p:sp>
        <p:nvSpPr>
          <p:cNvPr id="85" name="Google Shape;85;p24"/>
          <p:cNvSpPr txBox="1"/>
          <p:nvPr/>
        </p:nvSpPr>
        <p:spPr>
          <a:xfrm>
            <a:off x="-3" y="2724029"/>
            <a:ext cx="12192000" cy="1385400"/>
          </a:xfrm>
          <a:prstGeom prst="rect">
            <a:avLst/>
          </a:prstGeom>
          <a:solidFill>
            <a:srgbClr val="72BC59"/>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GB" sz="2800" b="1" i="0" u="none" strike="noStrike" cap="none">
                <a:solidFill>
                  <a:srgbClr val="FFFFFF"/>
                </a:solidFill>
                <a:latin typeface="Candara"/>
                <a:ea typeface="Candara"/>
                <a:cs typeface="Candara"/>
                <a:sym typeface="Candara"/>
              </a:rPr>
              <a:t>EĞİTİM PROGRAMI</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endParaRPr sz="2800" b="1" i="0" u="none" strike="noStrike" cap="none">
              <a:solidFill>
                <a:srgbClr val="FFFFFF"/>
              </a:solidFill>
              <a:latin typeface="Candara"/>
              <a:ea typeface="Candara"/>
              <a:cs typeface="Candara"/>
              <a:sym typeface="Candara"/>
            </a:endParaRPr>
          </a:p>
          <a:p>
            <a:pPr marL="0" marR="0" lvl="0" indent="0" algn="ctr" rtl="0">
              <a:lnSpc>
                <a:spcPct val="100000"/>
              </a:lnSpc>
              <a:spcBef>
                <a:spcPts val="0"/>
              </a:spcBef>
              <a:spcAft>
                <a:spcPts val="0"/>
              </a:spcAft>
              <a:buClr>
                <a:srgbClr val="000000"/>
              </a:buClr>
              <a:buSzPts val="2800"/>
              <a:buFont typeface="Arial"/>
              <a:buNone/>
            </a:pPr>
            <a:r>
              <a:rPr lang="en-GB" sz="2800" b="1" i="0" u="none" strike="noStrike" cap="none">
                <a:solidFill>
                  <a:srgbClr val="FFFFFF"/>
                </a:solidFill>
                <a:latin typeface="Candara"/>
                <a:ea typeface="Candara"/>
                <a:cs typeface="Candara"/>
                <a:sym typeface="Candara"/>
              </a:rPr>
              <a:t> ÜNİTE</a:t>
            </a:r>
            <a:r>
              <a:rPr lang="en-GB" sz="2800" b="1">
                <a:solidFill>
                  <a:srgbClr val="FFFFFF"/>
                </a:solidFill>
                <a:latin typeface="Candara"/>
                <a:ea typeface="Candara"/>
                <a:cs typeface="Candara"/>
                <a:sym typeface="Candara"/>
              </a:rPr>
              <a:t> 7</a:t>
            </a:r>
            <a:r>
              <a:rPr lang="en-GB" sz="2800" b="1" i="0" u="none" strike="noStrike" cap="none">
                <a:solidFill>
                  <a:srgbClr val="FFFFFF"/>
                </a:solidFill>
                <a:latin typeface="Candara"/>
                <a:ea typeface="Candara"/>
                <a:cs typeface="Candara"/>
                <a:sym typeface="Candara"/>
              </a:rPr>
              <a:t>: Dijital Yetkinlikler </a:t>
            </a:r>
            <a:endParaRPr sz="1400" b="0" i="0" u="none" strike="noStrike" cap="none">
              <a:solidFill>
                <a:srgbClr val="000000"/>
              </a:solidFill>
              <a:latin typeface="Arial"/>
              <a:ea typeface="Arial"/>
              <a:cs typeface="Arial"/>
              <a:sym typeface="Arial"/>
            </a:endParaRPr>
          </a:p>
        </p:txBody>
      </p:sp>
      <p:sp>
        <p:nvSpPr>
          <p:cNvPr id="86" name="Google Shape;86;p24"/>
          <p:cNvSpPr txBox="1"/>
          <p:nvPr/>
        </p:nvSpPr>
        <p:spPr>
          <a:xfrm>
            <a:off x="3048000" y="2141384"/>
            <a:ext cx="6096000"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GB" sz="1600" b="1" i="0" u="none" strike="noStrike" cap="none">
                <a:solidFill>
                  <a:srgbClr val="7F7F7F"/>
                </a:solidFill>
                <a:latin typeface="Calibri"/>
                <a:ea typeface="Calibri"/>
                <a:cs typeface="Calibri"/>
                <a:sym typeface="Calibri"/>
              </a:rPr>
              <a:t>2023-1-EE01-KA220-ADU-000150753</a:t>
            </a:r>
            <a:endParaRPr sz="1400" b="0" i="0" u="none" strike="noStrike" cap="none">
              <a:solidFill>
                <a:schemeClr val="dk1"/>
              </a:solidFill>
              <a:latin typeface="Times New Roman"/>
              <a:ea typeface="Times New Roman"/>
              <a:cs typeface="Times New Roman"/>
              <a:sym typeface="Times New Roman"/>
            </a:endParaRPr>
          </a:p>
        </p:txBody>
      </p:sp>
      <p:sp>
        <p:nvSpPr>
          <p:cNvPr id="7" name="Google Shape;87;p1"/>
          <p:cNvSpPr txBox="1"/>
          <p:nvPr/>
        </p:nvSpPr>
        <p:spPr>
          <a:xfrm>
            <a:off x="2623052" y="6143156"/>
            <a:ext cx="8128788" cy="430887"/>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just" rtl="0">
              <a:lnSpc>
                <a:spcPct val="100000"/>
              </a:lnSpc>
              <a:spcBef>
                <a:spcPts val="0"/>
              </a:spcBef>
              <a:spcAft>
                <a:spcPts val="0"/>
              </a:spcAft>
              <a:buClr>
                <a:srgbClr val="000000"/>
              </a:buClr>
              <a:buSzPts val="1050"/>
              <a:buFont typeface="Arial"/>
              <a:buNone/>
            </a:pPr>
            <a:r>
              <a:rPr lang="en-US" sz="1050" b="0" i="1" u="none" strike="noStrike" cap="none" dirty="0">
                <a:solidFill>
                  <a:schemeClr val="dk1"/>
                </a:solidFill>
                <a:latin typeface="Arial"/>
                <a:ea typeface="Arial"/>
                <a:cs typeface="Arial"/>
                <a:sym typeface="Arial"/>
              </a:rPr>
              <a:t>Bu </a:t>
            </a:r>
            <a:r>
              <a:rPr lang="en-US" sz="1050" b="0" i="1" u="none" strike="noStrike" cap="none" dirty="0" err="1">
                <a:solidFill>
                  <a:schemeClr val="dk1"/>
                </a:solidFill>
                <a:latin typeface="Arial"/>
                <a:ea typeface="Arial"/>
                <a:cs typeface="Arial"/>
                <a:sym typeface="Arial"/>
              </a:rPr>
              <a:t>proje</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Avrupa</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Komisyonu'nun</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desteği</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ile</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finanse</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edilmiştir</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İçerik</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sadece</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yazarın</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görüşlerini</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yansıtmaktadır</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ve</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Komisyon</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burada</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yer</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alan</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bilgilerin</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herhangi</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bir</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şekilde</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kullanılmasından</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sorumlu</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tutulamaz</a:t>
            </a:r>
            <a:r>
              <a:rPr lang="en-US" sz="1050" b="0" i="1" u="none" strike="noStrike" cap="none" dirty="0">
                <a:solidFill>
                  <a:schemeClr val="dk1"/>
                </a:solidFill>
                <a:latin typeface="Arial"/>
                <a:ea typeface="Arial"/>
                <a:cs typeface="Arial"/>
                <a:sym typeface="Arial"/>
              </a:rPr>
              <a:t>.</a:t>
            </a:r>
            <a:endParaRPr sz="1800" b="0" i="0" u="none" strike="noStrike" cap="none" dirty="0">
              <a:solidFill>
                <a:schemeClr val="dk1"/>
              </a:solidFill>
              <a:latin typeface="Times New Roman"/>
              <a:ea typeface="Times New Roman"/>
              <a:cs typeface="Times New Roman"/>
              <a:sym typeface="Times New Roman"/>
            </a:endParaRPr>
          </a:p>
        </p:txBody>
      </p:sp>
      <p:pic>
        <p:nvPicPr>
          <p:cNvPr id="8" name="6 - Εικόνα" descr="TR Avrupa Birliği tarafından ortak finanse edilmektedir_POS.jpg"/>
          <p:cNvPicPr>
            <a:picLocks noChangeAspect="1"/>
          </p:cNvPicPr>
          <p:nvPr/>
        </p:nvPicPr>
        <p:blipFill>
          <a:blip r:embed="rId4"/>
          <a:stretch>
            <a:fillRect/>
          </a:stretch>
        </p:blipFill>
        <p:spPr>
          <a:xfrm>
            <a:off x="310680" y="6165304"/>
            <a:ext cx="2304256" cy="412001"/>
          </a:xfrm>
          <a:prstGeom prst="rect">
            <a:avLst/>
          </a:prstGeom>
        </p:spPr>
      </p:pic>
      <p:pic>
        <p:nvPicPr>
          <p:cNvPr id="9" name="7 - Εικόνα" descr="cc-brand-1.png"/>
          <p:cNvPicPr>
            <a:picLocks noChangeAspect="1"/>
          </p:cNvPicPr>
          <p:nvPr/>
        </p:nvPicPr>
        <p:blipFill>
          <a:blip r:embed="rId5"/>
          <a:stretch>
            <a:fillRect/>
          </a:stretch>
        </p:blipFill>
        <p:spPr>
          <a:xfrm>
            <a:off x="11039872" y="6067546"/>
            <a:ext cx="1152128" cy="59722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pic>
        <p:nvPicPr>
          <p:cNvPr id="93" name="Google Shape;93;p2" descr="A logo with a tree in the middle&#10;&#10;Description automatically generated"/>
          <p:cNvPicPr preferRelativeResize="0"/>
          <p:nvPr/>
        </p:nvPicPr>
        <p:blipFill rotWithShape="1">
          <a:blip r:embed="rId3">
            <a:alphaModFix/>
          </a:blip>
          <a:srcRect/>
          <a:stretch/>
        </p:blipFill>
        <p:spPr>
          <a:xfrm>
            <a:off x="105509" y="6258460"/>
            <a:ext cx="509952" cy="509952"/>
          </a:xfrm>
          <a:prstGeom prst="rect">
            <a:avLst/>
          </a:prstGeom>
          <a:noFill/>
          <a:ln>
            <a:noFill/>
          </a:ln>
        </p:spPr>
      </p:pic>
      <p:sp>
        <p:nvSpPr>
          <p:cNvPr id="94" name="Google Shape;94;p2"/>
          <p:cNvSpPr/>
          <p:nvPr/>
        </p:nvSpPr>
        <p:spPr>
          <a:xfrm>
            <a:off x="738554" y="1590682"/>
            <a:ext cx="10876084" cy="2858225"/>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5" name="Google Shape;95;p2"/>
          <p:cNvSpPr txBox="1"/>
          <p:nvPr/>
        </p:nvSpPr>
        <p:spPr>
          <a:xfrm>
            <a:off x="1404257" y="2074783"/>
            <a:ext cx="9339943" cy="218517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1200"/>
              </a:spcBef>
              <a:spcAft>
                <a:spcPts val="0"/>
              </a:spcAft>
              <a:buClr>
                <a:srgbClr val="000000"/>
              </a:buClr>
              <a:buSzPts val="3600"/>
              <a:buFont typeface="Arial"/>
              <a:buNone/>
            </a:pPr>
            <a:r>
              <a:rPr lang="en-GB" sz="3600" b="1" i="0" u="none" strike="noStrike" cap="none">
                <a:solidFill>
                  <a:srgbClr val="FFFFFF"/>
                </a:solidFill>
                <a:latin typeface="Candara"/>
                <a:ea typeface="Candara"/>
                <a:cs typeface="Candara"/>
                <a:sym typeface="Candara"/>
              </a:rPr>
              <a:t>DERS 2: Mirasın Tanıtımı için Dijital Hikaye Anlatımı</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1200"/>
              </a:spcBef>
              <a:spcAft>
                <a:spcPts val="0"/>
              </a:spcAft>
              <a:buClr>
                <a:srgbClr val="000000"/>
              </a:buClr>
              <a:buSzPts val="4400"/>
              <a:buFont typeface="Arial"/>
              <a:buNone/>
            </a:pPr>
            <a:endParaRPr sz="4400" b="1" i="0" u="none" strike="noStrike" cap="none">
              <a:solidFill>
                <a:srgbClr val="FFFFFF"/>
              </a:solidFill>
              <a:latin typeface="Candara"/>
              <a:ea typeface="Candara"/>
              <a:cs typeface="Candara"/>
              <a:sym typeface="Candar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3"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01" name="Google Shape;101;p3"/>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2" name="Google Shape;102;p3"/>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3" name="Google Shape;103;p3"/>
          <p:cNvSpPr txBox="1"/>
          <p:nvPr/>
        </p:nvSpPr>
        <p:spPr>
          <a:xfrm>
            <a:off x="0" y="89588"/>
            <a:ext cx="9646508" cy="1200288"/>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GB" sz="3600" b="1" i="0" u="none" strike="noStrike" cap="none">
                <a:solidFill>
                  <a:srgbClr val="FFFFFF"/>
                </a:solidFill>
                <a:latin typeface="Candara"/>
                <a:ea typeface="Candara"/>
                <a:cs typeface="Candara"/>
                <a:sym typeface="Candara"/>
              </a:rPr>
              <a:t>Kültürel Miras Belgeleme için Dijital Araçlara Giriş</a:t>
            </a:r>
            <a:endParaRPr sz="3600" b="0" i="0" u="none" strike="noStrike" cap="none">
              <a:solidFill>
                <a:schemeClr val="dk1"/>
              </a:solidFill>
              <a:latin typeface="Times New Roman"/>
              <a:ea typeface="Times New Roman"/>
              <a:cs typeface="Times New Roman"/>
              <a:sym typeface="Times New Roman"/>
            </a:endParaRPr>
          </a:p>
        </p:txBody>
      </p:sp>
      <p:sp>
        <p:nvSpPr>
          <p:cNvPr id="104" name="Google Shape;104;p3"/>
          <p:cNvSpPr txBox="1"/>
          <p:nvPr/>
        </p:nvSpPr>
        <p:spPr>
          <a:xfrm>
            <a:off x="451396" y="1575996"/>
            <a:ext cx="10206600" cy="501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rgbClr val="3F3F3F"/>
                </a:solidFill>
                <a:latin typeface="Candara"/>
                <a:ea typeface="Candara"/>
                <a:cs typeface="Candara"/>
                <a:sym typeface="Candara"/>
              </a:rPr>
              <a:t>Kursun amaçları: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3F3F3F"/>
              </a:solidFill>
              <a:latin typeface="Candara"/>
              <a:ea typeface="Candara"/>
              <a:cs typeface="Candara"/>
              <a:sym typeface="Candara"/>
            </a:endParaRPr>
          </a:p>
          <a:p>
            <a:pPr marL="285750" marR="0" lvl="1" indent="-285750" algn="l" rtl="0">
              <a:lnSpc>
                <a:spcPct val="150000"/>
              </a:lnSpc>
              <a:spcBef>
                <a:spcPts val="0"/>
              </a:spcBef>
              <a:spcAft>
                <a:spcPts val="0"/>
              </a:spcAft>
              <a:buClr>
                <a:srgbClr val="000000"/>
              </a:buClr>
              <a:buSzPts val="1800"/>
              <a:buFont typeface="Arial"/>
              <a:buChar char="•"/>
            </a:pPr>
            <a:r>
              <a:rPr lang="en-GB" sz="1800" b="0" i="0" u="none" strike="noStrike" cap="none">
                <a:solidFill>
                  <a:srgbClr val="3F3F3F"/>
                </a:solidFill>
                <a:latin typeface="Candara"/>
                <a:ea typeface="Candara"/>
                <a:cs typeface="Candara"/>
                <a:sym typeface="Candara"/>
              </a:rPr>
              <a:t>Dijital araçların kültürel ve doğal mirası nasıl koruyabileceğini öğrenin.</a:t>
            </a:r>
            <a:endParaRPr sz="1400" b="0" i="0" u="none" strike="noStrike" cap="none">
              <a:solidFill>
                <a:srgbClr val="000000"/>
              </a:solidFill>
              <a:latin typeface="Arial"/>
              <a:ea typeface="Arial"/>
              <a:cs typeface="Arial"/>
              <a:sym typeface="Arial"/>
            </a:endParaRPr>
          </a:p>
          <a:p>
            <a:pPr marL="285750" marR="0" lvl="1" indent="-285750" algn="l" rtl="0">
              <a:lnSpc>
                <a:spcPct val="150000"/>
              </a:lnSpc>
              <a:spcBef>
                <a:spcPts val="0"/>
              </a:spcBef>
              <a:spcAft>
                <a:spcPts val="0"/>
              </a:spcAft>
              <a:buClr>
                <a:srgbClr val="000000"/>
              </a:buClr>
              <a:buSzPts val="1800"/>
              <a:buFont typeface="Arial"/>
              <a:buChar char="•"/>
            </a:pPr>
            <a:r>
              <a:rPr lang="en-GB" sz="1800" b="0" i="0" u="none" strike="noStrike" cap="none">
                <a:solidFill>
                  <a:srgbClr val="3F3F3F"/>
                </a:solidFill>
                <a:latin typeface="Candara"/>
                <a:ea typeface="Candara"/>
                <a:cs typeface="Candara"/>
                <a:sym typeface="Candara"/>
              </a:rPr>
              <a:t>Canva, Clipchamp ve çevrimiçi kaynaklar gibi araçları keşfederek ilgi çekici hikayeler oluşturun.</a:t>
            </a:r>
            <a:endParaRPr sz="1400" b="0" i="0" u="none" strike="noStrike" cap="none">
              <a:solidFill>
                <a:srgbClr val="000000"/>
              </a:solidFill>
              <a:latin typeface="Arial"/>
              <a:ea typeface="Arial"/>
              <a:cs typeface="Arial"/>
              <a:sym typeface="Arial"/>
            </a:endParaRPr>
          </a:p>
          <a:p>
            <a:pPr marL="285750" marR="0" lvl="1" indent="-285750" algn="l" rtl="0">
              <a:lnSpc>
                <a:spcPct val="150000"/>
              </a:lnSpc>
              <a:spcBef>
                <a:spcPts val="0"/>
              </a:spcBef>
              <a:spcAft>
                <a:spcPts val="0"/>
              </a:spcAft>
              <a:buClr>
                <a:srgbClr val="000000"/>
              </a:buClr>
              <a:buSzPts val="1800"/>
              <a:buFont typeface="Arial"/>
              <a:buChar char="•"/>
            </a:pPr>
            <a:r>
              <a:rPr lang="en-GB" sz="1800" b="0" i="0" u="none" strike="noStrike" cap="none">
                <a:solidFill>
                  <a:srgbClr val="3F3F3F"/>
                </a:solidFill>
                <a:latin typeface="Candara"/>
                <a:ea typeface="Candara"/>
                <a:cs typeface="Candara"/>
                <a:sym typeface="Candara"/>
              </a:rPr>
              <a:t>Dijital hikaye anlatımının erişilebilirliği ve topluluk gururunu nasıl artırdığını anlayın.</a:t>
            </a:r>
            <a:endParaRPr sz="1400" b="0" i="0" u="none" strike="noStrike" cap="none">
              <a:solidFill>
                <a:srgbClr val="000000"/>
              </a:solidFill>
              <a:latin typeface="Arial"/>
              <a:ea typeface="Arial"/>
              <a:cs typeface="Arial"/>
              <a:sym typeface="Arial"/>
            </a:endParaRPr>
          </a:p>
          <a:p>
            <a:pPr marL="285750" marR="0" lvl="1" indent="-285750" algn="l" rtl="0">
              <a:lnSpc>
                <a:spcPct val="150000"/>
              </a:lnSpc>
              <a:spcBef>
                <a:spcPts val="0"/>
              </a:spcBef>
              <a:spcAft>
                <a:spcPts val="0"/>
              </a:spcAft>
              <a:buClr>
                <a:srgbClr val="000000"/>
              </a:buClr>
              <a:buSzPts val="1800"/>
              <a:buFont typeface="Arial"/>
              <a:buChar char="•"/>
            </a:pPr>
            <a:r>
              <a:rPr lang="en-GB" sz="1800" b="0" i="0" u="none" strike="noStrike" cap="none">
                <a:solidFill>
                  <a:srgbClr val="3F3F3F"/>
                </a:solidFill>
                <a:latin typeface="Candara"/>
                <a:ea typeface="Candara"/>
                <a:cs typeface="Candara"/>
                <a:sym typeface="Candara"/>
              </a:rPr>
              <a:t>Sonuç: Mirası sergileyen basit bir dijital hikaye anlatımı projesi oluşturun.</a:t>
            </a:r>
            <a:endParaRPr sz="1800" b="0" i="0" u="none" strike="noStrike" cap="none">
              <a:solidFill>
                <a:srgbClr val="3F3F3F"/>
              </a:solidFill>
              <a:latin typeface="Candara"/>
              <a:ea typeface="Candara"/>
              <a:cs typeface="Candara"/>
              <a:sym typeface="Candara"/>
            </a:endParaRPr>
          </a:p>
          <a:p>
            <a:pPr marL="0" marR="0" lvl="1" indent="0" algn="l" rtl="0">
              <a:lnSpc>
                <a:spcPct val="150000"/>
              </a:lnSpc>
              <a:spcBef>
                <a:spcPts val="0"/>
              </a:spcBef>
              <a:spcAft>
                <a:spcPts val="0"/>
              </a:spcAft>
              <a:buClr>
                <a:srgbClr val="000000"/>
              </a:buClr>
              <a:buSzPts val="1800"/>
              <a:buFont typeface="Arial"/>
              <a:buNone/>
            </a:pPr>
            <a:endParaRPr sz="1800" b="0" i="0" u="none" strike="noStrike" cap="none">
              <a:solidFill>
                <a:srgbClr val="3F3F3F"/>
              </a:solidFill>
              <a:latin typeface="Candara"/>
              <a:ea typeface="Candara"/>
              <a:cs typeface="Candara"/>
              <a:sym typeface="Candara"/>
            </a:endParaRPr>
          </a:p>
          <a:p>
            <a:pPr marL="0" marR="0" lvl="1" indent="0" algn="just" rtl="0">
              <a:lnSpc>
                <a:spcPct val="150000"/>
              </a:lnSpc>
              <a:spcBef>
                <a:spcPts val="0"/>
              </a:spcBef>
              <a:spcAft>
                <a:spcPts val="0"/>
              </a:spcAft>
              <a:buClr>
                <a:srgbClr val="000000"/>
              </a:buClr>
              <a:buSzPts val="1800"/>
              <a:buFont typeface="Arial"/>
              <a:buNone/>
            </a:pPr>
            <a:r>
              <a:rPr lang="en-GB" sz="1800" b="0" i="0" u="none" strike="noStrike" cap="none">
                <a:solidFill>
                  <a:srgbClr val="3F3F3F"/>
                </a:solidFill>
                <a:latin typeface="Candara"/>
                <a:ea typeface="Candara"/>
                <a:cs typeface="Candara"/>
                <a:sym typeface="Candara"/>
              </a:rPr>
              <a:t>Dijital hikaye anlatımı, gelecek nesiller için kültürel ve doğal mirası korumada çok önemli bir rol oynar. Görseller, sesler ve anlatılar gibi multimedya öğelerini entegre ederek mirası yeni, etkileşimli yollarla belgeleyebilir, paylaşabilir ve kutlayabiliriz. </a:t>
            </a:r>
            <a:endParaRPr sz="1400" b="0" i="0" u="none" strike="noStrike" cap="none">
              <a:solidFill>
                <a:srgbClr val="000000"/>
              </a:solidFill>
              <a:latin typeface="Arial"/>
              <a:ea typeface="Arial"/>
              <a:cs typeface="Arial"/>
              <a:sym typeface="Arial"/>
            </a:endParaRPr>
          </a:p>
          <a:p>
            <a:pPr marL="0" marR="0" lvl="1" indent="0" algn="l" rtl="0">
              <a:lnSpc>
                <a:spcPct val="150000"/>
              </a:lnSpc>
              <a:spcBef>
                <a:spcPts val="0"/>
              </a:spcBef>
              <a:spcAft>
                <a:spcPts val="0"/>
              </a:spcAft>
              <a:buClr>
                <a:srgbClr val="000000"/>
              </a:buClr>
              <a:buSzPts val="1800"/>
              <a:buFont typeface="Arial"/>
              <a:buNone/>
            </a:pPr>
            <a:r>
              <a:rPr lang="en-GB" sz="1800" b="0" i="0" u="none" strike="noStrike" cap="none">
                <a:solidFill>
                  <a:srgbClr val="3F3F3F"/>
                </a:solidFill>
                <a:latin typeface="Candara"/>
                <a:ea typeface="Candara"/>
                <a:cs typeface="Candara"/>
                <a:sym typeface="Candara"/>
              </a:rPr>
              <a:t>Bu derste, eğitim ve koruma alanındaki potansiyellerini anlamak için</a:t>
            </a:r>
            <a:r>
              <a:rPr lang="en-GB" sz="1800" b="1" i="0" u="none" strike="noStrike" cap="none">
                <a:solidFill>
                  <a:srgbClr val="3F3F3F"/>
                </a:solidFill>
                <a:latin typeface="Candara"/>
                <a:ea typeface="Candara"/>
                <a:cs typeface="Candara"/>
                <a:sym typeface="Candara"/>
              </a:rPr>
              <a:t> Canva, Clipchamp ve çeşitli</a:t>
            </a:r>
            <a:r>
              <a:rPr lang="en-GB" sz="1800" b="1">
                <a:solidFill>
                  <a:srgbClr val="3F3F3F"/>
                </a:solidFill>
                <a:latin typeface="Candara"/>
                <a:ea typeface="Candara"/>
                <a:cs typeface="Candara"/>
                <a:sym typeface="Candara"/>
              </a:rPr>
              <a:t> </a:t>
            </a:r>
            <a:r>
              <a:rPr lang="en-GB" sz="1800" b="1" i="0" u="none" strike="noStrike" cap="none">
                <a:solidFill>
                  <a:srgbClr val="3F3F3F"/>
                </a:solidFill>
                <a:latin typeface="Candara"/>
                <a:ea typeface="Candara"/>
                <a:cs typeface="Candara"/>
                <a:sym typeface="Candara"/>
              </a:rPr>
              <a:t>çevrimiçi platformlar </a:t>
            </a:r>
            <a:r>
              <a:rPr lang="en-GB" sz="1800" b="0" i="0" u="none" strike="noStrike" cap="none">
                <a:solidFill>
                  <a:srgbClr val="3F3F3F"/>
                </a:solidFill>
                <a:latin typeface="Candara"/>
                <a:ea typeface="Candara"/>
                <a:cs typeface="Candara"/>
                <a:sym typeface="Candara"/>
              </a:rPr>
              <a:t>gibi araçları keşfedeceğiz.</a:t>
            </a:r>
            <a:endParaRPr sz="1800" b="0" i="0" u="none" strike="noStrike" cap="none">
              <a:solidFill>
                <a:srgbClr val="3F3F3F"/>
              </a:solidFill>
              <a:latin typeface="Candara"/>
              <a:ea typeface="Candara"/>
              <a:cs typeface="Candara"/>
              <a:sym typeface="Candara"/>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5" name="Google Shape;105;p3"/>
          <p:cNvSpPr txBox="1"/>
          <p:nvPr/>
        </p:nvSpPr>
        <p:spPr>
          <a:xfrm>
            <a:off x="598803" y="972237"/>
            <a:ext cx="7739654" cy="40006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a:solidFill>
                  <a:srgbClr val="A99374"/>
                </a:solidFill>
                <a:latin typeface="Candara"/>
                <a:ea typeface="Candara"/>
                <a:cs typeface="Candara"/>
                <a:sym typeface="Candara"/>
              </a:rPr>
              <a:t>Mirasın Tanıtımı için Dijital Hikaye Anlatımına Giriş</a:t>
            </a:r>
            <a:endParaRPr sz="2000" b="1" i="0" u="none" strike="noStrike" cap="none">
              <a:solidFill>
                <a:srgbClr val="A99374"/>
              </a:solidFill>
              <a:latin typeface="Candara"/>
              <a:ea typeface="Candara"/>
              <a:cs typeface="Candara"/>
              <a:sym typeface="Candar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pic>
        <p:nvPicPr>
          <p:cNvPr id="110" name="Google Shape;110;p4"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11" name="Google Shape;111;p4"/>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2" name="Google Shape;112;p4"/>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3" name="Google Shape;113;p4"/>
          <p:cNvSpPr txBox="1"/>
          <p:nvPr/>
        </p:nvSpPr>
        <p:spPr>
          <a:xfrm>
            <a:off x="-1" y="89588"/>
            <a:ext cx="13313229" cy="1569620"/>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200"/>
              <a:buFont typeface="Arial"/>
              <a:buNone/>
            </a:pPr>
            <a:r>
              <a:rPr lang="en-GB" sz="3200" b="1" i="0" u="none" strike="noStrike" cap="none">
                <a:solidFill>
                  <a:srgbClr val="FFFFFF"/>
                </a:solidFill>
                <a:latin typeface="Candara"/>
                <a:ea typeface="Candara"/>
                <a:cs typeface="Candara"/>
                <a:sym typeface="Candara"/>
              </a:rPr>
              <a:t>Dijital Hikaye Anlatıcılığı Nedir?</a:t>
            </a:r>
            <a:endParaRPr sz="1400" b="0" i="0" u="none" strike="noStrike" cap="none">
              <a:solidFill>
                <a:srgbClr val="000000"/>
              </a:solidFill>
              <a:latin typeface="Arial"/>
              <a:ea typeface="Arial"/>
              <a:cs typeface="Arial"/>
              <a:sym typeface="Arial"/>
            </a:endParaRPr>
          </a:p>
          <a:p>
            <a:pPr marL="457200" marR="0" lvl="1" indent="0" algn="l" rtl="0">
              <a:lnSpc>
                <a:spcPct val="100000"/>
              </a:lnSpc>
              <a:spcBef>
                <a:spcPts val="0"/>
              </a:spcBef>
              <a:spcAft>
                <a:spcPts val="0"/>
              </a:spcAft>
              <a:buClr>
                <a:srgbClr val="000000"/>
              </a:buClr>
              <a:buSzPts val="3200"/>
              <a:buFont typeface="Arial"/>
              <a:buNone/>
            </a:pPr>
            <a:r>
              <a:rPr lang="en-GB" sz="3200" b="1" i="0" u="none" strike="noStrike" cap="none">
                <a:solidFill>
                  <a:srgbClr val="FFFFFF"/>
                </a:solidFill>
                <a:latin typeface="Candara"/>
                <a:ea typeface="Candara"/>
                <a:cs typeface="Candara"/>
                <a:sym typeface="Candara"/>
              </a:rPr>
              <a:t>Kültürel Miras Alanlarının Haritalandırılması</a:t>
            </a:r>
            <a:endParaRPr sz="1400" b="0" i="0" u="none" strike="noStrike" cap="none">
              <a:solidFill>
                <a:srgbClr val="000000"/>
              </a:solidFill>
              <a:latin typeface="Arial"/>
              <a:ea typeface="Arial"/>
              <a:cs typeface="Arial"/>
              <a:sym typeface="Arial"/>
            </a:endParaRPr>
          </a:p>
          <a:p>
            <a:pPr marL="457200" marR="0" lvl="1" indent="0" algn="l" rtl="0">
              <a:lnSpc>
                <a:spcPct val="100000"/>
              </a:lnSpc>
              <a:spcBef>
                <a:spcPts val="0"/>
              </a:spcBef>
              <a:spcAft>
                <a:spcPts val="0"/>
              </a:spcAft>
              <a:buClr>
                <a:srgbClr val="000000"/>
              </a:buClr>
              <a:buSzPts val="3200"/>
              <a:buFont typeface="Arial"/>
              <a:buNone/>
            </a:pPr>
            <a:endParaRPr sz="3200" b="0" i="0" u="none" strike="noStrike" cap="none">
              <a:solidFill>
                <a:schemeClr val="dk1"/>
              </a:solidFill>
              <a:latin typeface="Times New Roman"/>
              <a:ea typeface="Times New Roman"/>
              <a:cs typeface="Times New Roman"/>
              <a:sym typeface="Times New Roman"/>
            </a:endParaRPr>
          </a:p>
        </p:txBody>
      </p:sp>
      <p:sp>
        <p:nvSpPr>
          <p:cNvPr id="114" name="Google Shape;114;p4"/>
          <p:cNvSpPr txBox="1"/>
          <p:nvPr/>
        </p:nvSpPr>
        <p:spPr>
          <a:xfrm>
            <a:off x="484053" y="1608653"/>
            <a:ext cx="10206681" cy="3000781"/>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000000"/>
              </a:buClr>
              <a:buSzPts val="1800"/>
              <a:buFont typeface="Arial"/>
              <a:buNone/>
            </a:pPr>
            <a:r>
              <a:rPr lang="en-GB" sz="1800" b="1" i="0" u="none" strike="noStrike" cap="none">
                <a:solidFill>
                  <a:srgbClr val="3F3F3F"/>
                </a:solidFill>
                <a:latin typeface="Candara"/>
                <a:ea typeface="Candara"/>
                <a:cs typeface="Candara"/>
                <a:sym typeface="Candara"/>
              </a:rPr>
              <a:t>Dijital hikaye </a:t>
            </a:r>
            <a:r>
              <a:rPr lang="en-GB" sz="1800" b="0" i="0" u="none" strike="noStrike" cap="none">
                <a:solidFill>
                  <a:srgbClr val="3F3F3F"/>
                </a:solidFill>
                <a:latin typeface="Candara"/>
                <a:ea typeface="Candara"/>
                <a:cs typeface="Candara"/>
                <a:sym typeface="Candara"/>
              </a:rPr>
              <a:t>anlatımı, görseller, ses ve anlatım gibi multimedya öğelerini birleştirerek ilgi çekici hikayeler oluşturma sanatıdır. Bilgi, kültür ve gelenekleri paylaşmak için yenilikçi bir yol sunar.</a:t>
            </a:r>
            <a:endParaRPr sz="1400" b="0" i="0" u="none" strike="noStrike" cap="none">
              <a:solidFill>
                <a:srgbClr val="000000"/>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800"/>
              <a:buFont typeface="Arial"/>
              <a:buNone/>
            </a:pPr>
            <a:endParaRPr sz="1800" b="0" i="0" u="none" strike="noStrike" cap="none">
              <a:solidFill>
                <a:srgbClr val="3F3F3F"/>
              </a:solidFill>
              <a:latin typeface="Candara"/>
              <a:ea typeface="Candara"/>
              <a:cs typeface="Candara"/>
              <a:sym typeface="Candara"/>
            </a:endParaRPr>
          </a:p>
          <a:p>
            <a:pPr marL="0" marR="0" lvl="0" indent="0" algn="l" rtl="0">
              <a:lnSpc>
                <a:spcPct val="150000"/>
              </a:lnSpc>
              <a:spcBef>
                <a:spcPts val="0"/>
              </a:spcBef>
              <a:spcAft>
                <a:spcPts val="0"/>
              </a:spcAft>
              <a:buClr>
                <a:srgbClr val="000000"/>
              </a:buClr>
              <a:buSzPts val="1800"/>
              <a:buFont typeface="Arial"/>
              <a:buNone/>
            </a:pPr>
            <a:r>
              <a:rPr lang="en-GB" sz="1800" b="1" i="0" u="none" strike="noStrike" cap="none">
                <a:solidFill>
                  <a:srgbClr val="3F3F3F"/>
                </a:solidFill>
                <a:latin typeface="Candara"/>
                <a:ea typeface="Candara"/>
                <a:cs typeface="Candara"/>
                <a:sym typeface="Candara"/>
              </a:rPr>
              <a:t>Temel Özellikler:</a:t>
            </a:r>
            <a:endParaRPr sz="1400" b="0" i="0" u="none" strike="noStrike" cap="none">
              <a:solidFill>
                <a:srgbClr val="000000"/>
              </a:solidFill>
              <a:latin typeface="Arial"/>
              <a:ea typeface="Arial"/>
              <a:cs typeface="Arial"/>
              <a:sym typeface="Arial"/>
            </a:endParaRPr>
          </a:p>
          <a:p>
            <a:pPr marL="285750" marR="0" lvl="0" indent="-285750" algn="l" rtl="0">
              <a:lnSpc>
                <a:spcPct val="150000"/>
              </a:lnSpc>
              <a:spcBef>
                <a:spcPts val="0"/>
              </a:spcBef>
              <a:spcAft>
                <a:spcPts val="0"/>
              </a:spcAft>
              <a:buClr>
                <a:srgbClr val="000000"/>
              </a:buClr>
              <a:buSzPts val="1800"/>
              <a:buFont typeface="Arial"/>
              <a:buChar char="-"/>
            </a:pPr>
            <a:r>
              <a:rPr lang="en-GB" sz="1800" b="0" i="0" u="none" strike="noStrike" cap="none">
                <a:solidFill>
                  <a:srgbClr val="3F3F3F"/>
                </a:solidFill>
                <a:latin typeface="Candara"/>
                <a:ea typeface="Candara"/>
                <a:cs typeface="Candara"/>
                <a:sym typeface="Candara"/>
              </a:rPr>
              <a:t>Videolar, görüntüler ve ses gibi multimedya araçlarını entegre eder.</a:t>
            </a:r>
            <a:endParaRPr sz="1400" b="0" i="0" u="none" strike="noStrike" cap="none">
              <a:solidFill>
                <a:srgbClr val="000000"/>
              </a:solidFill>
              <a:latin typeface="Arial"/>
              <a:ea typeface="Arial"/>
              <a:cs typeface="Arial"/>
              <a:sym typeface="Arial"/>
            </a:endParaRPr>
          </a:p>
          <a:p>
            <a:pPr marL="285750" marR="0" lvl="0" indent="-285750" algn="l" rtl="0">
              <a:lnSpc>
                <a:spcPct val="150000"/>
              </a:lnSpc>
              <a:spcBef>
                <a:spcPts val="0"/>
              </a:spcBef>
              <a:spcAft>
                <a:spcPts val="0"/>
              </a:spcAft>
              <a:buClr>
                <a:srgbClr val="000000"/>
              </a:buClr>
              <a:buSzPts val="1800"/>
              <a:buFont typeface="Arial"/>
              <a:buChar char="-"/>
            </a:pPr>
            <a:r>
              <a:rPr lang="en-GB" sz="1800" b="0" i="0" u="none" strike="noStrike" cap="none">
                <a:solidFill>
                  <a:srgbClr val="3F3F3F"/>
                </a:solidFill>
                <a:latin typeface="Candara"/>
                <a:ea typeface="Candara"/>
                <a:cs typeface="Candara"/>
                <a:sym typeface="Candara"/>
              </a:rPr>
              <a:t>Duygusal ve görsel etki yoluyla izleyicilerin ilgisini çekmeye odaklanır.</a:t>
            </a:r>
            <a:endParaRPr sz="1400" b="0" i="0" u="none" strike="noStrike" cap="none">
              <a:solidFill>
                <a:srgbClr val="000000"/>
              </a:solidFill>
              <a:latin typeface="Arial"/>
              <a:ea typeface="Arial"/>
              <a:cs typeface="Arial"/>
              <a:sym typeface="Arial"/>
            </a:endParaRPr>
          </a:p>
          <a:p>
            <a:pPr marL="285750" marR="0" lvl="0" indent="-285750" algn="l" rtl="0">
              <a:lnSpc>
                <a:spcPct val="150000"/>
              </a:lnSpc>
              <a:spcBef>
                <a:spcPts val="0"/>
              </a:spcBef>
              <a:spcAft>
                <a:spcPts val="0"/>
              </a:spcAft>
              <a:buClr>
                <a:srgbClr val="000000"/>
              </a:buClr>
              <a:buSzPts val="1800"/>
              <a:buFont typeface="Arial"/>
              <a:buChar char="-"/>
            </a:pPr>
            <a:r>
              <a:rPr lang="en-GB" sz="1800" b="0" i="0" u="none" strike="noStrike" cap="none">
                <a:solidFill>
                  <a:srgbClr val="3F3F3F"/>
                </a:solidFill>
                <a:latin typeface="Candara"/>
                <a:ea typeface="Candara"/>
                <a:cs typeface="Candara"/>
                <a:sym typeface="Candara"/>
              </a:rPr>
              <a:t>Kültürel ve doğal mirası daha geniş kitleler için erişilebilir hale getirir.</a:t>
            </a:r>
            <a:endParaRPr sz="1800" b="0" i="0" u="none" strike="noStrike" cap="none">
              <a:solidFill>
                <a:srgbClr val="3F3F3F"/>
              </a:solidFill>
              <a:latin typeface="Candara"/>
              <a:ea typeface="Candara"/>
              <a:cs typeface="Candara"/>
              <a:sym typeface="Candara"/>
            </a:endParaRPr>
          </a:p>
        </p:txBody>
      </p:sp>
      <p:sp>
        <p:nvSpPr>
          <p:cNvPr id="115" name="Google Shape;115;p4"/>
          <p:cNvSpPr txBox="1"/>
          <p:nvPr/>
        </p:nvSpPr>
        <p:spPr>
          <a:xfrm>
            <a:off x="484053" y="918849"/>
            <a:ext cx="9062718" cy="40006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a:solidFill>
                  <a:srgbClr val="A99374"/>
                </a:solidFill>
                <a:latin typeface="Candara"/>
                <a:ea typeface="Candara"/>
                <a:cs typeface="Candara"/>
                <a:sym typeface="Candara"/>
              </a:rPr>
              <a:t>Miras Anlatılarını Etkileyici Dijital Deneyimlere Dönüştürme</a:t>
            </a:r>
            <a:endParaRPr sz="2000" b="1" i="0" u="none" strike="noStrike" cap="none">
              <a:solidFill>
                <a:srgbClr val="A99374"/>
              </a:solidFill>
              <a:latin typeface="Candara"/>
              <a:ea typeface="Candara"/>
              <a:cs typeface="Candara"/>
              <a:sym typeface="Candar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pic>
        <p:nvPicPr>
          <p:cNvPr id="120" name="Google Shape;120;p5"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21" name="Google Shape;121;p5"/>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2" name="Google Shape;122;p5"/>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3" name="Google Shape;123;p5"/>
          <p:cNvSpPr txBox="1"/>
          <p:nvPr/>
        </p:nvSpPr>
        <p:spPr>
          <a:xfrm>
            <a:off x="0" y="89588"/>
            <a:ext cx="12192000" cy="646290"/>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GB" sz="3600" b="1" i="0" u="none" strike="noStrike" cap="none">
                <a:solidFill>
                  <a:srgbClr val="FFFFFF"/>
                </a:solidFill>
                <a:latin typeface="Candara"/>
                <a:ea typeface="Candara"/>
                <a:cs typeface="Candara"/>
                <a:sym typeface="Candara"/>
              </a:rPr>
              <a:t>Dijital Hikaye Anlatıcılığının İlkeleri</a:t>
            </a:r>
            <a:endParaRPr sz="3600" b="0" i="0" u="none" strike="noStrike" cap="none">
              <a:solidFill>
                <a:schemeClr val="dk1"/>
              </a:solidFill>
              <a:latin typeface="Times New Roman"/>
              <a:ea typeface="Times New Roman"/>
              <a:cs typeface="Times New Roman"/>
              <a:sym typeface="Times New Roman"/>
            </a:endParaRPr>
          </a:p>
        </p:txBody>
      </p:sp>
      <p:sp>
        <p:nvSpPr>
          <p:cNvPr id="124" name="Google Shape;124;p5"/>
          <p:cNvSpPr txBox="1"/>
          <p:nvPr/>
        </p:nvSpPr>
        <p:spPr>
          <a:xfrm>
            <a:off x="484053" y="1608653"/>
            <a:ext cx="10206681" cy="3970277"/>
          </a:xfrm>
          <a:prstGeom prst="rect">
            <a:avLst/>
          </a:prstGeom>
          <a:noFill/>
          <a:ln>
            <a:noFill/>
          </a:ln>
        </p:spPr>
        <p:txBody>
          <a:bodyPr spcFirstLastPara="1" wrap="square" lIns="91425" tIns="45700" rIns="91425" bIns="45700" anchor="t" anchorCtr="0">
            <a:spAutoFit/>
          </a:bodyPr>
          <a:lstStyle/>
          <a:p>
            <a:pPr marL="285750" marR="0" lvl="0" indent="-285750" algn="l" rtl="0">
              <a:lnSpc>
                <a:spcPct val="200000"/>
              </a:lnSpc>
              <a:spcBef>
                <a:spcPts val="0"/>
              </a:spcBef>
              <a:spcAft>
                <a:spcPts val="0"/>
              </a:spcAft>
              <a:buClr>
                <a:srgbClr val="000000"/>
              </a:buClr>
              <a:buSzPts val="1800"/>
              <a:buFont typeface="Arial"/>
              <a:buChar char="•"/>
            </a:pPr>
            <a:r>
              <a:rPr lang="en-GB" sz="1800" b="1" i="0" u="none" strike="noStrike" cap="none">
                <a:solidFill>
                  <a:srgbClr val="3F3F3F"/>
                </a:solidFill>
                <a:latin typeface="Candara"/>
                <a:ea typeface="Candara"/>
                <a:cs typeface="Candara"/>
                <a:sym typeface="Candara"/>
              </a:rPr>
              <a:t>Anlatı Yapısı</a:t>
            </a:r>
            <a:r>
              <a:rPr lang="en-GB" sz="1800" b="0" i="0" u="none" strike="noStrike" cap="none">
                <a:solidFill>
                  <a:srgbClr val="3F3F3F"/>
                </a:solidFill>
                <a:latin typeface="Candara"/>
                <a:ea typeface="Candara"/>
                <a:cs typeface="Candara"/>
                <a:sym typeface="Candara"/>
              </a:rPr>
              <a:t>: Güçlü bir girişle başlayın, anlamlı bir hikaye oluşturun ve net bir mesajla bitirin.</a:t>
            </a:r>
            <a:endParaRPr sz="1400" b="0" i="0" u="none" strike="noStrike" cap="none">
              <a:solidFill>
                <a:srgbClr val="000000"/>
              </a:solidFill>
              <a:latin typeface="Arial"/>
              <a:ea typeface="Arial"/>
              <a:cs typeface="Arial"/>
              <a:sym typeface="Arial"/>
            </a:endParaRPr>
          </a:p>
          <a:p>
            <a:pPr marL="285750" marR="0" lvl="0" indent="-285750" algn="l" rtl="0">
              <a:lnSpc>
                <a:spcPct val="200000"/>
              </a:lnSpc>
              <a:spcBef>
                <a:spcPts val="0"/>
              </a:spcBef>
              <a:spcAft>
                <a:spcPts val="0"/>
              </a:spcAft>
              <a:buClr>
                <a:srgbClr val="000000"/>
              </a:buClr>
              <a:buSzPts val="1800"/>
              <a:buFont typeface="Arial"/>
              <a:buChar char="•"/>
            </a:pPr>
            <a:r>
              <a:rPr lang="en-GB" sz="1800" b="1" i="0" u="none" strike="noStrike" cap="none">
                <a:solidFill>
                  <a:srgbClr val="3F3F3F"/>
                </a:solidFill>
                <a:latin typeface="Candara"/>
                <a:ea typeface="Candara"/>
                <a:cs typeface="Candara"/>
                <a:sym typeface="Candara"/>
              </a:rPr>
              <a:t>Görsel Çekicilik</a:t>
            </a:r>
            <a:r>
              <a:rPr lang="en-GB" sz="1800" b="0" i="0" u="none" strike="noStrike" cap="none">
                <a:solidFill>
                  <a:srgbClr val="3F3F3F"/>
                </a:solidFill>
                <a:latin typeface="Candara"/>
                <a:ea typeface="Candara"/>
                <a:cs typeface="Candara"/>
                <a:sym typeface="Candara"/>
              </a:rPr>
              <a:t>: Dikkat çekmek ve hikayeyi tamamlamak için çarpıcı görseller veya videolar kullanın.</a:t>
            </a:r>
            <a:endParaRPr sz="1400" b="0" i="0" u="none" strike="noStrike" cap="none">
              <a:solidFill>
                <a:srgbClr val="000000"/>
              </a:solidFill>
              <a:latin typeface="Arial"/>
              <a:ea typeface="Arial"/>
              <a:cs typeface="Arial"/>
              <a:sym typeface="Arial"/>
            </a:endParaRPr>
          </a:p>
          <a:p>
            <a:pPr marL="285750" marR="0" lvl="0" indent="-285750" algn="l" rtl="0">
              <a:lnSpc>
                <a:spcPct val="200000"/>
              </a:lnSpc>
              <a:spcBef>
                <a:spcPts val="0"/>
              </a:spcBef>
              <a:spcAft>
                <a:spcPts val="0"/>
              </a:spcAft>
              <a:buClr>
                <a:srgbClr val="000000"/>
              </a:buClr>
              <a:buSzPts val="1800"/>
              <a:buFont typeface="Arial"/>
              <a:buChar char="•"/>
            </a:pPr>
            <a:r>
              <a:rPr lang="en-GB" sz="1800" b="1" i="0" u="none" strike="noStrike" cap="none">
                <a:solidFill>
                  <a:srgbClr val="3F3F3F"/>
                </a:solidFill>
                <a:latin typeface="Candara"/>
                <a:ea typeface="Candara"/>
                <a:cs typeface="Candara"/>
                <a:sym typeface="Candara"/>
              </a:rPr>
              <a:t>Duygusal Bağ</a:t>
            </a:r>
            <a:r>
              <a:rPr lang="en-GB" sz="1800" b="0" i="0" u="none" strike="noStrike" cap="none">
                <a:solidFill>
                  <a:srgbClr val="3F3F3F"/>
                </a:solidFill>
                <a:latin typeface="Candara"/>
                <a:ea typeface="Candara"/>
                <a:cs typeface="Candara"/>
                <a:sym typeface="Candara"/>
              </a:rPr>
              <a:t>: İlgi çekici temalar veya kişisel anekdotlar aracılığıyla izleyicileri duygusal olarak hikayeye dahil edin.</a:t>
            </a:r>
            <a:endParaRPr sz="1400" b="0" i="0" u="none" strike="noStrike" cap="none">
              <a:solidFill>
                <a:srgbClr val="000000"/>
              </a:solidFill>
              <a:latin typeface="Arial"/>
              <a:ea typeface="Arial"/>
              <a:cs typeface="Arial"/>
              <a:sym typeface="Arial"/>
            </a:endParaRPr>
          </a:p>
          <a:p>
            <a:pPr marL="285750" marR="0" lvl="0" indent="-171450" algn="l" rtl="0">
              <a:lnSpc>
                <a:spcPct val="200000"/>
              </a:lnSpc>
              <a:spcBef>
                <a:spcPts val="0"/>
              </a:spcBef>
              <a:spcAft>
                <a:spcPts val="0"/>
              </a:spcAft>
              <a:buClr>
                <a:srgbClr val="000000"/>
              </a:buClr>
              <a:buSzPts val="1800"/>
              <a:buFont typeface="Arial"/>
              <a:buNone/>
            </a:pPr>
            <a:endParaRPr sz="1800" b="0" i="0" u="none" strike="noStrike" cap="none">
              <a:solidFill>
                <a:srgbClr val="3F3F3F"/>
              </a:solidFill>
              <a:latin typeface="Candara"/>
              <a:ea typeface="Candara"/>
              <a:cs typeface="Candara"/>
              <a:sym typeface="Candara"/>
            </a:endParaRPr>
          </a:p>
          <a:p>
            <a:pPr marL="0" marR="0" lvl="0" indent="0" algn="l" rtl="0">
              <a:lnSpc>
                <a:spcPct val="200000"/>
              </a:lnSpc>
              <a:spcBef>
                <a:spcPts val="0"/>
              </a:spcBef>
              <a:spcAft>
                <a:spcPts val="0"/>
              </a:spcAft>
              <a:buClr>
                <a:srgbClr val="000000"/>
              </a:buClr>
              <a:buSzPts val="1800"/>
              <a:buFont typeface="Arial"/>
              <a:buNone/>
            </a:pPr>
            <a:r>
              <a:rPr lang="en-GB" sz="1800" b="1" i="0" u="none" strike="noStrike" cap="none">
                <a:solidFill>
                  <a:srgbClr val="3F3F3F"/>
                </a:solidFill>
                <a:latin typeface="Candara"/>
                <a:ea typeface="Candara"/>
                <a:cs typeface="Candara"/>
                <a:sym typeface="Candara"/>
              </a:rPr>
              <a:t>Pratik İpucu: </a:t>
            </a:r>
            <a:r>
              <a:rPr lang="en-GB" sz="1800" b="0" i="0" u="none" strike="noStrike" cap="none">
                <a:solidFill>
                  <a:srgbClr val="3F3F3F"/>
                </a:solidFill>
                <a:latin typeface="Candara"/>
                <a:ea typeface="Candara"/>
                <a:cs typeface="Candara"/>
                <a:sym typeface="Candara"/>
              </a:rPr>
              <a:t>Tüm unsurları dengeleyerek tutarlı ve etkili bir hikaye oluşturun.</a:t>
            </a:r>
            <a:endParaRPr sz="1800" b="0" i="0" u="none" strike="noStrike" cap="none">
              <a:solidFill>
                <a:srgbClr val="3F3F3F"/>
              </a:solidFill>
              <a:latin typeface="Candara"/>
              <a:ea typeface="Candara"/>
              <a:cs typeface="Candara"/>
              <a:sym typeface="Candara"/>
            </a:endParaRPr>
          </a:p>
        </p:txBody>
      </p:sp>
      <p:sp>
        <p:nvSpPr>
          <p:cNvPr id="125" name="Google Shape;125;p5"/>
          <p:cNvSpPr txBox="1"/>
          <p:nvPr/>
        </p:nvSpPr>
        <p:spPr>
          <a:xfrm>
            <a:off x="484052" y="918849"/>
            <a:ext cx="9356633" cy="70784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a:solidFill>
                  <a:srgbClr val="A99374"/>
                </a:solidFill>
                <a:latin typeface="Candara"/>
                <a:ea typeface="Candara"/>
                <a:cs typeface="Candara"/>
                <a:sym typeface="Candara"/>
              </a:rPr>
              <a:t>Dijital Hikaye Anlatıcılığının Temel İlkeleri</a:t>
            </a:r>
            <a:endParaRPr sz="2000" b="1" i="0" u="none" strike="noStrike" cap="none">
              <a:solidFill>
                <a:srgbClr val="A99374"/>
              </a:solidFill>
              <a:latin typeface="Candara"/>
              <a:ea typeface="Candara"/>
              <a:cs typeface="Candara"/>
              <a:sym typeface="Candara"/>
            </a:endParaRPr>
          </a:p>
          <a:p>
            <a:pPr marL="0" marR="0" lvl="0" indent="0" algn="l" rtl="0">
              <a:lnSpc>
                <a:spcPct val="100000"/>
              </a:lnSpc>
              <a:spcBef>
                <a:spcPts val="0"/>
              </a:spcBef>
              <a:spcAft>
                <a:spcPts val="0"/>
              </a:spcAft>
              <a:buClr>
                <a:srgbClr val="000000"/>
              </a:buClr>
              <a:buSzPts val="2000"/>
              <a:buFont typeface="Arial"/>
              <a:buNone/>
            </a:pPr>
            <a:endParaRPr sz="2000" b="1" i="0" u="none" strike="noStrike" cap="none">
              <a:solidFill>
                <a:srgbClr val="A99374"/>
              </a:solidFill>
              <a:latin typeface="Candara"/>
              <a:ea typeface="Candara"/>
              <a:cs typeface="Candara"/>
              <a:sym typeface="Candar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pic>
        <p:nvPicPr>
          <p:cNvPr id="130" name="Google Shape;130;p6"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31" name="Google Shape;131;p6"/>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2" name="Google Shape;132;p6"/>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3" name="Google Shape;133;p6"/>
          <p:cNvSpPr txBox="1"/>
          <p:nvPr/>
        </p:nvSpPr>
        <p:spPr>
          <a:xfrm>
            <a:off x="-316101" y="105913"/>
            <a:ext cx="13052100" cy="523200"/>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200"/>
              <a:buFont typeface="Arial"/>
              <a:buNone/>
            </a:pPr>
            <a:r>
              <a:rPr lang="en-GB" sz="2800" b="1" i="0" u="none" strike="noStrike" cap="none">
                <a:solidFill>
                  <a:srgbClr val="FFFFFF"/>
                </a:solidFill>
                <a:latin typeface="Candara"/>
                <a:ea typeface="Candara"/>
                <a:cs typeface="Candara"/>
                <a:sym typeface="Candara"/>
              </a:rPr>
              <a:t>Kültürel Mirasın Tanıtımında Dijital Hikaye Anlatıcılığının Faydaları</a:t>
            </a:r>
            <a:endParaRPr sz="2800" i="0" u="none" strike="noStrike" cap="none">
              <a:solidFill>
                <a:srgbClr val="000000"/>
              </a:solidFill>
              <a:latin typeface="Candara"/>
              <a:ea typeface="Candara"/>
              <a:cs typeface="Candara"/>
              <a:sym typeface="Candara"/>
            </a:endParaRPr>
          </a:p>
        </p:txBody>
      </p:sp>
      <p:sp>
        <p:nvSpPr>
          <p:cNvPr id="134" name="Google Shape;134;p6"/>
          <p:cNvSpPr txBox="1"/>
          <p:nvPr/>
        </p:nvSpPr>
        <p:spPr>
          <a:xfrm>
            <a:off x="606578" y="1846928"/>
            <a:ext cx="10206600" cy="16161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rgbClr val="000000"/>
              </a:buClr>
              <a:buSzPts val="1800"/>
              <a:buFont typeface="Arial"/>
              <a:buChar char="•"/>
            </a:pPr>
            <a:r>
              <a:rPr lang="en-GB" sz="1800" b="0" i="0" u="none" strike="noStrike" cap="none">
                <a:solidFill>
                  <a:srgbClr val="3F3F3F"/>
                </a:solidFill>
                <a:latin typeface="Candara"/>
                <a:ea typeface="Candara"/>
                <a:cs typeface="Candara"/>
                <a:sym typeface="Candara"/>
              </a:rPr>
              <a:t>Koruma: Kültürel ve doğal mirasın belgelenmesine ve korunmasına yardımcı olur.</a:t>
            </a:r>
            <a:endParaRPr sz="1400" b="0" i="0" u="none" strike="noStrike" cap="none">
              <a:solidFill>
                <a:srgbClr val="000000"/>
              </a:solidFill>
              <a:latin typeface="Arial"/>
              <a:ea typeface="Arial"/>
              <a:cs typeface="Arial"/>
              <a:sym typeface="Arial"/>
            </a:endParaRPr>
          </a:p>
          <a:p>
            <a:pPr marL="285750" marR="0" lvl="0" indent="-285750" algn="l" rtl="0">
              <a:lnSpc>
                <a:spcPct val="150000"/>
              </a:lnSpc>
              <a:spcBef>
                <a:spcPts val="0"/>
              </a:spcBef>
              <a:spcAft>
                <a:spcPts val="0"/>
              </a:spcAft>
              <a:buClr>
                <a:srgbClr val="000000"/>
              </a:buClr>
              <a:buSzPts val="1800"/>
              <a:buFont typeface="Arial"/>
              <a:buChar char="•"/>
            </a:pPr>
            <a:r>
              <a:rPr lang="en-GB" sz="1800" b="0" i="0" u="none" strike="noStrike" cap="none">
                <a:solidFill>
                  <a:srgbClr val="3F3F3F"/>
                </a:solidFill>
                <a:latin typeface="Candara"/>
                <a:ea typeface="Candara"/>
                <a:cs typeface="Candara"/>
                <a:sym typeface="Candara"/>
              </a:rPr>
              <a:t>Erişilebilirlik: Mirası farklı kitleler için daha erişilebilir hale getirir.</a:t>
            </a:r>
            <a:endParaRPr sz="1400" b="0" i="0" u="none" strike="noStrike" cap="none">
              <a:solidFill>
                <a:srgbClr val="000000"/>
              </a:solidFill>
              <a:latin typeface="Arial"/>
              <a:ea typeface="Arial"/>
              <a:cs typeface="Arial"/>
              <a:sym typeface="Arial"/>
            </a:endParaRPr>
          </a:p>
          <a:p>
            <a:pPr marL="285750" marR="0" lvl="0" indent="-285750" algn="l" rtl="0">
              <a:lnSpc>
                <a:spcPct val="150000"/>
              </a:lnSpc>
              <a:spcBef>
                <a:spcPts val="0"/>
              </a:spcBef>
              <a:spcAft>
                <a:spcPts val="0"/>
              </a:spcAft>
              <a:buClr>
                <a:srgbClr val="000000"/>
              </a:buClr>
              <a:buSzPts val="1800"/>
              <a:buFont typeface="Arial"/>
              <a:buChar char="•"/>
            </a:pPr>
            <a:r>
              <a:rPr lang="en-GB" sz="1800" b="0" i="0" u="none" strike="noStrike" cap="none">
                <a:solidFill>
                  <a:srgbClr val="3F3F3F"/>
                </a:solidFill>
                <a:latin typeface="Candara"/>
                <a:ea typeface="Candara"/>
                <a:cs typeface="Candara"/>
                <a:sym typeface="Candara"/>
              </a:rPr>
              <a:t>Katılım: Toplumun katılımını ve gururunu teşvik eder.</a:t>
            </a:r>
            <a:endParaRPr sz="1400" b="0" i="0" u="none" strike="noStrike" cap="none">
              <a:solidFill>
                <a:srgbClr val="000000"/>
              </a:solidFill>
              <a:latin typeface="Arial"/>
              <a:ea typeface="Arial"/>
              <a:cs typeface="Arial"/>
              <a:sym typeface="Arial"/>
            </a:endParaRPr>
          </a:p>
          <a:p>
            <a:pPr marL="285750" marR="0" lvl="0" indent="-285750" algn="l" rtl="0">
              <a:lnSpc>
                <a:spcPct val="150000"/>
              </a:lnSpc>
              <a:spcBef>
                <a:spcPts val="0"/>
              </a:spcBef>
              <a:spcAft>
                <a:spcPts val="0"/>
              </a:spcAft>
              <a:buClr>
                <a:srgbClr val="000000"/>
              </a:buClr>
              <a:buSzPts val="1800"/>
              <a:buFont typeface="Arial"/>
              <a:buChar char="•"/>
            </a:pPr>
            <a:r>
              <a:rPr lang="en-GB" sz="1800" b="0" i="0" u="none" strike="noStrike" cap="none">
                <a:solidFill>
                  <a:srgbClr val="3F3F3F"/>
                </a:solidFill>
                <a:latin typeface="Candara"/>
                <a:ea typeface="Candara"/>
                <a:cs typeface="Candara"/>
                <a:sym typeface="Candara"/>
              </a:rPr>
              <a:t>Eğitim: Miras bilincini teşvik etmek için bir eğitim aracı olarak hizmet eder.</a:t>
            </a:r>
            <a:endParaRPr sz="1400" b="0" i="0" u="none" strike="noStrike" cap="none">
              <a:solidFill>
                <a:srgbClr val="000000"/>
              </a:solidFill>
              <a:latin typeface="Arial"/>
              <a:ea typeface="Arial"/>
              <a:cs typeface="Arial"/>
              <a:sym typeface="Arial"/>
            </a:endParaRPr>
          </a:p>
        </p:txBody>
      </p:sp>
      <p:sp>
        <p:nvSpPr>
          <p:cNvPr id="135" name="Google Shape;135;p6"/>
          <p:cNvSpPr txBox="1"/>
          <p:nvPr/>
        </p:nvSpPr>
        <p:spPr>
          <a:xfrm>
            <a:off x="504752" y="1163837"/>
            <a:ext cx="101187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a:solidFill>
                  <a:srgbClr val="A99374"/>
                </a:solidFill>
                <a:latin typeface="Candara"/>
                <a:ea typeface="Candara"/>
                <a:cs typeface="Candara"/>
                <a:sym typeface="Candara"/>
              </a:rPr>
              <a:t>Neden Dijital Hikaye Anlatımı?</a:t>
            </a:r>
            <a:endParaRPr sz="2000" b="1" i="0" u="none" strike="noStrike" cap="none">
              <a:solidFill>
                <a:srgbClr val="A99374"/>
              </a:solidFill>
              <a:latin typeface="Candara"/>
              <a:ea typeface="Candara"/>
              <a:cs typeface="Candara"/>
              <a:sym typeface="Candar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pic>
        <p:nvPicPr>
          <p:cNvPr id="140" name="Google Shape;140;p7"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41" name="Google Shape;141;p7"/>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2" name="Google Shape;142;p7"/>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3" name="Google Shape;143;p7"/>
          <p:cNvSpPr txBox="1"/>
          <p:nvPr/>
        </p:nvSpPr>
        <p:spPr>
          <a:xfrm>
            <a:off x="0" y="89588"/>
            <a:ext cx="12279086" cy="584735"/>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200"/>
              <a:buFont typeface="Arial"/>
              <a:buNone/>
            </a:pPr>
            <a:r>
              <a:rPr lang="en-GB" sz="3200" b="1" i="0" u="none" strike="noStrike" cap="none">
                <a:solidFill>
                  <a:srgbClr val="FFFFFF"/>
                </a:solidFill>
                <a:latin typeface="Candara"/>
                <a:ea typeface="Candara"/>
                <a:cs typeface="Candara"/>
                <a:sym typeface="Candara"/>
              </a:rPr>
              <a:t>Dijital Hikaye Anlatımı için Araçlar</a:t>
            </a:r>
            <a:endParaRPr sz="1400" b="0" i="0" u="none" strike="noStrike" cap="none">
              <a:solidFill>
                <a:srgbClr val="000000"/>
              </a:solidFill>
              <a:latin typeface="Arial"/>
              <a:ea typeface="Arial"/>
              <a:cs typeface="Arial"/>
              <a:sym typeface="Arial"/>
            </a:endParaRPr>
          </a:p>
        </p:txBody>
      </p:sp>
      <p:sp>
        <p:nvSpPr>
          <p:cNvPr id="144" name="Google Shape;144;p7"/>
          <p:cNvSpPr txBox="1"/>
          <p:nvPr/>
        </p:nvSpPr>
        <p:spPr>
          <a:xfrm>
            <a:off x="2279677" y="1608650"/>
            <a:ext cx="8411100" cy="41097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rgbClr val="000000"/>
              </a:buClr>
              <a:buSzPts val="1800"/>
              <a:buFont typeface="Arial"/>
              <a:buChar char="•"/>
            </a:pPr>
            <a:r>
              <a:rPr lang="en-GB" sz="1800" b="0" i="0" u="none" strike="noStrike" cap="none">
                <a:solidFill>
                  <a:srgbClr val="3F3F3F"/>
                </a:solidFill>
                <a:latin typeface="Candara"/>
                <a:ea typeface="Candara"/>
                <a:cs typeface="Candara"/>
                <a:sym typeface="Candara"/>
              </a:rPr>
              <a:t>Canva: Görsel olarak çekici fotoğraf hikayeleri ve sunumlar oluşturmak için.</a:t>
            </a:r>
            <a:endParaRPr sz="1400" b="0" i="0" u="none" strike="noStrike" cap="none">
              <a:solidFill>
                <a:srgbClr val="000000"/>
              </a:solidFill>
              <a:latin typeface="Arial"/>
              <a:ea typeface="Arial"/>
              <a:cs typeface="Arial"/>
              <a:sym typeface="Arial"/>
            </a:endParaRPr>
          </a:p>
          <a:p>
            <a:pPr marL="285750" marR="0" lvl="0" indent="-171450" algn="l" rtl="0">
              <a:lnSpc>
                <a:spcPct val="150000"/>
              </a:lnSpc>
              <a:spcBef>
                <a:spcPts val="0"/>
              </a:spcBef>
              <a:spcAft>
                <a:spcPts val="0"/>
              </a:spcAft>
              <a:buClr>
                <a:srgbClr val="000000"/>
              </a:buClr>
              <a:buSzPts val="1800"/>
              <a:buFont typeface="Arial"/>
              <a:buNone/>
            </a:pPr>
            <a:endParaRPr sz="1800" b="0" i="0" u="none" strike="noStrike" cap="none">
              <a:solidFill>
                <a:srgbClr val="3F3F3F"/>
              </a:solidFill>
              <a:latin typeface="Candara"/>
              <a:ea typeface="Candara"/>
              <a:cs typeface="Candara"/>
              <a:sym typeface="Candara"/>
            </a:endParaRPr>
          </a:p>
          <a:p>
            <a:pPr marL="285750" marR="0" lvl="0" indent="-171450" algn="l" rtl="0">
              <a:lnSpc>
                <a:spcPct val="150000"/>
              </a:lnSpc>
              <a:spcBef>
                <a:spcPts val="0"/>
              </a:spcBef>
              <a:spcAft>
                <a:spcPts val="0"/>
              </a:spcAft>
              <a:buClr>
                <a:srgbClr val="000000"/>
              </a:buClr>
              <a:buSzPts val="1800"/>
              <a:buFont typeface="Arial"/>
              <a:buNone/>
            </a:pPr>
            <a:endParaRPr sz="1800" b="0" i="0" u="none" strike="noStrike" cap="none">
              <a:solidFill>
                <a:srgbClr val="3F3F3F"/>
              </a:solidFill>
              <a:latin typeface="Candara"/>
              <a:ea typeface="Candara"/>
              <a:cs typeface="Candara"/>
              <a:sym typeface="Candara"/>
            </a:endParaRPr>
          </a:p>
          <a:p>
            <a:pPr marL="285750" marR="0" lvl="0" indent="-285750" algn="l" rtl="0">
              <a:lnSpc>
                <a:spcPct val="150000"/>
              </a:lnSpc>
              <a:spcBef>
                <a:spcPts val="0"/>
              </a:spcBef>
              <a:spcAft>
                <a:spcPts val="0"/>
              </a:spcAft>
              <a:buClr>
                <a:srgbClr val="000000"/>
              </a:buClr>
              <a:buSzPts val="1800"/>
              <a:buFont typeface="Arial"/>
              <a:buChar char="•"/>
            </a:pPr>
            <a:r>
              <a:rPr lang="en-GB" sz="1800" b="0" i="0" u="none" strike="noStrike" cap="none">
                <a:solidFill>
                  <a:srgbClr val="3F3F3F"/>
                </a:solidFill>
                <a:latin typeface="Candara"/>
                <a:ea typeface="Candara"/>
                <a:cs typeface="Candara"/>
                <a:sym typeface="Candara"/>
              </a:rPr>
              <a:t>Clipchamp: İlgi çekici video içerikleri düzenlemek ve oluşturmak için.</a:t>
            </a:r>
            <a:endParaRPr sz="1400" b="0" i="0" u="none" strike="noStrike" cap="none">
              <a:solidFill>
                <a:srgbClr val="000000"/>
              </a:solidFill>
              <a:latin typeface="Arial"/>
              <a:ea typeface="Arial"/>
              <a:cs typeface="Arial"/>
              <a:sym typeface="Arial"/>
            </a:endParaRPr>
          </a:p>
          <a:p>
            <a:pPr marL="285750" marR="0" lvl="0" indent="-171450" algn="l" rtl="0">
              <a:lnSpc>
                <a:spcPct val="150000"/>
              </a:lnSpc>
              <a:spcBef>
                <a:spcPts val="0"/>
              </a:spcBef>
              <a:spcAft>
                <a:spcPts val="0"/>
              </a:spcAft>
              <a:buClr>
                <a:srgbClr val="000000"/>
              </a:buClr>
              <a:buSzPts val="1800"/>
              <a:buFont typeface="Arial"/>
              <a:buNone/>
            </a:pPr>
            <a:endParaRPr sz="1800" b="0" i="0" u="none" strike="noStrike" cap="none">
              <a:solidFill>
                <a:srgbClr val="3F3F3F"/>
              </a:solidFill>
              <a:latin typeface="Candara"/>
              <a:ea typeface="Candara"/>
              <a:cs typeface="Candara"/>
              <a:sym typeface="Candara"/>
            </a:endParaRPr>
          </a:p>
          <a:p>
            <a:pPr marL="285750" marR="0" lvl="0" indent="-171450" algn="l" rtl="0">
              <a:lnSpc>
                <a:spcPct val="150000"/>
              </a:lnSpc>
              <a:spcBef>
                <a:spcPts val="0"/>
              </a:spcBef>
              <a:spcAft>
                <a:spcPts val="0"/>
              </a:spcAft>
              <a:buClr>
                <a:srgbClr val="000000"/>
              </a:buClr>
              <a:buSzPts val="1800"/>
              <a:buFont typeface="Arial"/>
              <a:buNone/>
            </a:pPr>
            <a:endParaRPr sz="1800" b="0" i="0" u="none" strike="noStrike" cap="none">
              <a:solidFill>
                <a:srgbClr val="3F3F3F"/>
              </a:solidFill>
              <a:latin typeface="Candara"/>
              <a:ea typeface="Candara"/>
              <a:cs typeface="Candara"/>
              <a:sym typeface="Candara"/>
            </a:endParaRPr>
          </a:p>
          <a:p>
            <a:pPr marL="285750" marR="0" lvl="0" indent="-285750" algn="l" rtl="0">
              <a:lnSpc>
                <a:spcPct val="150000"/>
              </a:lnSpc>
              <a:spcBef>
                <a:spcPts val="0"/>
              </a:spcBef>
              <a:spcAft>
                <a:spcPts val="0"/>
              </a:spcAft>
              <a:buClr>
                <a:srgbClr val="000000"/>
              </a:buClr>
              <a:buSzPts val="1800"/>
              <a:buFont typeface="Arial"/>
              <a:buChar char="•"/>
            </a:pPr>
            <a:r>
              <a:rPr lang="en-GB" sz="1800" b="0" i="0" u="none" strike="noStrike" cap="none">
                <a:solidFill>
                  <a:srgbClr val="3F3F3F"/>
                </a:solidFill>
                <a:latin typeface="Candara"/>
                <a:ea typeface="Candara"/>
                <a:cs typeface="Candara"/>
                <a:sym typeface="Candara"/>
              </a:rPr>
              <a:t>Google Earth &amp;amp; Maps: Coğrafi bağlamları miras hikayelerine entegre etmek için.</a:t>
            </a:r>
            <a:endParaRPr sz="1400" b="0" i="0" u="none" strike="noStrike" cap="none">
              <a:solidFill>
                <a:srgbClr val="000000"/>
              </a:solidFill>
              <a:latin typeface="Arial"/>
              <a:ea typeface="Arial"/>
              <a:cs typeface="Arial"/>
              <a:sym typeface="Arial"/>
            </a:endParaRPr>
          </a:p>
          <a:p>
            <a:pPr marL="285750" marR="0" lvl="0" indent="-171450" algn="l" rtl="0">
              <a:lnSpc>
                <a:spcPct val="150000"/>
              </a:lnSpc>
              <a:spcBef>
                <a:spcPts val="0"/>
              </a:spcBef>
              <a:spcAft>
                <a:spcPts val="0"/>
              </a:spcAft>
              <a:buClr>
                <a:srgbClr val="000000"/>
              </a:buClr>
              <a:buSzPts val="1800"/>
              <a:buFont typeface="Arial"/>
              <a:buNone/>
            </a:pPr>
            <a:endParaRPr sz="1800" b="0" i="0" u="none" strike="noStrike" cap="none">
              <a:solidFill>
                <a:srgbClr val="3F3F3F"/>
              </a:solidFill>
              <a:latin typeface="Candara"/>
              <a:ea typeface="Candara"/>
              <a:cs typeface="Candara"/>
              <a:sym typeface="Candara"/>
            </a:endParaRPr>
          </a:p>
          <a:p>
            <a:pPr marL="285750" marR="0" lvl="0" indent="-171450" algn="l" rtl="0">
              <a:lnSpc>
                <a:spcPct val="150000"/>
              </a:lnSpc>
              <a:spcBef>
                <a:spcPts val="0"/>
              </a:spcBef>
              <a:spcAft>
                <a:spcPts val="0"/>
              </a:spcAft>
              <a:buClr>
                <a:srgbClr val="000000"/>
              </a:buClr>
              <a:buSzPts val="1800"/>
              <a:buFont typeface="Arial"/>
              <a:buNone/>
            </a:pPr>
            <a:endParaRPr sz="1800" b="0" i="0" u="none" strike="noStrike" cap="none">
              <a:solidFill>
                <a:srgbClr val="3F3F3F"/>
              </a:solidFill>
              <a:latin typeface="Candara"/>
              <a:ea typeface="Candara"/>
              <a:cs typeface="Candara"/>
              <a:sym typeface="Candara"/>
            </a:endParaRPr>
          </a:p>
          <a:p>
            <a:pPr marL="285750" marR="0" lvl="0" indent="-285750" algn="l" rtl="0">
              <a:lnSpc>
                <a:spcPct val="150000"/>
              </a:lnSpc>
              <a:spcBef>
                <a:spcPts val="0"/>
              </a:spcBef>
              <a:spcAft>
                <a:spcPts val="0"/>
              </a:spcAft>
              <a:buClr>
                <a:srgbClr val="000000"/>
              </a:buClr>
              <a:buSzPts val="1800"/>
              <a:buFont typeface="Arial"/>
              <a:buChar char="•"/>
            </a:pPr>
            <a:r>
              <a:rPr lang="en-GB" sz="1800" b="0" i="0" u="none" strike="noStrike" cap="none">
                <a:solidFill>
                  <a:srgbClr val="3F3F3F"/>
                </a:solidFill>
                <a:latin typeface="Candara"/>
                <a:ea typeface="Candara"/>
                <a:cs typeface="Candara"/>
                <a:sym typeface="Candara"/>
              </a:rPr>
              <a:t>Ses Araçları: Anlatım veya müzik eklemek için Audacity gibi platformlar.</a:t>
            </a:r>
            <a:endParaRPr sz="1400" b="0" i="0" u="none" strike="noStrike" cap="none">
              <a:solidFill>
                <a:srgbClr val="000000"/>
              </a:solidFill>
              <a:latin typeface="Arial"/>
              <a:ea typeface="Arial"/>
              <a:cs typeface="Arial"/>
              <a:sym typeface="Arial"/>
            </a:endParaRPr>
          </a:p>
        </p:txBody>
      </p:sp>
      <p:sp>
        <p:nvSpPr>
          <p:cNvPr id="145" name="Google Shape;145;p7"/>
          <p:cNvSpPr txBox="1"/>
          <p:nvPr/>
        </p:nvSpPr>
        <p:spPr>
          <a:xfrm>
            <a:off x="484052" y="836199"/>
            <a:ext cx="90519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a:solidFill>
                  <a:srgbClr val="A99374"/>
                </a:solidFill>
                <a:latin typeface="Candara"/>
                <a:ea typeface="Candara"/>
                <a:cs typeface="Candara"/>
                <a:sym typeface="Candara"/>
              </a:rPr>
              <a:t>Hikaye Anlatımı için Popüler Araçlar</a:t>
            </a:r>
            <a:endParaRPr sz="2000" b="1" i="0" u="none" strike="noStrike" cap="none">
              <a:solidFill>
                <a:srgbClr val="A99374"/>
              </a:solidFill>
              <a:latin typeface="Candara"/>
              <a:ea typeface="Candara"/>
              <a:cs typeface="Candara"/>
              <a:sym typeface="Candara"/>
            </a:endParaRPr>
          </a:p>
        </p:txBody>
      </p:sp>
      <p:pic>
        <p:nvPicPr>
          <p:cNvPr id="146" name="Google Shape;146;p7"/>
          <p:cNvPicPr preferRelativeResize="0"/>
          <p:nvPr/>
        </p:nvPicPr>
        <p:blipFill rotWithShape="1">
          <a:blip r:embed="rId4">
            <a:alphaModFix/>
          </a:blip>
          <a:srcRect/>
          <a:stretch/>
        </p:blipFill>
        <p:spPr>
          <a:xfrm>
            <a:off x="798300" y="1236275"/>
            <a:ext cx="1223450" cy="1223450"/>
          </a:xfrm>
          <a:prstGeom prst="rect">
            <a:avLst/>
          </a:prstGeom>
          <a:noFill/>
          <a:ln>
            <a:noFill/>
          </a:ln>
        </p:spPr>
      </p:pic>
      <p:pic>
        <p:nvPicPr>
          <p:cNvPr id="147" name="Google Shape;147;p7"/>
          <p:cNvPicPr preferRelativeResize="0"/>
          <p:nvPr/>
        </p:nvPicPr>
        <p:blipFill rotWithShape="1">
          <a:blip r:embed="rId5">
            <a:alphaModFix/>
          </a:blip>
          <a:srcRect/>
          <a:stretch/>
        </p:blipFill>
        <p:spPr>
          <a:xfrm>
            <a:off x="798302" y="2548050"/>
            <a:ext cx="1503900" cy="984098"/>
          </a:xfrm>
          <a:prstGeom prst="rect">
            <a:avLst/>
          </a:prstGeom>
          <a:noFill/>
          <a:ln>
            <a:noFill/>
          </a:ln>
        </p:spPr>
      </p:pic>
      <p:pic>
        <p:nvPicPr>
          <p:cNvPr id="148" name="Google Shape;148;p7"/>
          <p:cNvPicPr preferRelativeResize="0"/>
          <p:nvPr/>
        </p:nvPicPr>
        <p:blipFill rotWithShape="1">
          <a:blip r:embed="rId6">
            <a:alphaModFix/>
          </a:blip>
          <a:srcRect/>
          <a:stretch/>
        </p:blipFill>
        <p:spPr>
          <a:xfrm>
            <a:off x="432850" y="3683600"/>
            <a:ext cx="1869350" cy="1051513"/>
          </a:xfrm>
          <a:prstGeom prst="rect">
            <a:avLst/>
          </a:prstGeom>
          <a:noFill/>
          <a:ln>
            <a:noFill/>
          </a:ln>
        </p:spPr>
      </p:pic>
      <p:pic>
        <p:nvPicPr>
          <p:cNvPr id="149" name="Google Shape;149;p7"/>
          <p:cNvPicPr preferRelativeResize="0"/>
          <p:nvPr/>
        </p:nvPicPr>
        <p:blipFill rotWithShape="1">
          <a:blip r:embed="rId7">
            <a:alphaModFix/>
          </a:blip>
          <a:srcRect/>
          <a:stretch/>
        </p:blipFill>
        <p:spPr>
          <a:xfrm>
            <a:off x="798300" y="4886575"/>
            <a:ext cx="1414876" cy="141487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pic>
        <p:nvPicPr>
          <p:cNvPr id="154" name="Google Shape;154;p25"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55" name="Google Shape;155;p25"/>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6" name="Google Shape;156;p25"/>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7" name="Google Shape;157;p25"/>
          <p:cNvSpPr txBox="1"/>
          <p:nvPr/>
        </p:nvSpPr>
        <p:spPr>
          <a:xfrm>
            <a:off x="0" y="89588"/>
            <a:ext cx="12279086" cy="584735"/>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200"/>
              <a:buFont typeface="Arial"/>
              <a:buNone/>
            </a:pPr>
            <a:r>
              <a:rPr lang="en-GB" sz="3200" b="1" i="0" u="none" strike="noStrike" cap="none">
                <a:solidFill>
                  <a:srgbClr val="FFFFFF"/>
                </a:solidFill>
                <a:latin typeface="Candara"/>
                <a:ea typeface="Candara"/>
                <a:cs typeface="Candara"/>
                <a:sym typeface="Candara"/>
              </a:rPr>
              <a:t>Başarılı Miras Dijital Hikayeleri Örnekleri</a:t>
            </a:r>
            <a:endParaRPr sz="1400" b="0" i="0" u="none" strike="noStrike" cap="none">
              <a:solidFill>
                <a:srgbClr val="000000"/>
              </a:solidFill>
              <a:latin typeface="Arial"/>
              <a:ea typeface="Arial"/>
              <a:cs typeface="Arial"/>
              <a:sym typeface="Arial"/>
            </a:endParaRPr>
          </a:p>
        </p:txBody>
      </p:sp>
      <p:sp>
        <p:nvSpPr>
          <p:cNvPr id="158" name="Google Shape;158;p25"/>
          <p:cNvSpPr txBox="1"/>
          <p:nvPr/>
        </p:nvSpPr>
        <p:spPr>
          <a:xfrm>
            <a:off x="484050" y="1608650"/>
            <a:ext cx="5918100" cy="4941000"/>
          </a:xfrm>
          <a:prstGeom prst="rect">
            <a:avLst/>
          </a:prstGeom>
          <a:noFill/>
          <a:ln>
            <a:noFill/>
          </a:ln>
        </p:spPr>
        <p:txBody>
          <a:bodyPr spcFirstLastPara="1" wrap="square" lIns="91425" tIns="45700" rIns="91425" bIns="45700" anchor="t" anchorCtr="0">
            <a:spAutoFit/>
          </a:bodyPr>
          <a:lstStyle/>
          <a:p>
            <a:pPr marL="457200" marR="0" lvl="0" indent="0" algn="just" rtl="0">
              <a:lnSpc>
                <a:spcPct val="150000"/>
              </a:lnSpc>
              <a:spcBef>
                <a:spcPts val="0"/>
              </a:spcBef>
              <a:spcAft>
                <a:spcPts val="0"/>
              </a:spcAft>
              <a:buClr>
                <a:srgbClr val="000000"/>
              </a:buClr>
              <a:buSzPts val="1800"/>
              <a:buFont typeface="Arial"/>
              <a:buNone/>
            </a:pPr>
            <a:r>
              <a:rPr lang="en-GB" sz="1800" b="0" i="0" u="none" strike="noStrike" cap="none">
                <a:solidFill>
                  <a:srgbClr val="3F3F3F"/>
                </a:solidFill>
                <a:latin typeface="Candara"/>
                <a:ea typeface="Candara"/>
                <a:cs typeface="Candara"/>
                <a:sym typeface="Candara"/>
              </a:rPr>
              <a:t>British Museum, eserleri ve tarihi anlatıları ilgi çekici bir şekilde sergileyen etkileşimli dijital hikayeler geliştirmiştir. Ziyaretçiler, görüntüler, videolar, sesler ve animasyonlar gibi multimedya formatları aracılığıyla koleksiyonları çevrimiçi olarak keşfedebilirler. Bu dijital hikayeler, mirası küresel bir kitleye erişilebilir hale getirerek, insanların müzeyi fiziksel olarak ziyaret etmeden kültürü deneyimlemelerine olanak tanır. Bu girişim, müzelerin dijital platformları nasıl kullanarak öğrenmeyi geliştirebileceklerini, merak uyandırabileceklerini ve etkileşimli içeriğe alışkın genç kitlelere ulaşabileceklerini vurgulamaktadır.</a:t>
            </a:r>
            <a:endParaRPr sz="1800" b="0" i="0" u="none" strike="noStrike" cap="none">
              <a:solidFill>
                <a:srgbClr val="3F3F3F"/>
              </a:solidFill>
              <a:latin typeface="Candara"/>
              <a:ea typeface="Candara"/>
              <a:cs typeface="Candara"/>
              <a:sym typeface="Candara"/>
            </a:endParaRPr>
          </a:p>
        </p:txBody>
      </p:sp>
      <p:sp>
        <p:nvSpPr>
          <p:cNvPr id="159" name="Google Shape;159;p25"/>
          <p:cNvSpPr txBox="1"/>
          <p:nvPr/>
        </p:nvSpPr>
        <p:spPr>
          <a:xfrm>
            <a:off x="484052" y="918849"/>
            <a:ext cx="9051833" cy="40006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a:solidFill>
                  <a:srgbClr val="A99374"/>
                </a:solidFill>
                <a:latin typeface="Candara"/>
                <a:ea typeface="Candara"/>
                <a:cs typeface="Candara"/>
                <a:sym typeface="Candara"/>
              </a:rPr>
              <a:t>Başarılı Dijital Hikayelerden Örnekler - British Museum </a:t>
            </a:r>
            <a:endParaRPr sz="1400" b="0" i="0" u="none" strike="noStrike" cap="none">
              <a:solidFill>
                <a:srgbClr val="000000"/>
              </a:solidFill>
              <a:latin typeface="Arial"/>
              <a:ea typeface="Arial"/>
              <a:cs typeface="Arial"/>
              <a:sym typeface="Arial"/>
            </a:endParaRPr>
          </a:p>
        </p:txBody>
      </p:sp>
      <p:pic>
        <p:nvPicPr>
          <p:cNvPr id="160" name="Google Shape;160;p25"/>
          <p:cNvPicPr preferRelativeResize="0"/>
          <p:nvPr/>
        </p:nvPicPr>
        <p:blipFill rotWithShape="1">
          <a:blip r:embed="rId4">
            <a:alphaModFix/>
          </a:blip>
          <a:srcRect/>
          <a:stretch/>
        </p:blipFill>
        <p:spPr>
          <a:xfrm>
            <a:off x="7037275" y="1318924"/>
            <a:ext cx="4391499" cy="1777625"/>
          </a:xfrm>
          <a:prstGeom prst="rect">
            <a:avLst/>
          </a:prstGeom>
          <a:noFill/>
          <a:ln>
            <a:noFill/>
          </a:ln>
        </p:spPr>
      </p:pic>
      <p:sp>
        <p:nvSpPr>
          <p:cNvPr id="161" name="Google Shape;161;p25"/>
          <p:cNvSpPr txBox="1"/>
          <p:nvPr/>
        </p:nvSpPr>
        <p:spPr>
          <a:xfrm>
            <a:off x="7787600" y="5300225"/>
            <a:ext cx="3000000" cy="615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sng" strike="noStrike" cap="none">
                <a:solidFill>
                  <a:schemeClr val="hlink"/>
                </a:solidFill>
                <a:latin typeface="Arial"/>
                <a:ea typeface="Arial"/>
                <a:cs typeface="Arial"/>
                <a:sym typeface="Arial"/>
                <a:hlinkClick r:id="rId5"/>
              </a:rPr>
              <a:t>https://artsandculture.google.com/partner/the-british-museum</a:t>
            </a:r>
            <a:endParaRPr sz="1400" b="0" i="0" u="none" strike="noStrike" cap="none">
              <a:solidFill>
                <a:srgbClr val="000000"/>
              </a:solidFill>
              <a:latin typeface="Arial"/>
              <a:ea typeface="Arial"/>
              <a:cs typeface="Arial"/>
              <a:sym typeface="Arial"/>
            </a:endParaRPr>
          </a:p>
        </p:txBody>
      </p:sp>
      <p:pic>
        <p:nvPicPr>
          <p:cNvPr id="162" name="Google Shape;162;p25"/>
          <p:cNvPicPr preferRelativeResize="0"/>
          <p:nvPr/>
        </p:nvPicPr>
        <p:blipFill rotWithShape="1">
          <a:blip r:embed="rId6">
            <a:alphaModFix/>
          </a:blip>
          <a:srcRect/>
          <a:stretch/>
        </p:blipFill>
        <p:spPr>
          <a:xfrm>
            <a:off x="7091850" y="3296275"/>
            <a:ext cx="4391500" cy="15670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pic>
        <p:nvPicPr>
          <p:cNvPr id="167" name="Google Shape;167;g37a65b33795_0_0"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68" name="Google Shape;168;g37a65b33795_0_0"/>
          <p:cNvSpPr/>
          <p:nvPr/>
        </p:nvSpPr>
        <p:spPr>
          <a:xfrm>
            <a:off x="360486" y="-1"/>
            <a:ext cx="10698900" cy="735900"/>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9" name="Google Shape;169;g37a65b33795_0_0"/>
          <p:cNvSpPr/>
          <p:nvPr/>
        </p:nvSpPr>
        <p:spPr>
          <a:xfrm>
            <a:off x="0" y="0"/>
            <a:ext cx="10911000" cy="735900"/>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0" name="Google Shape;170;g37a65b33795_0_0"/>
          <p:cNvSpPr txBox="1"/>
          <p:nvPr/>
        </p:nvSpPr>
        <p:spPr>
          <a:xfrm>
            <a:off x="0" y="89588"/>
            <a:ext cx="12279000" cy="585000"/>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200"/>
              <a:buFont typeface="Arial"/>
              <a:buNone/>
            </a:pPr>
            <a:r>
              <a:rPr lang="en-GB" sz="3200" b="1" i="0" u="none" strike="noStrike" cap="none">
                <a:solidFill>
                  <a:srgbClr val="FFFFFF"/>
                </a:solidFill>
                <a:latin typeface="Candara"/>
                <a:ea typeface="Candara"/>
                <a:cs typeface="Candara"/>
                <a:sym typeface="Candara"/>
              </a:rPr>
              <a:t>Başarılı Miras Dijital Hikayeleri Örnekleri</a:t>
            </a:r>
            <a:endParaRPr sz="1400" b="0" i="0" u="none" strike="noStrike" cap="none">
              <a:solidFill>
                <a:srgbClr val="000000"/>
              </a:solidFill>
              <a:latin typeface="Arial"/>
              <a:ea typeface="Arial"/>
              <a:cs typeface="Arial"/>
              <a:sym typeface="Arial"/>
            </a:endParaRPr>
          </a:p>
        </p:txBody>
      </p:sp>
      <p:sp>
        <p:nvSpPr>
          <p:cNvPr id="171" name="Google Shape;171;g37a65b33795_0_0"/>
          <p:cNvSpPr txBox="1"/>
          <p:nvPr/>
        </p:nvSpPr>
        <p:spPr>
          <a:xfrm>
            <a:off x="0" y="1439850"/>
            <a:ext cx="7172400" cy="5356500"/>
          </a:xfrm>
          <a:prstGeom prst="rect">
            <a:avLst/>
          </a:prstGeom>
          <a:noFill/>
          <a:ln>
            <a:noFill/>
          </a:ln>
        </p:spPr>
        <p:txBody>
          <a:bodyPr spcFirstLastPara="1" wrap="square" lIns="91425" tIns="45700" rIns="91425" bIns="45700" anchor="t" anchorCtr="0">
            <a:spAutoFit/>
          </a:bodyPr>
          <a:lstStyle/>
          <a:p>
            <a:pPr marL="457200" marR="0" lvl="0" indent="0" algn="just" rtl="0">
              <a:lnSpc>
                <a:spcPct val="150000"/>
              </a:lnSpc>
              <a:spcBef>
                <a:spcPts val="0"/>
              </a:spcBef>
              <a:spcAft>
                <a:spcPts val="0"/>
              </a:spcAft>
              <a:buClr>
                <a:srgbClr val="000000"/>
              </a:buClr>
              <a:buSzPts val="1800"/>
              <a:buFont typeface="Arial"/>
              <a:buNone/>
            </a:pPr>
            <a:r>
              <a:rPr lang="en-GB" sz="1800" b="0" i="0" u="none" strike="noStrike" cap="none">
                <a:solidFill>
                  <a:srgbClr val="3F3F3F"/>
                </a:solidFill>
                <a:latin typeface="Candara"/>
                <a:ea typeface="Candara"/>
                <a:cs typeface="Candara"/>
                <a:sym typeface="Candara"/>
              </a:rPr>
              <a:t>İngiltere'deki National Trust, kültürel ve doğal mirası öne çıkarmak için fotoğraf, video ve kişisel anlatıları bir araya getiren dijital kampanyalar yürütmektedir. Projeleri genellikle topluluk katılımına odaklanmakta ve yerel halkı miras alanları, gelenekler ve manzaralar hakkında hikayeler paylaşmaya teşvik etmektedir. National Trust, sosyal medya ve çevrimiçi platformları kullanarak mirası daha geniş kitlelere görünür kılmakta ve topluluk gururunu beslemektedir. Bu kampanyalar, hikaye anlatımının multimedya ile birleştirilmesinin insanlar ve miras arasındaki bağları nasıl güçlendirebileceğini gösterirken, aynı zamanda ziyaretçileri çekmekte ve koruma çalışmalarına destek sağlamaktadır.</a:t>
            </a:r>
            <a:endParaRPr sz="1800">
              <a:solidFill>
                <a:srgbClr val="3F3F3F"/>
              </a:solidFill>
              <a:latin typeface="Candara"/>
              <a:ea typeface="Candara"/>
              <a:cs typeface="Candara"/>
              <a:sym typeface="Candara"/>
            </a:endParaRPr>
          </a:p>
          <a:p>
            <a:pPr marL="457200" marR="0" lvl="0" indent="0" algn="just" rtl="0">
              <a:lnSpc>
                <a:spcPct val="150000"/>
              </a:lnSpc>
              <a:spcBef>
                <a:spcPts val="0"/>
              </a:spcBef>
              <a:spcAft>
                <a:spcPts val="0"/>
              </a:spcAft>
              <a:buClr>
                <a:srgbClr val="000000"/>
              </a:buClr>
              <a:buSzPts val="1800"/>
              <a:buFont typeface="Arial"/>
              <a:buNone/>
            </a:pPr>
            <a:r>
              <a:rPr lang="en-GB" sz="1800" b="0" i="0" u="none" strike="noStrike" cap="none">
                <a:solidFill>
                  <a:srgbClr val="3F3F3F"/>
                </a:solidFill>
                <a:latin typeface="Candara"/>
                <a:ea typeface="Candara"/>
                <a:cs typeface="Candara"/>
                <a:sym typeface="Candara"/>
              </a:rPr>
              <a:t>Tartışma Konusu: Bu örnekler kendi projelerinize nasıl ilham verebilir?</a:t>
            </a:r>
            <a:endParaRPr sz="1400" b="0" i="0" u="none" strike="noStrike" cap="none">
              <a:solidFill>
                <a:srgbClr val="000000"/>
              </a:solidFill>
              <a:latin typeface="Arial"/>
              <a:ea typeface="Arial"/>
              <a:cs typeface="Arial"/>
              <a:sym typeface="Arial"/>
            </a:endParaRPr>
          </a:p>
        </p:txBody>
      </p:sp>
      <p:sp>
        <p:nvSpPr>
          <p:cNvPr id="172" name="Google Shape;172;g37a65b33795_0_0"/>
          <p:cNvSpPr txBox="1"/>
          <p:nvPr/>
        </p:nvSpPr>
        <p:spPr>
          <a:xfrm>
            <a:off x="484075" y="918850"/>
            <a:ext cx="105753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a:solidFill>
                  <a:srgbClr val="A99374"/>
                </a:solidFill>
                <a:latin typeface="Candara"/>
                <a:ea typeface="Candara"/>
                <a:cs typeface="Candara"/>
                <a:sym typeface="Candara"/>
              </a:rPr>
              <a:t>Başarılı Dijital Hikayelerden Örnekler - </a:t>
            </a:r>
            <a:r>
              <a:rPr lang="en-GB" sz="1800" b="0" i="0" u="none" strike="noStrike" cap="none">
                <a:solidFill>
                  <a:srgbClr val="3F3F3F"/>
                </a:solidFill>
                <a:latin typeface="Candara"/>
                <a:ea typeface="Candara"/>
                <a:cs typeface="Candara"/>
                <a:sym typeface="Candara"/>
              </a:rPr>
              <a:t>National Trust: Mirasın Tanıtımı için Dijital Kampanyalar</a:t>
            </a:r>
            <a:endParaRPr sz="1400" b="0" i="0" u="none" strike="noStrike" cap="none">
              <a:solidFill>
                <a:srgbClr val="000000"/>
              </a:solidFill>
              <a:latin typeface="Arial"/>
              <a:ea typeface="Arial"/>
              <a:cs typeface="Arial"/>
              <a:sym typeface="Arial"/>
            </a:endParaRPr>
          </a:p>
        </p:txBody>
      </p:sp>
      <p:sp>
        <p:nvSpPr>
          <p:cNvPr id="173" name="Google Shape;173;g37a65b33795_0_0"/>
          <p:cNvSpPr txBox="1"/>
          <p:nvPr/>
        </p:nvSpPr>
        <p:spPr>
          <a:xfrm>
            <a:off x="8059375" y="5898625"/>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sng" strike="noStrike" cap="none">
                <a:solidFill>
                  <a:schemeClr val="hlink"/>
                </a:solidFill>
                <a:latin typeface="Arial"/>
                <a:ea typeface="Arial"/>
                <a:cs typeface="Arial"/>
                <a:sym typeface="Arial"/>
                <a:hlinkClick r:id="rId4"/>
              </a:rPr>
              <a:t>https://www.nationaltrust.org.uk/</a:t>
            </a:r>
            <a:endParaRPr sz="1400" b="0" i="0" u="none" strike="noStrike" cap="none">
              <a:solidFill>
                <a:srgbClr val="000000"/>
              </a:solidFill>
              <a:latin typeface="Arial"/>
              <a:ea typeface="Arial"/>
              <a:cs typeface="Arial"/>
              <a:sym typeface="Arial"/>
            </a:endParaRPr>
          </a:p>
        </p:txBody>
      </p:sp>
      <p:pic>
        <p:nvPicPr>
          <p:cNvPr id="174" name="Google Shape;174;g37a65b33795_0_0"/>
          <p:cNvPicPr preferRelativeResize="0"/>
          <p:nvPr/>
        </p:nvPicPr>
        <p:blipFill rotWithShape="1">
          <a:blip r:embed="rId5">
            <a:alphaModFix/>
          </a:blip>
          <a:srcRect/>
          <a:stretch/>
        </p:blipFill>
        <p:spPr>
          <a:xfrm>
            <a:off x="7656375" y="1563300"/>
            <a:ext cx="3987245" cy="1838499"/>
          </a:xfrm>
          <a:prstGeom prst="rect">
            <a:avLst/>
          </a:prstGeom>
          <a:noFill/>
          <a:ln>
            <a:noFill/>
          </a:ln>
        </p:spPr>
      </p:pic>
      <p:pic>
        <p:nvPicPr>
          <p:cNvPr id="175" name="Google Shape;175;g37a65b33795_0_0"/>
          <p:cNvPicPr preferRelativeResize="0"/>
          <p:nvPr/>
        </p:nvPicPr>
        <p:blipFill rotWithShape="1">
          <a:blip r:embed="rId6">
            <a:alphaModFix/>
          </a:blip>
          <a:srcRect/>
          <a:stretch/>
        </p:blipFill>
        <p:spPr>
          <a:xfrm>
            <a:off x="7656375" y="3730950"/>
            <a:ext cx="3987251" cy="199672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7">
          <a:extLst>
            <a:ext uri="{FF2B5EF4-FFF2-40B4-BE49-F238E27FC236}">
              <a16:creationId xmlns="" xmlns:a16="http://schemas.microsoft.com/office/drawing/2014/main" id="{9EA4C163-C377-5F3F-82D3-4A560710F417}"/>
            </a:ext>
          </a:extLst>
        </p:cNvPr>
        <p:cNvGrpSpPr/>
        <p:nvPr/>
      </p:nvGrpSpPr>
      <p:grpSpPr>
        <a:xfrm>
          <a:off x="0" y="0"/>
          <a:ext cx="0" cy="0"/>
          <a:chOff x="0" y="0"/>
          <a:chExt cx="0" cy="0"/>
        </a:xfrm>
      </p:grpSpPr>
      <p:pic>
        <p:nvPicPr>
          <p:cNvPr id="78" name="Google Shape;78;p5" descr="A logo with a tree in the middle&#10;&#10;Description automatically generated">
            <a:extLst>
              <a:ext uri="{FF2B5EF4-FFF2-40B4-BE49-F238E27FC236}">
                <a16:creationId xmlns="" xmlns:a16="http://schemas.microsoft.com/office/drawing/2014/main" id="{45074A1D-3119-10C1-BCB2-7F9F0E0F9826}"/>
              </a:ext>
            </a:extLst>
          </p:cNvPr>
          <p:cNvPicPr preferRelativeResize="0"/>
          <p:nvPr/>
        </p:nvPicPr>
        <p:blipFill rotWithShape="1">
          <a:blip r:embed="rId4">
            <a:alphaModFix/>
          </a:blip>
          <a:srcRect/>
          <a:stretch/>
        </p:blipFill>
        <p:spPr>
          <a:xfrm>
            <a:off x="5117361" y="401642"/>
            <a:ext cx="1614744" cy="1625941"/>
          </a:xfrm>
          <a:prstGeom prst="rect">
            <a:avLst/>
          </a:prstGeom>
          <a:noFill/>
          <a:ln>
            <a:noFill/>
          </a:ln>
        </p:spPr>
      </p:pic>
      <p:sp>
        <p:nvSpPr>
          <p:cNvPr id="79" name="Google Shape;79;p5">
            <a:extLst>
              <a:ext uri="{FF2B5EF4-FFF2-40B4-BE49-F238E27FC236}">
                <a16:creationId xmlns="" xmlns:a16="http://schemas.microsoft.com/office/drawing/2014/main" id="{BE77E335-EF72-CE4C-DC9F-3366EF8DE954}"/>
              </a:ext>
            </a:extLst>
          </p:cNvPr>
          <p:cNvSpPr txBox="1"/>
          <p:nvPr/>
        </p:nvSpPr>
        <p:spPr>
          <a:xfrm>
            <a:off x="0" y="2708872"/>
            <a:ext cx="12191999" cy="523180"/>
          </a:xfrm>
          <a:prstGeom prst="rect">
            <a:avLst/>
          </a:prstGeom>
          <a:solidFill>
            <a:srgbClr val="72BC59"/>
          </a:solidFill>
          <a:ln>
            <a:noFill/>
          </a:ln>
        </p:spPr>
        <p:txBody>
          <a:bodyPr spcFirstLastPara="1" wrap="square" lIns="91425" tIns="45700" rIns="91425" bIns="45700" anchor="t" anchorCtr="0">
            <a:spAutoFit/>
          </a:bodyPr>
          <a:lstStyle/>
          <a:p>
            <a:pPr algn="ctr">
              <a:buSzPts val="2800"/>
            </a:pPr>
            <a:r>
              <a:rPr lang="en-US" sz="2800" b="1" dirty="0" err="1" smtClean="0">
                <a:solidFill>
                  <a:schemeClr val="bg1"/>
                </a:solidFill>
                <a:latin typeface="Candara" pitchFamily="34" charset="0"/>
              </a:rPr>
              <a:t>İlginiz</a:t>
            </a:r>
            <a:r>
              <a:rPr lang="en-US" sz="2800" b="1" dirty="0" smtClean="0">
                <a:solidFill>
                  <a:schemeClr val="bg1"/>
                </a:solidFill>
                <a:latin typeface="Candara" pitchFamily="34" charset="0"/>
              </a:rPr>
              <a:t> </a:t>
            </a:r>
            <a:r>
              <a:rPr lang="en-US" sz="2800" b="1" dirty="0" err="1" smtClean="0">
                <a:solidFill>
                  <a:schemeClr val="bg1"/>
                </a:solidFill>
                <a:latin typeface="Candara" pitchFamily="34" charset="0"/>
              </a:rPr>
              <a:t>için</a:t>
            </a:r>
            <a:r>
              <a:rPr lang="en-US" sz="2800" b="1" dirty="0" smtClean="0">
                <a:solidFill>
                  <a:schemeClr val="bg1"/>
                </a:solidFill>
                <a:latin typeface="Candara" pitchFamily="34" charset="0"/>
              </a:rPr>
              <a:t> </a:t>
            </a:r>
            <a:r>
              <a:rPr lang="en-US" sz="2800" b="1" dirty="0" err="1" smtClean="0">
                <a:solidFill>
                  <a:schemeClr val="bg1"/>
                </a:solidFill>
                <a:latin typeface="Candara" pitchFamily="34" charset="0"/>
              </a:rPr>
              <a:t>teşekkür</a:t>
            </a:r>
            <a:r>
              <a:rPr lang="en-US" sz="2800" b="1" dirty="0" smtClean="0">
                <a:solidFill>
                  <a:schemeClr val="bg1"/>
                </a:solidFill>
                <a:latin typeface="Candara" pitchFamily="34" charset="0"/>
              </a:rPr>
              <a:t> </a:t>
            </a:r>
            <a:r>
              <a:rPr lang="en-US" sz="2800" b="1" dirty="0" err="1" smtClean="0">
                <a:solidFill>
                  <a:schemeClr val="bg1"/>
                </a:solidFill>
                <a:latin typeface="Candara" pitchFamily="34" charset="0"/>
              </a:rPr>
              <a:t>ederiz</a:t>
            </a:r>
            <a:endParaRPr lang="en-US" sz="2800" b="1" dirty="0" smtClean="0">
              <a:solidFill>
                <a:schemeClr val="bg1"/>
              </a:solidFill>
              <a:latin typeface="Candara" pitchFamily="34" charset="0"/>
            </a:endParaRPr>
          </a:p>
        </p:txBody>
      </p:sp>
      <p:sp>
        <p:nvSpPr>
          <p:cNvPr id="80" name="Google Shape;80;p5">
            <a:extLst>
              <a:ext uri="{FF2B5EF4-FFF2-40B4-BE49-F238E27FC236}">
                <a16:creationId xmlns="" xmlns:a16="http://schemas.microsoft.com/office/drawing/2014/main" id="{5BC8D6D7-24F3-A431-1DB9-07722AF93252}"/>
              </a:ext>
            </a:extLst>
          </p:cNvPr>
          <p:cNvSpPr txBox="1"/>
          <p:nvPr/>
        </p:nvSpPr>
        <p:spPr>
          <a:xfrm>
            <a:off x="3048000" y="2141384"/>
            <a:ext cx="6096000"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GB" sz="1600" b="1" i="0" u="none" strike="noStrike" cap="none" dirty="0">
                <a:solidFill>
                  <a:srgbClr val="7F7F7F"/>
                </a:solidFill>
                <a:latin typeface="Calibri"/>
                <a:ea typeface="Calibri"/>
                <a:cs typeface="Calibri"/>
                <a:sym typeface="Calibri"/>
              </a:rPr>
              <a:t>2023-1-EE01-KA220-ADU-000150753</a:t>
            </a:r>
            <a:endParaRPr sz="1400" b="0" i="0" u="none" strike="noStrike" cap="none" dirty="0">
              <a:solidFill>
                <a:schemeClr val="dk1"/>
              </a:solidFill>
              <a:latin typeface="Times New Roman"/>
              <a:ea typeface="Times New Roman"/>
              <a:cs typeface="Times New Roman"/>
              <a:sym typeface="Times New Roman"/>
            </a:endParaRPr>
          </a:p>
        </p:txBody>
      </p:sp>
      <p:pic>
        <p:nvPicPr>
          <p:cNvPr id="84" name="Google Shape;84;p5" descr="A logo of a person holding a pen&#10;&#10;Description automatically generated">
            <a:extLst>
              <a:ext uri="{FF2B5EF4-FFF2-40B4-BE49-F238E27FC236}">
                <a16:creationId xmlns="" xmlns:a16="http://schemas.microsoft.com/office/drawing/2014/main" id="{F9D1DA8D-D4C4-7907-0694-F8605C238371}"/>
              </a:ext>
            </a:extLst>
          </p:cNvPr>
          <p:cNvPicPr preferRelativeResize="0"/>
          <p:nvPr/>
        </p:nvPicPr>
        <p:blipFill rotWithShape="1">
          <a:blip r:embed="rId5">
            <a:alphaModFix/>
          </a:blip>
          <a:srcRect/>
          <a:stretch/>
        </p:blipFill>
        <p:spPr>
          <a:xfrm>
            <a:off x="506364" y="4406422"/>
            <a:ext cx="1018108" cy="1028604"/>
          </a:xfrm>
          <a:prstGeom prst="rect">
            <a:avLst/>
          </a:prstGeom>
          <a:noFill/>
          <a:ln>
            <a:noFill/>
          </a:ln>
        </p:spPr>
      </p:pic>
      <p:sp>
        <p:nvSpPr>
          <p:cNvPr id="2" name="Google Shape;80;p5">
            <a:extLst>
              <a:ext uri="{FF2B5EF4-FFF2-40B4-BE49-F238E27FC236}">
                <a16:creationId xmlns="" xmlns:a16="http://schemas.microsoft.com/office/drawing/2014/main" id="{60AE485B-6786-A879-4B54-0B8C00087AB2}"/>
              </a:ext>
            </a:extLst>
          </p:cNvPr>
          <p:cNvSpPr txBox="1"/>
          <p:nvPr/>
        </p:nvSpPr>
        <p:spPr>
          <a:xfrm>
            <a:off x="3218507" y="3480723"/>
            <a:ext cx="6096000" cy="523180"/>
          </a:xfrm>
          <a:prstGeom prst="rect">
            <a:avLst/>
          </a:prstGeom>
          <a:noFill/>
          <a:ln>
            <a:noFill/>
          </a:ln>
        </p:spPr>
        <p:txBody>
          <a:bodyPr spcFirstLastPara="1" wrap="square" lIns="91425" tIns="45700" rIns="91425" bIns="45700" anchor="t" anchorCtr="0">
            <a:spAutoFit/>
          </a:bodyPr>
          <a:lstStyle/>
          <a:p>
            <a:pPr algn="ctr">
              <a:buSzPts val="1600"/>
            </a:pPr>
            <a:r>
              <a:rPr lang="en-US" sz="2800" b="1" dirty="0" err="1" smtClean="0">
                <a:solidFill>
                  <a:schemeClr val="bg1">
                    <a:lumMod val="50000"/>
                  </a:schemeClr>
                </a:solidFill>
                <a:latin typeface="Candara" pitchFamily="34" charset="0"/>
              </a:rPr>
              <a:t>Proje</a:t>
            </a:r>
            <a:r>
              <a:rPr lang="en-US" sz="2800" b="1" dirty="0" smtClean="0">
                <a:solidFill>
                  <a:schemeClr val="bg1">
                    <a:lumMod val="50000"/>
                  </a:schemeClr>
                </a:solidFill>
                <a:latin typeface="Candara" pitchFamily="34" charset="0"/>
              </a:rPr>
              <a:t> </a:t>
            </a:r>
            <a:r>
              <a:rPr lang="en-US" sz="2800" b="1" dirty="0" err="1" smtClean="0">
                <a:solidFill>
                  <a:schemeClr val="bg1">
                    <a:lumMod val="50000"/>
                  </a:schemeClr>
                </a:solidFill>
                <a:latin typeface="Candara" pitchFamily="34" charset="0"/>
              </a:rPr>
              <a:t>ortakları</a:t>
            </a:r>
            <a:r>
              <a:rPr lang="en-GB" sz="2800" b="1" i="0" u="none" strike="noStrike" cap="none" dirty="0" smtClean="0">
                <a:solidFill>
                  <a:schemeClr val="bg1">
                    <a:lumMod val="50000"/>
                  </a:schemeClr>
                </a:solidFill>
                <a:latin typeface="Candara" pitchFamily="34" charset="0"/>
                <a:ea typeface="Calibri"/>
                <a:cs typeface="Calibri"/>
                <a:sym typeface="Calibri"/>
              </a:rPr>
              <a:t> </a:t>
            </a:r>
            <a:endParaRPr sz="2800" b="0" i="0" u="none" strike="noStrike" cap="none" dirty="0">
              <a:solidFill>
                <a:schemeClr val="bg1">
                  <a:lumMod val="50000"/>
                </a:schemeClr>
              </a:solidFill>
              <a:latin typeface="Candara" pitchFamily="34" charset="0"/>
              <a:ea typeface="Times New Roman"/>
              <a:cs typeface="Times New Roman"/>
              <a:sym typeface="Times New Roman"/>
            </a:endParaRPr>
          </a:p>
        </p:txBody>
      </p:sp>
      <p:pic>
        <p:nvPicPr>
          <p:cNvPr id="1026" name="Picture 2" descr="A green text on a black background&#10;&#10;Description automatically generated">
            <a:extLst>
              <a:ext uri="{FF2B5EF4-FFF2-40B4-BE49-F238E27FC236}">
                <a16:creationId xmlns="" xmlns:a16="http://schemas.microsoft.com/office/drawing/2014/main" id="{3B45D439-3297-79AA-CACA-7096D6D590B0}"/>
              </a:ext>
            </a:extLst>
          </p:cNvPr>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1962338" y="4752724"/>
            <a:ext cx="1676400" cy="400050"/>
          </a:xfrm>
          <a:prstGeom prst="rect">
            <a:avLst/>
          </a:prstGeom>
          <a:noFill/>
          <a:extLst>
            <a:ext uri="{909E8E84-426E-40DD-AFC4-6F175D3DCCD1}">
              <a14:hiddenFill xmlns="" xmlns:a14="http://schemas.microsoft.com/office/drawing/2010/main">
                <a:solidFill>
                  <a:srgbClr val="FFFFFF"/>
                </a:solidFill>
              </a14:hiddenFill>
            </a:ext>
          </a:extLst>
        </p:spPr>
      </p:pic>
      <p:pic>
        <p:nvPicPr>
          <p:cNvPr id="1028" name="Picture 4">
            <a:extLst>
              <a:ext uri="{FF2B5EF4-FFF2-40B4-BE49-F238E27FC236}">
                <a16:creationId xmlns="" xmlns:a16="http://schemas.microsoft.com/office/drawing/2014/main" id="{CEACFF9F-2E19-236D-B5DE-BA61F8D477D4}"/>
              </a:ext>
            </a:extLst>
          </p:cNvPr>
          <p:cNvPicPr>
            <a:picLocks noChangeAspect="1" noChangeArrowheads="1"/>
          </p:cNvPicPr>
          <p:nvPr/>
        </p:nvPicPr>
        <p:blipFill>
          <a:blip r:embed="rId7">
            <a:extLst>
              <a:ext uri="{28A0092B-C50C-407E-A947-70E740481C1C}">
                <a14:useLocalDpi xmlns="" xmlns:a14="http://schemas.microsoft.com/office/drawing/2010/main" val="0"/>
              </a:ext>
            </a:extLst>
          </a:blip>
          <a:srcRect/>
          <a:stretch>
            <a:fillRect/>
          </a:stretch>
        </p:blipFill>
        <p:spPr bwMode="auto">
          <a:xfrm>
            <a:off x="3969614" y="4704157"/>
            <a:ext cx="866775" cy="542925"/>
          </a:xfrm>
          <a:prstGeom prst="rect">
            <a:avLst/>
          </a:prstGeom>
          <a:noFill/>
          <a:extLst>
            <a:ext uri="{909E8E84-426E-40DD-AFC4-6F175D3DCCD1}">
              <a14:hiddenFill xmlns="" xmlns:a14="http://schemas.microsoft.com/office/drawing/2010/main">
                <a:solidFill>
                  <a:srgbClr val="FFFFFF"/>
                </a:solidFill>
              </a14:hiddenFill>
            </a:ext>
          </a:extLst>
        </p:spPr>
      </p:pic>
      <p:pic>
        <p:nvPicPr>
          <p:cNvPr id="1030" name="Picture 6" descr="A red bird on a green leaf&#10;&#10;Description automatically generated">
            <a:extLst>
              <a:ext uri="{FF2B5EF4-FFF2-40B4-BE49-F238E27FC236}">
                <a16:creationId xmlns="" xmlns:a16="http://schemas.microsoft.com/office/drawing/2014/main" id="{64376610-9F6A-7D97-9F5A-E9A5DBD20FBE}"/>
              </a:ext>
            </a:extLst>
          </p:cNvPr>
          <p:cNvPicPr>
            <a:picLocks noChangeAspect="1" noChangeArrowheads="1"/>
          </p:cNvPicPr>
          <p:nvPr/>
        </p:nvPicPr>
        <p:blipFill>
          <a:blip r:embed="rId8">
            <a:extLst>
              <a:ext uri="{28A0092B-C50C-407E-A947-70E740481C1C}">
                <a14:useLocalDpi xmlns="" xmlns:a14="http://schemas.microsoft.com/office/drawing/2010/main" val="0"/>
              </a:ext>
            </a:extLst>
          </a:blip>
          <a:srcRect/>
          <a:stretch>
            <a:fillRect/>
          </a:stretch>
        </p:blipFill>
        <p:spPr bwMode="auto">
          <a:xfrm>
            <a:off x="5167265" y="4723206"/>
            <a:ext cx="971550" cy="504825"/>
          </a:xfrm>
          <a:prstGeom prst="rect">
            <a:avLst/>
          </a:prstGeom>
          <a:noFill/>
          <a:extLst>
            <a:ext uri="{909E8E84-426E-40DD-AFC4-6F175D3DCCD1}">
              <a14:hiddenFill xmlns="" xmlns:a14="http://schemas.microsoft.com/office/drawing/2010/main">
                <a:solidFill>
                  <a:srgbClr val="FFFFFF"/>
                </a:solidFill>
              </a14:hiddenFill>
            </a:ext>
          </a:extLst>
        </p:spPr>
      </p:pic>
      <p:pic>
        <p:nvPicPr>
          <p:cNvPr id="1032" name="Picture 8" descr="Icon&#10;&#10;Description automatically generated">
            <a:extLst>
              <a:ext uri="{FF2B5EF4-FFF2-40B4-BE49-F238E27FC236}">
                <a16:creationId xmlns="" xmlns:a16="http://schemas.microsoft.com/office/drawing/2014/main" id="{787E2769-AEC9-4756-9372-748CDF945564}"/>
              </a:ext>
            </a:extLst>
          </p:cNvPr>
          <p:cNvPicPr>
            <a:picLocks noChangeAspect="1" noChangeArrowheads="1"/>
          </p:cNvPicPr>
          <p:nvPr/>
        </p:nvPicPr>
        <p:blipFill>
          <a:blip r:embed="rId9">
            <a:extLst>
              <a:ext uri="{28A0092B-C50C-407E-A947-70E740481C1C}">
                <a14:useLocalDpi xmlns="" xmlns:a14="http://schemas.microsoft.com/office/drawing/2010/main" val="0"/>
              </a:ext>
            </a:extLst>
          </a:blip>
          <a:srcRect/>
          <a:stretch>
            <a:fillRect/>
          </a:stretch>
        </p:blipFill>
        <p:spPr bwMode="auto">
          <a:xfrm>
            <a:off x="6535659" y="4630211"/>
            <a:ext cx="1257300" cy="581025"/>
          </a:xfrm>
          <a:prstGeom prst="rect">
            <a:avLst/>
          </a:prstGeom>
          <a:noFill/>
          <a:extLst>
            <a:ext uri="{909E8E84-426E-40DD-AFC4-6F175D3DCCD1}">
              <a14:hiddenFill xmlns="" xmlns:a14="http://schemas.microsoft.com/office/drawing/2010/main">
                <a:solidFill>
                  <a:srgbClr val="FFFFFF"/>
                </a:solidFill>
              </a14:hiddenFill>
            </a:ext>
          </a:extLst>
        </p:spPr>
      </p:pic>
      <p:pic>
        <p:nvPicPr>
          <p:cNvPr id="1034" name="Picture 10" descr="A building with red lights&#10;&#10;Description automatically generated">
            <a:extLst>
              <a:ext uri="{FF2B5EF4-FFF2-40B4-BE49-F238E27FC236}">
                <a16:creationId xmlns="" xmlns:a16="http://schemas.microsoft.com/office/drawing/2014/main" id="{31B41789-03F6-70DF-6C37-3B809119B07B}"/>
              </a:ext>
            </a:extLst>
          </p:cNvPr>
          <p:cNvPicPr>
            <a:picLocks noChangeAspect="1" noChangeArrowheads="1"/>
          </p:cNvPicPr>
          <p:nvPr/>
        </p:nvPicPr>
        <p:blipFill>
          <a:blip r:embed="rId10">
            <a:extLst>
              <a:ext uri="{28A0092B-C50C-407E-A947-70E740481C1C}">
                <a14:useLocalDpi xmlns="" xmlns:a14="http://schemas.microsoft.com/office/drawing/2010/main" val="0"/>
              </a:ext>
            </a:extLst>
          </a:blip>
          <a:srcRect/>
          <a:stretch>
            <a:fillRect/>
          </a:stretch>
        </p:blipFill>
        <p:spPr bwMode="auto">
          <a:xfrm>
            <a:off x="8328717" y="4619374"/>
            <a:ext cx="771525" cy="533400"/>
          </a:xfrm>
          <a:prstGeom prst="rect">
            <a:avLst/>
          </a:prstGeom>
          <a:noFill/>
          <a:extLst>
            <a:ext uri="{909E8E84-426E-40DD-AFC4-6F175D3DCCD1}">
              <a14:hiddenFill xmlns="" xmlns:a14="http://schemas.microsoft.com/office/drawing/2010/main">
                <a:solidFill>
                  <a:srgbClr val="FFFFFF"/>
                </a:solidFill>
              </a14:hiddenFill>
            </a:ext>
          </a:extLst>
        </p:spPr>
      </p:pic>
      <p:pic>
        <p:nvPicPr>
          <p:cNvPr id="1036" name="Picture 12" descr="A blue and black logo&#10;&#10;Description automatically generated">
            <a:extLst>
              <a:ext uri="{FF2B5EF4-FFF2-40B4-BE49-F238E27FC236}">
                <a16:creationId xmlns="" xmlns:a16="http://schemas.microsoft.com/office/drawing/2014/main" id="{C9B3BA7D-83AB-3CA7-81BA-35DE5F9EB790}"/>
              </a:ext>
            </a:extLst>
          </p:cNvPr>
          <p:cNvPicPr>
            <a:picLocks noChangeAspect="1" noChangeArrowheads="1"/>
          </p:cNvPicPr>
          <p:nvPr/>
        </p:nvPicPr>
        <p:blipFill>
          <a:blip r:embed="rId11">
            <a:extLst>
              <a:ext uri="{28A0092B-C50C-407E-A947-70E740481C1C}">
                <a14:useLocalDpi xmlns="" xmlns:a14="http://schemas.microsoft.com/office/drawing/2010/main" val="0"/>
              </a:ext>
            </a:extLst>
          </a:blip>
          <a:srcRect/>
          <a:stretch>
            <a:fillRect/>
          </a:stretch>
        </p:blipFill>
        <p:spPr bwMode="auto">
          <a:xfrm>
            <a:off x="9803732" y="4843604"/>
            <a:ext cx="1881904" cy="309170"/>
          </a:xfrm>
          <a:prstGeom prst="rect">
            <a:avLst/>
          </a:prstGeom>
          <a:noFill/>
          <a:extLst>
            <a:ext uri="{909E8E84-426E-40DD-AFC4-6F175D3DCCD1}">
              <a14:hiddenFill xmlns="" xmlns:a14="http://schemas.microsoft.com/office/drawing/2010/main">
                <a:solidFill>
                  <a:srgbClr val="FFFFFF"/>
                </a:solidFill>
              </a14:hiddenFill>
            </a:ext>
          </a:extLst>
        </p:spPr>
      </p:pic>
      <p:sp>
        <p:nvSpPr>
          <p:cNvPr id="18" name="Google Shape;87;p1"/>
          <p:cNvSpPr txBox="1"/>
          <p:nvPr/>
        </p:nvSpPr>
        <p:spPr>
          <a:xfrm>
            <a:off x="2623052" y="6143156"/>
            <a:ext cx="8128788" cy="430887"/>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just" rtl="0">
              <a:lnSpc>
                <a:spcPct val="100000"/>
              </a:lnSpc>
              <a:spcBef>
                <a:spcPts val="0"/>
              </a:spcBef>
              <a:spcAft>
                <a:spcPts val="0"/>
              </a:spcAft>
              <a:buClr>
                <a:srgbClr val="000000"/>
              </a:buClr>
              <a:buSzPts val="1050"/>
              <a:buFont typeface="Arial"/>
              <a:buNone/>
            </a:pPr>
            <a:r>
              <a:rPr lang="en-US" sz="1050" b="0" i="1" u="none" strike="noStrike" cap="none" dirty="0">
                <a:solidFill>
                  <a:schemeClr val="dk1"/>
                </a:solidFill>
                <a:latin typeface="Arial"/>
                <a:ea typeface="Arial"/>
                <a:cs typeface="Arial"/>
                <a:sym typeface="Arial"/>
              </a:rPr>
              <a:t>Bu </a:t>
            </a:r>
            <a:r>
              <a:rPr lang="en-US" sz="1050" b="0" i="1" u="none" strike="noStrike" cap="none" dirty="0" err="1">
                <a:solidFill>
                  <a:schemeClr val="dk1"/>
                </a:solidFill>
                <a:latin typeface="Arial"/>
                <a:ea typeface="Arial"/>
                <a:cs typeface="Arial"/>
                <a:sym typeface="Arial"/>
              </a:rPr>
              <a:t>proje</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Avrupa</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Komisyonu'nun</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desteği</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ile</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finanse</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edilmiştir</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İçerik</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sadece</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yazarın</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görüşlerini</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yansıtmaktadır</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ve</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Komisyon</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burada</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yer</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alan</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bilgilerin</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herhangi</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bir</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şekilde</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kullanılmasından</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sorumlu</a:t>
            </a:r>
            <a:r>
              <a:rPr lang="en-US" sz="1050" b="0" i="1" u="none" strike="noStrike" cap="none" dirty="0">
                <a:solidFill>
                  <a:schemeClr val="dk1"/>
                </a:solidFill>
                <a:latin typeface="Arial"/>
                <a:ea typeface="Arial"/>
                <a:cs typeface="Arial"/>
                <a:sym typeface="Arial"/>
              </a:rPr>
              <a:t> </a:t>
            </a:r>
            <a:r>
              <a:rPr lang="en-US" sz="1050" b="0" i="1" u="none" strike="noStrike" cap="none" dirty="0" err="1">
                <a:solidFill>
                  <a:schemeClr val="dk1"/>
                </a:solidFill>
                <a:latin typeface="Arial"/>
                <a:ea typeface="Arial"/>
                <a:cs typeface="Arial"/>
                <a:sym typeface="Arial"/>
              </a:rPr>
              <a:t>tutulamaz</a:t>
            </a:r>
            <a:r>
              <a:rPr lang="en-US" sz="1050" b="0" i="1" u="none" strike="noStrike" cap="none" dirty="0">
                <a:solidFill>
                  <a:schemeClr val="dk1"/>
                </a:solidFill>
                <a:latin typeface="Arial"/>
                <a:ea typeface="Arial"/>
                <a:cs typeface="Arial"/>
                <a:sym typeface="Arial"/>
              </a:rPr>
              <a:t>.</a:t>
            </a:r>
            <a:endParaRPr sz="1800" b="0" i="0" u="none" strike="noStrike" cap="none" dirty="0">
              <a:solidFill>
                <a:schemeClr val="dk1"/>
              </a:solidFill>
              <a:latin typeface="Times New Roman"/>
              <a:ea typeface="Times New Roman"/>
              <a:cs typeface="Times New Roman"/>
              <a:sym typeface="Times New Roman"/>
            </a:endParaRPr>
          </a:p>
        </p:txBody>
      </p:sp>
      <p:pic>
        <p:nvPicPr>
          <p:cNvPr id="19" name="6 - Εικόνα" descr="TR Avrupa Birliği tarafından ortak finanse edilmektedir_POS.jpg"/>
          <p:cNvPicPr>
            <a:picLocks noChangeAspect="1"/>
          </p:cNvPicPr>
          <p:nvPr/>
        </p:nvPicPr>
        <p:blipFill>
          <a:blip r:embed="rId12"/>
          <a:stretch>
            <a:fillRect/>
          </a:stretch>
        </p:blipFill>
        <p:spPr>
          <a:xfrm>
            <a:off x="310680" y="6165304"/>
            <a:ext cx="2304256" cy="412001"/>
          </a:xfrm>
          <a:prstGeom prst="rect">
            <a:avLst/>
          </a:prstGeom>
        </p:spPr>
      </p:pic>
      <p:pic>
        <p:nvPicPr>
          <p:cNvPr id="20" name="7 - Εικόνα" descr="cc-brand-1.png"/>
          <p:cNvPicPr>
            <a:picLocks noChangeAspect="1"/>
          </p:cNvPicPr>
          <p:nvPr/>
        </p:nvPicPr>
        <p:blipFill>
          <a:blip r:embed="rId13"/>
          <a:stretch>
            <a:fillRect/>
          </a:stretch>
        </p:blipFill>
        <p:spPr>
          <a:xfrm>
            <a:off x="11039872" y="6067546"/>
            <a:ext cx="1152128" cy="597226"/>
          </a:xfrm>
          <a:prstGeom prst="rect">
            <a:avLst/>
          </a:prstGeom>
        </p:spPr>
      </p:pic>
    </p:spTree>
    <p:custDataLst>
      <p:tags r:id="rId1"/>
    </p:custDataLst>
    <p:extLst>
      <p:ext uri="{BB962C8B-B14F-4D97-AF65-F5344CB8AC3E}">
        <p14:creationId xmlns="" xmlns:p14="http://schemas.microsoft.com/office/powerpoint/2010/main" val="1229119951"/>
      </p:ext>
    </p:extLst>
  </p:cSld>
  <p:clrMapOvr>
    <a:masterClrMapping/>
  </p:clrMapOvr>
  <mc:AlternateContent xmlns:mc="http://schemas.openxmlformats.org/markup-compatibility/2006">
    <mc:Choice xmlns="" xmlns:p14="http://schemas.microsoft.com/office/powerpoint/2010/main" Requires="p14">
      <p:transition spd="slow" p14:dur="3400" advClick="0" advTm="2000">
        <p14:reveal/>
      </p:transition>
    </mc:Choice>
    <mc:Fallback>
      <p:transition spd="slow" advClick="0" advTm="2000">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SLIDE_INDENT_LEVEL" val="1"/>
  <p:tag name="ISPRING_CUSTOM_TIMING_USED" val="0"/>
  <p:tag name="GENSWF_SLIDE_UID" val="{566D9898-A9F0-4ABE-A76C-E164E5C73CE1}:274"/>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694</Words>
  <Application>Microsoft Office PowerPoint</Application>
  <PresentationFormat>Προσαρμογή</PresentationFormat>
  <Paragraphs>64</Paragraphs>
  <Slides>10</Slides>
  <Notes>10</Notes>
  <HiddenSlides>0</HiddenSlides>
  <MMClips>0</MMClips>
  <ScaleCrop>false</ScaleCrop>
  <HeadingPairs>
    <vt:vector size="6" baseType="variant">
      <vt:variant>
        <vt:lpstr>Γραμματοσειρές που χρησιμοποιούνται</vt:lpstr>
      </vt:variant>
      <vt:variant>
        <vt:i4>4</vt:i4>
      </vt:variant>
      <vt:variant>
        <vt:lpstr>Θέμα</vt:lpstr>
      </vt:variant>
      <vt:variant>
        <vt:i4>1</vt:i4>
      </vt:variant>
      <vt:variant>
        <vt:lpstr>Τίτλοι διαφανειών</vt:lpstr>
      </vt:variant>
      <vt:variant>
        <vt:i4>10</vt:i4>
      </vt:variant>
    </vt:vector>
  </HeadingPairs>
  <TitlesOfParts>
    <vt:vector size="15" baseType="lpstr">
      <vt:lpstr>Arial</vt:lpstr>
      <vt:lpstr>Candara</vt:lpstr>
      <vt:lpstr>Calibri</vt:lpstr>
      <vt:lpstr>Times New Roman</vt:lpstr>
      <vt:lpstr>Office Theme</vt:lpstr>
      <vt:lpstr>Διαφάνεια 1</vt:lpstr>
      <vt:lpstr>Διαφάνεια 2</vt:lpstr>
      <vt:lpstr>Διαφάνεια 3</vt:lpstr>
      <vt:lpstr>Διαφάνεια 4</vt:lpstr>
      <vt:lpstr>Διαφάνεια 5</vt:lpstr>
      <vt:lpstr>Διαφάνεια 6</vt:lpstr>
      <vt:lpstr>Διαφάνεια 7</vt:lpstr>
      <vt:lpstr>Διαφάνεια 8</vt:lpstr>
      <vt:lpstr>Διαφάνεια 9</vt:lpstr>
      <vt:lpstr>Διαφάνεια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Διαφάνεια 1</dc:title>
  <dc:creator>Maria Fernandez</dc:creator>
  <cp:lastModifiedBy>Νικολέττα</cp:lastModifiedBy>
  <cp:revision>1</cp:revision>
  <dcterms:created xsi:type="dcterms:W3CDTF">2024-06-10T15:48:53Z</dcterms:created>
  <dcterms:modified xsi:type="dcterms:W3CDTF">2026-04-25T08:55:22Z</dcterms:modified>
</cp:coreProperties>
</file>